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79" r:id="rId2"/>
  </p:sldMasterIdLst>
  <p:notesMasterIdLst>
    <p:notesMasterId r:id="rId34"/>
  </p:notesMasterIdLst>
  <p:handoutMasterIdLst>
    <p:handoutMasterId r:id="rId35"/>
  </p:handoutMasterIdLst>
  <p:sldIdLst>
    <p:sldId id="256" r:id="rId3"/>
    <p:sldId id="269" r:id="rId4"/>
    <p:sldId id="260" r:id="rId5"/>
    <p:sldId id="258" r:id="rId6"/>
    <p:sldId id="267" r:id="rId7"/>
    <p:sldId id="261" r:id="rId8"/>
    <p:sldId id="262" r:id="rId9"/>
    <p:sldId id="287" r:id="rId10"/>
    <p:sldId id="288" r:id="rId11"/>
    <p:sldId id="289" r:id="rId12"/>
    <p:sldId id="263" r:id="rId13"/>
    <p:sldId id="266" r:id="rId14"/>
    <p:sldId id="270" r:id="rId15"/>
    <p:sldId id="271" r:id="rId16"/>
    <p:sldId id="272" r:id="rId17"/>
    <p:sldId id="290" r:id="rId18"/>
    <p:sldId id="273" r:id="rId19"/>
    <p:sldId id="274" r:id="rId20"/>
    <p:sldId id="275" r:id="rId21"/>
    <p:sldId id="276" r:id="rId22"/>
    <p:sldId id="277" r:id="rId23"/>
    <p:sldId id="291" r:id="rId24"/>
    <p:sldId id="278" r:id="rId25"/>
    <p:sldId id="279" r:id="rId26"/>
    <p:sldId id="280" r:id="rId27"/>
    <p:sldId id="281" r:id="rId28"/>
    <p:sldId id="282" r:id="rId29"/>
    <p:sldId id="283" r:id="rId30"/>
    <p:sldId id="284" r:id="rId31"/>
    <p:sldId id="285" r:id="rId32"/>
    <p:sldId id="286" r:id="rId33"/>
  </p:sldIdLst>
  <p:sldSz cx="12188825"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43"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838" autoAdjust="0"/>
  </p:normalViewPr>
  <p:slideViewPr>
    <p:cSldViewPr>
      <p:cViewPr>
        <p:scale>
          <a:sx n="55" d="100"/>
          <a:sy n="55" d="100"/>
        </p:scale>
        <p:origin x="-1302"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844" y="96"/>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0861" cy="451247"/>
          </a:xfrm>
          <a:prstGeom prst="rect">
            <a:avLst/>
          </a:prstGeom>
        </p:spPr>
        <p:txBody>
          <a:bodyPr vert="horz" lIns="93936" tIns="46968" rIns="93936" bIns="46968" rtlCol="0"/>
          <a:lstStyle>
            <a:lvl1pPr algn="l">
              <a:defRPr sz="1200"/>
            </a:lvl1pPr>
          </a:lstStyle>
          <a:p>
            <a:endParaRPr dirty="0"/>
          </a:p>
        </p:txBody>
      </p:sp>
      <p:sp>
        <p:nvSpPr>
          <p:cNvPr id="3" name="Date Placeholder 2"/>
          <p:cNvSpPr>
            <a:spLocks noGrp="1"/>
          </p:cNvSpPr>
          <p:nvPr>
            <p:ph type="dt" sz="quarter" idx="1"/>
          </p:nvPr>
        </p:nvSpPr>
        <p:spPr>
          <a:xfrm>
            <a:off x="4014102" y="0"/>
            <a:ext cx="3070861" cy="451247"/>
          </a:xfrm>
          <a:prstGeom prst="rect">
            <a:avLst/>
          </a:prstGeom>
        </p:spPr>
        <p:txBody>
          <a:bodyPr vert="horz" lIns="93936" tIns="46968" rIns="93936" bIns="46968" rtlCol="0"/>
          <a:lstStyle>
            <a:lvl1pPr algn="r">
              <a:defRPr sz="1200"/>
            </a:lvl1pPr>
          </a:lstStyle>
          <a:p>
            <a:fld id="{784AA43A-3F76-4A13-9CD6-36134EB429E3}" type="datetimeFigureOut">
              <a:rPr lang="en-US"/>
              <a:t>6/9/2014</a:t>
            </a:fld>
            <a:endParaRPr dirty="0"/>
          </a:p>
        </p:txBody>
      </p:sp>
      <p:sp>
        <p:nvSpPr>
          <p:cNvPr id="4" name="Footer Placeholder 3"/>
          <p:cNvSpPr>
            <a:spLocks noGrp="1"/>
          </p:cNvSpPr>
          <p:nvPr>
            <p:ph type="ftr" sz="quarter" idx="2"/>
          </p:nvPr>
        </p:nvSpPr>
        <p:spPr>
          <a:xfrm>
            <a:off x="1" y="8572125"/>
            <a:ext cx="3070861" cy="451247"/>
          </a:xfrm>
          <a:prstGeom prst="rect">
            <a:avLst/>
          </a:prstGeom>
        </p:spPr>
        <p:txBody>
          <a:bodyPr vert="horz" lIns="93936" tIns="46968" rIns="93936" bIns="46968" rtlCol="0" anchor="b"/>
          <a:lstStyle>
            <a:lvl1pPr algn="l">
              <a:defRPr sz="1200"/>
            </a:lvl1pPr>
          </a:lstStyle>
          <a:p>
            <a:endParaRPr dirty="0"/>
          </a:p>
        </p:txBody>
      </p:sp>
      <p:sp>
        <p:nvSpPr>
          <p:cNvPr id="5" name="Slide Number Placeholder 4"/>
          <p:cNvSpPr>
            <a:spLocks noGrp="1"/>
          </p:cNvSpPr>
          <p:nvPr>
            <p:ph type="sldNum" sz="quarter" idx="3"/>
          </p:nvPr>
        </p:nvSpPr>
        <p:spPr>
          <a:xfrm>
            <a:off x="4014102" y="8572125"/>
            <a:ext cx="3070861" cy="451247"/>
          </a:xfrm>
          <a:prstGeom prst="rect">
            <a:avLst/>
          </a:prstGeom>
        </p:spPr>
        <p:txBody>
          <a:bodyPr vert="horz" lIns="93936" tIns="46968" rIns="93936" bIns="46968" rtlCol="0" anchor="b"/>
          <a:lstStyle>
            <a:lvl1pPr algn="r">
              <a:defRPr sz="1200"/>
            </a:lvl1pPr>
          </a:lstStyle>
          <a:p>
            <a:fld id="{A850423A-8BCE-448E-A97B-03A88B2B12C1}" type="slidenum">
              <a:rPr/>
              <a:t>‹#›</a:t>
            </a:fld>
            <a:endParaRP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0861" cy="451247"/>
          </a:xfrm>
          <a:prstGeom prst="rect">
            <a:avLst/>
          </a:prstGeom>
        </p:spPr>
        <p:txBody>
          <a:bodyPr vert="horz" lIns="93936" tIns="46968" rIns="93936" bIns="46968" rtlCol="0"/>
          <a:lstStyle>
            <a:lvl1pPr algn="l">
              <a:defRPr sz="1200"/>
            </a:lvl1pPr>
          </a:lstStyle>
          <a:p>
            <a:endParaRPr dirty="0"/>
          </a:p>
        </p:txBody>
      </p:sp>
      <p:sp>
        <p:nvSpPr>
          <p:cNvPr id="3" name="Date Placeholder 2"/>
          <p:cNvSpPr>
            <a:spLocks noGrp="1"/>
          </p:cNvSpPr>
          <p:nvPr>
            <p:ph type="dt" idx="1"/>
          </p:nvPr>
        </p:nvSpPr>
        <p:spPr>
          <a:xfrm>
            <a:off x="4014102" y="0"/>
            <a:ext cx="3070861" cy="451247"/>
          </a:xfrm>
          <a:prstGeom prst="rect">
            <a:avLst/>
          </a:prstGeom>
        </p:spPr>
        <p:txBody>
          <a:bodyPr vert="horz" lIns="93936" tIns="46968" rIns="93936" bIns="46968" rtlCol="0"/>
          <a:lstStyle>
            <a:lvl1pPr algn="r">
              <a:defRPr sz="1200"/>
            </a:lvl1pPr>
          </a:lstStyle>
          <a:p>
            <a:fld id="{5F674A4F-2B7A-4ECB-A400-260B2FFC03C1}" type="datetimeFigureOut">
              <a:rPr lang="en-US"/>
              <a:t>6/9/2014</a:t>
            </a:fld>
            <a:endParaRPr dirty="0"/>
          </a:p>
        </p:txBody>
      </p:sp>
      <p:sp>
        <p:nvSpPr>
          <p:cNvPr id="4" name="Slide Image Placeholder 3"/>
          <p:cNvSpPr>
            <a:spLocks noGrp="1" noRot="1" noChangeAspect="1"/>
          </p:cNvSpPr>
          <p:nvPr>
            <p:ph type="sldImg" idx="2"/>
          </p:nvPr>
        </p:nvSpPr>
        <p:spPr>
          <a:xfrm>
            <a:off x="534988" y="676275"/>
            <a:ext cx="6016625" cy="3384550"/>
          </a:xfrm>
          <a:prstGeom prst="rect">
            <a:avLst/>
          </a:prstGeom>
          <a:noFill/>
          <a:ln w="12700">
            <a:solidFill>
              <a:prstClr val="black"/>
            </a:solidFill>
          </a:ln>
        </p:spPr>
        <p:txBody>
          <a:bodyPr vert="horz" lIns="93936" tIns="46968" rIns="93936" bIns="46968" rtlCol="0" anchor="ctr"/>
          <a:lstStyle/>
          <a:p>
            <a:endParaRPr dirty="0"/>
          </a:p>
        </p:txBody>
      </p:sp>
      <p:sp>
        <p:nvSpPr>
          <p:cNvPr id="5" name="Notes Placeholder 4"/>
          <p:cNvSpPr>
            <a:spLocks noGrp="1"/>
          </p:cNvSpPr>
          <p:nvPr>
            <p:ph type="body" sz="quarter" idx="3"/>
          </p:nvPr>
        </p:nvSpPr>
        <p:spPr>
          <a:xfrm>
            <a:off x="708661" y="4286846"/>
            <a:ext cx="5669280" cy="4061222"/>
          </a:xfrm>
          <a:prstGeom prst="rect">
            <a:avLst/>
          </a:prstGeom>
        </p:spPr>
        <p:txBody>
          <a:bodyPr vert="horz" lIns="93936" tIns="46968" rIns="93936" bIns="4696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8572125"/>
            <a:ext cx="3070861" cy="451247"/>
          </a:xfrm>
          <a:prstGeom prst="rect">
            <a:avLst/>
          </a:prstGeom>
        </p:spPr>
        <p:txBody>
          <a:bodyPr vert="horz" lIns="93936" tIns="46968" rIns="93936" bIns="46968" rtlCol="0" anchor="b"/>
          <a:lstStyle>
            <a:lvl1pPr algn="l">
              <a:defRPr sz="1200"/>
            </a:lvl1pPr>
          </a:lstStyle>
          <a:p>
            <a:endParaRPr dirty="0"/>
          </a:p>
        </p:txBody>
      </p:sp>
      <p:sp>
        <p:nvSpPr>
          <p:cNvPr id="7" name="Slide Number Placeholder 6"/>
          <p:cNvSpPr>
            <a:spLocks noGrp="1"/>
          </p:cNvSpPr>
          <p:nvPr>
            <p:ph type="sldNum" sz="quarter" idx="5"/>
          </p:nvPr>
        </p:nvSpPr>
        <p:spPr>
          <a:xfrm>
            <a:off x="4014102" y="8572125"/>
            <a:ext cx="3070861" cy="451247"/>
          </a:xfrm>
          <a:prstGeom prst="rect">
            <a:avLst/>
          </a:prstGeom>
        </p:spPr>
        <p:txBody>
          <a:bodyPr vert="horz" lIns="93936" tIns="46968" rIns="93936" bIns="46968" rtlCol="0" anchor="b"/>
          <a:lstStyle>
            <a:lvl1pPr algn="r">
              <a:defRPr sz="1200"/>
            </a:lvl1pPr>
          </a:lstStyle>
          <a:p>
            <a:fld id="{01F2A70B-78F2-4DCF-B53B-C990D2FAFB8A}" type="slidenum">
              <a:rPr/>
              <a:t>‹#›</a:t>
            </a:fld>
            <a:endParaRP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www.stopbullying.gov/respond/support-kids-involved/index.html" TargetMode="External"/><Relationship Id="rId3" Type="http://schemas.openxmlformats.org/officeDocument/2006/relationships/hyperlink" Target="http://www.stopbullying.gov/what-is-bullying/definition/index.html#social" TargetMode="External"/><Relationship Id="rId7" Type="http://schemas.openxmlformats.org/officeDocument/2006/relationships/hyperlink" Target="http://www.stopbullying.gov/what-is-bullying/related-topics/index.html#gang"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www.stopbullying.gov/what-is-bullying/definition/index.html" TargetMode="External"/><Relationship Id="rId5" Type="http://schemas.openxmlformats.org/officeDocument/2006/relationships/hyperlink" Target="http://www.stopbullying.gov/what-is-bullying/related-topics/index.html" TargetMode="External"/><Relationship Id="rId4" Type="http://schemas.openxmlformats.org/officeDocument/2006/relationships/hyperlink" Target="http://www.stopbullying.gov/cyberbullying/index.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tore.samhsa.gov/mhlocator"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topbullying.gov/get-help-now/index.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self and CRCNA</a:t>
            </a:r>
            <a:endParaRPr lang="en-US" dirty="0" smtClean="0"/>
          </a:p>
        </p:txBody>
      </p:sp>
    </p:spTree>
    <p:extLst>
      <p:ext uri="{BB962C8B-B14F-4D97-AF65-F5344CB8AC3E}">
        <p14:creationId xmlns:p14="http://schemas.microsoft.com/office/powerpoint/2010/main" val="3513429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Kids may want to handle it on their own to feel in control again. They may fear being seen as weak or a tattletale.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Kids may not want adults to know what is being said about them, whether true or false. They may also fear that adults will judge them or punish them for being weak.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may feel like no one cares or could understand.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Friends can help protect kids from bullying, and kids can fear losing this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Tree>
    <p:extLst>
      <p:ext uri="{BB962C8B-B14F-4D97-AF65-F5344CB8AC3E}">
        <p14:creationId xmlns:p14="http://schemas.microsoft.com/office/powerpoint/2010/main" val="1676405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a:t>
            </a:r>
            <a:r>
              <a:rPr lang="en-US" baseline="0" dirty="0" smtClean="0"/>
              <a:t> as being overweight, wearing glasses or different clothing, being new to a school, or being unable to afford what is “cool”</a:t>
            </a:r>
          </a:p>
          <a:p>
            <a:endParaRPr lang="en-US" baseline="0" dirty="0" smtClean="0"/>
          </a:p>
          <a:p>
            <a:r>
              <a:rPr lang="en-US" baseline="0" dirty="0" smtClean="0"/>
              <a:t>However, even if a child has these risk factors, it doesn’t man that they will be bullied.</a:t>
            </a:r>
            <a:endParaRPr lang="en-US" dirty="0"/>
          </a:p>
        </p:txBody>
      </p:sp>
    </p:spTree>
    <p:extLst>
      <p:ext uri="{BB962C8B-B14F-4D97-AF65-F5344CB8AC3E}">
        <p14:creationId xmlns:p14="http://schemas.microsoft.com/office/powerpoint/2010/main" val="1999810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 opposite of each other</a:t>
            </a:r>
          </a:p>
          <a:p>
            <a:endParaRPr lang="en-US" dirty="0" smtClean="0"/>
          </a:p>
          <a:p>
            <a:r>
              <a:rPr lang="en-US" dirty="0" smtClean="0"/>
              <a:t>There are two types</a:t>
            </a:r>
            <a:r>
              <a:rPr lang="en-US" baseline="0" dirty="0" smtClean="0"/>
              <a:t> of kids who are more likely to bully others:</a:t>
            </a:r>
          </a:p>
          <a:p>
            <a:endParaRPr lang="en-US" baseline="0" dirty="0" smtClean="0"/>
          </a:p>
          <a:p>
            <a:r>
              <a:rPr lang="en-US" baseline="0" dirty="0" smtClean="0"/>
              <a:t>	Some are well-connected, have social power, are overly concerned about their popularity, and like dominate or be in charge of others</a:t>
            </a:r>
          </a:p>
          <a:p>
            <a:endParaRPr lang="en-US" baseline="0" dirty="0" smtClean="0"/>
          </a:p>
          <a:p>
            <a:r>
              <a:rPr lang="en-US" baseline="0" dirty="0" smtClean="0"/>
              <a:t>	Others are more isolated from their peers and my be depressed or anxious, have low self esteem, be less involved in activities, be easily pressured by peers, or 	not identify with the emotions and feelings of others. </a:t>
            </a:r>
            <a:endParaRPr lang="en-US" dirty="0"/>
          </a:p>
        </p:txBody>
      </p:sp>
    </p:spTree>
    <p:extLst>
      <p:ext uri="{BB962C8B-B14F-4D97-AF65-F5344CB8AC3E}">
        <p14:creationId xmlns:p14="http://schemas.microsoft.com/office/powerpoint/2010/main" val="1069481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those who bully others do not need to be stronger or bigger</a:t>
            </a:r>
            <a:r>
              <a:rPr lang="en-US" baseline="0" dirty="0" smtClean="0"/>
              <a:t> than those who bully. </a:t>
            </a:r>
          </a:p>
          <a:p>
            <a:r>
              <a:rPr lang="en-US" baseline="0" dirty="0" smtClean="0"/>
              <a:t>The power imbalance can come from a number of sources-popularity, strength, cognitive ability-and children who bully may have more than one of these characteristics.</a:t>
            </a:r>
          </a:p>
          <a:p>
            <a:endParaRPr lang="en-US" baseline="0" dirty="0" smtClean="0"/>
          </a:p>
          <a:p>
            <a:endParaRPr lang="en-US" dirty="0"/>
          </a:p>
        </p:txBody>
      </p:sp>
    </p:spTree>
    <p:extLst>
      <p:ext uri="{BB962C8B-B14F-4D97-AF65-F5344CB8AC3E}">
        <p14:creationId xmlns:p14="http://schemas.microsoft.com/office/powerpoint/2010/main" val="1711169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kids are so tormented that they chose suicide! </a:t>
            </a:r>
          </a:p>
          <a:p>
            <a:endParaRPr lang="en-US" baseline="0" dirty="0" smtClean="0"/>
          </a:p>
          <a:p>
            <a:r>
              <a:rPr lang="en-US" baseline="0" dirty="0" smtClean="0"/>
              <a:t>The Relationship between Bullying and Suicide:</a:t>
            </a:r>
          </a:p>
          <a:p>
            <a:endParaRPr lang="en-US" baseline="0" dirty="0" smtClean="0"/>
          </a:p>
          <a:p>
            <a:r>
              <a:rPr lang="en-US" baseline="0" dirty="0" smtClean="0"/>
              <a:t>Media reports often link bullying with suicide. However, most youth who are bullied do not have thoughts of suicide or engage in suicidal behaviors. Although kids who are bullied are at risk of suicide, bullying alone is not the cause. Many issues contribute to suicide risk, including depression, problems at home, and trauma history. Additionally, specific groups have an increased risk of suicide, including American Indian and Alaskan Native, Asian American, lesbian, gay, bisexual, and transgender youth. This risk can be increased further when these kids are not supported by parents, peers, and schools. Bullying can make an unsupportive situation worse.</a:t>
            </a:r>
          </a:p>
          <a:p>
            <a:endParaRPr lang="en-US" baseline="0" dirty="0" smtClean="0"/>
          </a:p>
          <a:p>
            <a:endParaRPr lang="en-US" dirty="0"/>
          </a:p>
        </p:txBody>
      </p:sp>
    </p:spTree>
    <p:extLst>
      <p:ext uri="{BB962C8B-B14F-4D97-AF65-F5344CB8AC3E}">
        <p14:creationId xmlns:p14="http://schemas.microsoft.com/office/powerpoint/2010/main" val="2323304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5086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Reward students when they show thoughtfulness and respect for peers, adults, and the school. .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Monitor bullying “hot spots” in and around the building. Students may be at higher risk of bullying in settings where there is little or no adult monitoring or supervision, such as hallways,</a:t>
            </a:r>
            <a:r>
              <a:rPr lang="en-US" baseline="0" dirty="0" smtClean="0"/>
              <a:t> </a:t>
            </a:r>
            <a:r>
              <a:rPr lang="en-US" dirty="0" smtClean="0"/>
              <a:t>bathrooms, playgrounds, and the cafeteria.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staff can keep an eye out for bullying. They also help set the tone at school.. Messages reach kids best when they come from many different adults who talk about and show respect and inclusion.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means managing student behavior in the classroom well. Well-managed classrooms are the least likely to have bullying.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Talk</a:t>
            </a:r>
            <a:r>
              <a:rPr lang="en-US" baseline="0" dirty="0" smtClean="0"/>
              <a:t> openly about bullying; tell children that you will listen and take action if they tell you about instances of bullying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Enlist children’s cooperation in putting together a list of rules to make your classroom a “no-bully” zone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55016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calm, powerful and respectful in</a:t>
            </a:r>
            <a:r>
              <a:rPr lang="en-US" baseline="0" dirty="0" smtClean="0"/>
              <a:t> your response. </a:t>
            </a:r>
          </a:p>
          <a:p>
            <a:endParaRPr lang="en-US" baseline="0" dirty="0" smtClean="0"/>
          </a:p>
          <a:p>
            <a:r>
              <a:rPr lang="en-US" baseline="0" dirty="0" smtClean="0"/>
              <a:t>Be persistent with expectations </a:t>
            </a:r>
            <a:endParaRPr lang="en-US" dirty="0"/>
          </a:p>
        </p:txBody>
      </p:sp>
    </p:spTree>
    <p:extLst>
      <p:ext uri="{BB962C8B-B14F-4D97-AF65-F5344CB8AC3E}">
        <p14:creationId xmlns:p14="http://schemas.microsoft.com/office/powerpoint/2010/main" val="210710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2006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may be difficult to get the whole story, especially if multiple students are involved or the bullying involves </a:t>
            </a:r>
            <a:r>
              <a:rPr lang="en-US" u="sng" dirty="0">
                <a:hlinkClick r:id="rId3"/>
              </a:rPr>
              <a:t>social bullying</a:t>
            </a:r>
            <a:r>
              <a:rPr lang="en-US" dirty="0"/>
              <a:t> or </a:t>
            </a:r>
            <a:r>
              <a:rPr lang="en-US" u="sng" dirty="0">
                <a:hlinkClick r:id="rId4"/>
              </a:rPr>
              <a:t>cyberbullying</a:t>
            </a:r>
            <a:r>
              <a:rPr lang="en-US" dirty="0"/>
              <a:t>. </a:t>
            </a:r>
            <a:endParaRPr lang="en-US" dirty="0" smtClean="0"/>
          </a:p>
          <a:p>
            <a:endParaRPr lang="en-US" dirty="0" smtClean="0"/>
          </a:p>
          <a:p>
            <a:r>
              <a:rPr lang="en-US" dirty="0" smtClean="0"/>
              <a:t>Collect </a:t>
            </a:r>
            <a:r>
              <a:rPr lang="en-US" dirty="0"/>
              <a:t>all available information</a:t>
            </a:r>
          </a:p>
          <a:p>
            <a:endParaRPr lang="en-US" dirty="0"/>
          </a:p>
          <a:p>
            <a:r>
              <a:rPr lang="en-US" dirty="0"/>
              <a:t>There are </a:t>
            </a:r>
            <a:r>
              <a:rPr lang="en-US" u="sng" dirty="0">
                <a:hlinkClick r:id="rId5"/>
              </a:rPr>
              <a:t>many behaviors that look like bullying</a:t>
            </a:r>
            <a:r>
              <a:rPr lang="en-US" dirty="0"/>
              <a:t> but require different approaches. It is important to determine whether the situation is bullying or something else</a:t>
            </a:r>
            <a:r>
              <a:rPr lang="en-US" dirty="0" smtClean="0"/>
              <a:t>.</a:t>
            </a:r>
          </a:p>
          <a:p>
            <a:endParaRPr lang="en-US" dirty="0"/>
          </a:p>
          <a:p>
            <a:r>
              <a:rPr lang="en-US" b="1" dirty="0"/>
              <a:t>Review the</a:t>
            </a:r>
            <a:r>
              <a:rPr lang="en-US" dirty="0"/>
              <a:t> </a:t>
            </a:r>
            <a:r>
              <a:rPr lang="en-US" b="1" u="sng" dirty="0">
                <a:hlinkClick r:id="rId6"/>
              </a:rPr>
              <a:t>definition of bullying</a:t>
            </a:r>
            <a:r>
              <a:rPr lang="en-US" dirty="0"/>
              <a:t>. </a:t>
            </a:r>
            <a:r>
              <a:rPr lang="en-US" dirty="0" smtClean="0"/>
              <a:t>To </a:t>
            </a:r>
            <a:r>
              <a:rPr lang="en-US" dirty="0"/>
              <a:t>determine if this is bullying or something else, consider the following questions:</a:t>
            </a:r>
          </a:p>
          <a:p>
            <a:r>
              <a:rPr lang="en-US" dirty="0"/>
              <a:t>What is the history between the kids involved? Have there been past conflicts?</a:t>
            </a:r>
          </a:p>
          <a:p>
            <a:r>
              <a:rPr lang="en-US" dirty="0" smtClean="0"/>
              <a:t>	Is </a:t>
            </a:r>
            <a:r>
              <a:rPr lang="en-US" dirty="0"/>
              <a:t>there a power imbalance? Remember that a power imbalance is not limited to physical strength. It is sometimes not easily recognized. If the targeted child </a:t>
            </a:r>
            <a:r>
              <a:rPr lang="en-US" dirty="0" smtClean="0"/>
              <a:t>		feels </a:t>
            </a:r>
            <a:r>
              <a:rPr lang="en-US" dirty="0"/>
              <a:t>like there is a power imbalance, there probably is.</a:t>
            </a:r>
          </a:p>
          <a:p>
            <a:r>
              <a:rPr lang="en-US" dirty="0" smtClean="0"/>
              <a:t>	Has </a:t>
            </a:r>
            <a:r>
              <a:rPr lang="en-US" dirty="0"/>
              <a:t>this happened before? Is the child worried it will happen again?</a:t>
            </a:r>
          </a:p>
          <a:p>
            <a:r>
              <a:rPr lang="en-US" dirty="0" smtClean="0"/>
              <a:t>	Are </a:t>
            </a:r>
            <a:r>
              <a:rPr lang="en-US" dirty="0"/>
              <a:t>any of the kids involved with a </a:t>
            </a:r>
            <a:r>
              <a:rPr lang="en-US" u="sng" dirty="0">
                <a:hlinkClick r:id="rId7"/>
              </a:rPr>
              <a:t>gang</a:t>
            </a:r>
            <a:r>
              <a:rPr lang="en-US" dirty="0"/>
              <a:t>? Gang violence has different interventions.</a:t>
            </a:r>
          </a:p>
          <a:p>
            <a:endParaRPr lang="en-US" dirty="0" smtClean="0"/>
          </a:p>
          <a:p>
            <a:r>
              <a:rPr lang="en-US" dirty="0" smtClean="0"/>
              <a:t>Remember </a:t>
            </a:r>
            <a:r>
              <a:rPr lang="en-US" dirty="0"/>
              <a:t>that it may not matter “who started it.” Some kids who are bullied may be seen as annoying or provoking, but this does not excuse the bullying behavior.</a:t>
            </a:r>
          </a:p>
          <a:p>
            <a:r>
              <a:rPr lang="en-US" dirty="0"/>
              <a:t>Once you have determined if the situation is bullying, </a:t>
            </a:r>
            <a:r>
              <a:rPr lang="en-US" u="sng" dirty="0">
                <a:hlinkClick r:id="rId8"/>
              </a:rPr>
              <a:t>support the kids involved</a:t>
            </a:r>
            <a:r>
              <a:rPr lang="en-US" dirty="0"/>
              <a:t>.</a:t>
            </a:r>
          </a:p>
          <a:p>
            <a:endParaRPr lang="en-US" dirty="0"/>
          </a:p>
        </p:txBody>
      </p:sp>
    </p:spTree>
    <p:extLst>
      <p:ext uri="{BB962C8B-B14F-4D97-AF65-F5344CB8AC3E}">
        <p14:creationId xmlns:p14="http://schemas.microsoft.com/office/powerpoint/2010/main" val="40851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headlines!!! </a:t>
            </a:r>
          </a:p>
          <a:p>
            <a:endParaRPr lang="en-US" dirty="0" smtClean="0"/>
          </a:p>
          <a:p>
            <a:r>
              <a:rPr lang="en-US" dirty="0" smtClean="0"/>
              <a:t>Much of what is in this</a:t>
            </a:r>
            <a:r>
              <a:rPr lang="en-US" baseline="0" dirty="0" smtClean="0"/>
              <a:t> presentation is from stopbullying.gov.</a:t>
            </a:r>
          </a:p>
          <a:p>
            <a:endParaRPr lang="en-US" baseline="0" dirty="0" smtClean="0"/>
          </a:p>
          <a:p>
            <a:r>
              <a:rPr lang="en-US" baseline="0" dirty="0" smtClean="0"/>
              <a:t>Go around the group and introduce self and share a brief experience of bullying.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Tree>
    <p:extLst>
      <p:ext uri="{BB962C8B-B14F-4D97-AF65-F5344CB8AC3E}">
        <p14:creationId xmlns:p14="http://schemas.microsoft.com/office/powerpoint/2010/main" val="2641462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 </a:t>
            </a:r>
            <a:r>
              <a:rPr lang="en-US" dirty="0"/>
              <a:t>what’s been going on and show you want to help.  </a:t>
            </a:r>
          </a:p>
          <a:p>
            <a:r>
              <a:rPr lang="en-US" dirty="0" smtClean="0"/>
              <a:t>Consider </a:t>
            </a:r>
            <a:r>
              <a:rPr lang="en-US" dirty="0"/>
              <a:t>referring them to a school counselor, psychologist, or other </a:t>
            </a:r>
            <a:r>
              <a:rPr lang="en-US" u="sng" dirty="0">
                <a:hlinkClick r:id="rId3"/>
              </a:rPr>
              <a:t>mental health service</a:t>
            </a:r>
            <a:r>
              <a:rPr lang="en-US" dirty="0"/>
              <a:t>.</a:t>
            </a:r>
          </a:p>
          <a:p>
            <a:r>
              <a:rPr lang="en-US" dirty="0" smtClean="0"/>
              <a:t>Practice </a:t>
            </a:r>
            <a:r>
              <a:rPr lang="en-US" dirty="0"/>
              <a:t>role-playing and thinking through how the child might react if the bullying occurs again.</a:t>
            </a:r>
          </a:p>
          <a:p>
            <a:r>
              <a:rPr lang="en-US" dirty="0" smtClean="0"/>
              <a:t>The </a:t>
            </a:r>
            <a:r>
              <a:rPr lang="en-US" dirty="0"/>
              <a:t>child, parents, and school or organization may all have valuable input. It may help to:</a:t>
            </a:r>
          </a:p>
          <a:p>
            <a:r>
              <a:rPr lang="en-US" dirty="0"/>
              <a:t>Ask the child being bullied what can be done to make him or her feel safe. Remember that changes to routine should be minimized. He or she is not at fault and should not be singled out. For example, consider rearranging classroom or bus seating plans for everyone. If bigger moves are necessary, such as switching classrooms or bus routes, the child who is bullied should not be forced to change.</a:t>
            </a:r>
          </a:p>
          <a:p>
            <a:r>
              <a:rPr lang="en-US" dirty="0"/>
              <a:t>Develop a game plan. Maintain open </a:t>
            </a:r>
            <a:r>
              <a:rPr lang="en-US" dirty="0" smtClean="0"/>
              <a:t>communication</a:t>
            </a:r>
            <a:endParaRPr lang="en-US" dirty="0"/>
          </a:p>
          <a:p>
            <a:r>
              <a:rPr lang="en-US" dirty="0" smtClean="0"/>
              <a:t>Bullying </a:t>
            </a:r>
            <a:r>
              <a:rPr lang="en-US" dirty="0"/>
              <a:t>may not end overnight. Commit to making it stop and consistently support the bullied child.</a:t>
            </a:r>
          </a:p>
          <a:p>
            <a:endParaRPr lang="en-US" b="1" dirty="0" smtClean="0"/>
          </a:p>
          <a:p>
            <a:r>
              <a:rPr lang="en-US" b="1" dirty="0" smtClean="0"/>
              <a:t>Avoid </a:t>
            </a:r>
            <a:r>
              <a:rPr lang="en-US" b="1" dirty="0"/>
              <a:t>these mistakes:</a:t>
            </a:r>
            <a:endParaRPr lang="en-US" dirty="0"/>
          </a:p>
          <a:p>
            <a:r>
              <a:rPr lang="en-US" dirty="0"/>
              <a:t>Never tell the child to ignore the bullying.</a:t>
            </a:r>
          </a:p>
          <a:p>
            <a:r>
              <a:rPr lang="en-US" dirty="0"/>
              <a:t>Do not blame the child for being bullied. Even if he or she provoked the bullying, no one deserves to be bullied.</a:t>
            </a:r>
          </a:p>
          <a:p>
            <a:r>
              <a:rPr lang="en-US" dirty="0"/>
              <a:t>Do not tell the child to physically fight back against the kid who is bullying. It could get the child hurt, suspended, or expelled.</a:t>
            </a:r>
          </a:p>
          <a:p>
            <a:r>
              <a:rPr lang="en-US" dirty="0"/>
              <a:t>Parents should resist the urge to contact the other parents involved. It may make matters worse. School or other officials can act as mediators between parents. </a:t>
            </a:r>
          </a:p>
          <a:p>
            <a:endParaRPr lang="en-US" b="1" dirty="0" smtClean="0"/>
          </a:p>
          <a:p>
            <a:r>
              <a:rPr lang="en-US" b="1" dirty="0" smtClean="0"/>
              <a:t>Follow-up</a:t>
            </a:r>
            <a:r>
              <a:rPr lang="en-US" b="1" dirty="0"/>
              <a:t>.</a:t>
            </a:r>
            <a:r>
              <a:rPr lang="en-US" dirty="0"/>
              <a:t> Show a commitment to making bullying stop. Because bullying is behavior that repeats or has the potential to be repeated, it takes consistent effort to ensure that it stops.</a:t>
            </a:r>
          </a:p>
          <a:p>
            <a:endParaRPr lang="en-US" dirty="0"/>
          </a:p>
        </p:txBody>
      </p:sp>
    </p:spTree>
    <p:extLst>
      <p:ext uri="{BB962C8B-B14F-4D97-AF65-F5344CB8AC3E}">
        <p14:creationId xmlns:p14="http://schemas.microsoft.com/office/powerpoint/2010/main" val="1267019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Kids who bully</a:t>
            </a:r>
            <a:r>
              <a:rPr lang="en-US" baseline="0" dirty="0" smtClean="0"/>
              <a:t> need to be held accountable. </a:t>
            </a:r>
            <a:r>
              <a:rPr lang="en-US" dirty="0" smtClean="0"/>
              <a:t>Young </a:t>
            </a:r>
            <a:r>
              <a:rPr lang="en-US" dirty="0"/>
              <a:t>people who bully must learn their behavior is wrong and harms others. </a:t>
            </a:r>
          </a:p>
          <a:p>
            <a:endParaRPr lang="en-US" dirty="0" smtClean="0"/>
          </a:p>
          <a:p>
            <a:r>
              <a:rPr lang="en-US" dirty="0" smtClean="0"/>
              <a:t>Calmly </a:t>
            </a:r>
            <a:r>
              <a:rPr lang="en-US" dirty="0"/>
              <a:t>tell the child that bullying will not be tolerated. Model respectful behavior when addressing the problem</a:t>
            </a:r>
            <a:r>
              <a:rPr lang="en-US" dirty="0" smtClean="0"/>
              <a:t>. </a:t>
            </a:r>
          </a:p>
          <a:p>
            <a:endParaRPr lang="en-US" dirty="0" smtClean="0"/>
          </a:p>
          <a:p>
            <a:r>
              <a:rPr lang="en-US" dirty="0" smtClean="0"/>
              <a:t>follow the three R’s: </a:t>
            </a:r>
          </a:p>
          <a:p>
            <a:r>
              <a:rPr lang="en-US" dirty="0" smtClean="0"/>
              <a:t>Restitution (paying for a broken toy, giving back extorted money, apologizing for malicious words); </a:t>
            </a:r>
          </a:p>
          <a:p>
            <a:r>
              <a:rPr lang="en-US" dirty="0" smtClean="0"/>
              <a:t>Resolution (figuring out a way to keep it from happening again such as counting to ten when the child is angry, or recognizing the stimulus that caused the bullying behavior and deciding on a better coping mechanism); </a:t>
            </a:r>
          </a:p>
          <a:p>
            <a:r>
              <a:rPr lang="en-US" dirty="0" smtClean="0"/>
              <a:t>Reconciliation: (finding a way to heal the broken relationship).</a:t>
            </a:r>
            <a:endParaRPr lang="en-US" dirty="0"/>
          </a:p>
          <a:p>
            <a:endParaRPr lang="en-US" dirty="0" smtClean="0"/>
          </a:p>
          <a:p>
            <a:r>
              <a:rPr lang="en-US" dirty="0" smtClean="0"/>
              <a:t>Sometimes </a:t>
            </a:r>
            <a:r>
              <a:rPr lang="en-US" dirty="0"/>
              <a:t>children bully to fit in. These kids can benefit from participating in positive activities. Involvement in sports and clubs can enable them to take leadership roles and make friends without feeling the need to bully.</a:t>
            </a:r>
          </a:p>
          <a:p>
            <a:r>
              <a:rPr lang="en-US" dirty="0"/>
              <a:t>Other times kids act out because something else—issues at home, abuse, stress—is going on in their lives. They also may have been bullied. These kids may be in need of additional support, such as </a:t>
            </a:r>
            <a:r>
              <a:rPr lang="en-US" u="sng" dirty="0">
                <a:hlinkClick r:id="rId3"/>
              </a:rPr>
              <a:t>mental health services</a:t>
            </a:r>
            <a:r>
              <a:rPr lang="en-US" dirty="0"/>
              <a:t>.</a:t>
            </a:r>
          </a:p>
          <a:p>
            <a:endParaRPr lang="en-US" dirty="0" smtClean="0"/>
          </a:p>
          <a:p>
            <a:r>
              <a:rPr lang="en-US" dirty="0" smtClean="0"/>
              <a:t>Consequences </a:t>
            </a:r>
            <a:r>
              <a:rPr lang="en-US" dirty="0"/>
              <a:t>that involve learning or building empathy can help prevent future bullying. </a:t>
            </a:r>
            <a:endParaRPr lang="en-US" dirty="0" smtClean="0"/>
          </a:p>
          <a:p>
            <a:r>
              <a:rPr lang="en-US" dirty="0" smtClean="0"/>
              <a:t>For </a:t>
            </a:r>
            <a:r>
              <a:rPr lang="en-US" dirty="0"/>
              <a:t>example, the child who bullied can:</a:t>
            </a:r>
          </a:p>
          <a:p>
            <a:r>
              <a:rPr lang="en-US" dirty="0"/>
              <a:t>Lead a class discussion about how to be a good friend.</a:t>
            </a:r>
          </a:p>
          <a:p>
            <a:r>
              <a:rPr lang="en-US" dirty="0"/>
              <a:t>Write a story about the effects of bullying or benefits of teamwork.</a:t>
            </a:r>
          </a:p>
          <a:p>
            <a:r>
              <a:rPr lang="en-US" dirty="0"/>
              <a:t>Role-play a scenario or make a presentation about the importance of respecting others, the negative effects of gossip, or how to cooperate.</a:t>
            </a:r>
          </a:p>
          <a:p>
            <a:r>
              <a:rPr lang="en-US" dirty="0"/>
              <a:t>Do a project about civil rights and bullying.</a:t>
            </a:r>
          </a:p>
          <a:p>
            <a:r>
              <a:rPr lang="en-US" dirty="0"/>
              <a:t>Read a book about bullying.</a:t>
            </a:r>
          </a:p>
          <a:p>
            <a:r>
              <a:rPr lang="en-US" dirty="0"/>
              <a:t>Make posters for the school about cyberbullying and being smart online.</a:t>
            </a:r>
          </a:p>
          <a:p>
            <a:endParaRPr lang="en-US" dirty="0" smtClean="0"/>
          </a:p>
          <a:p>
            <a:r>
              <a:rPr lang="en-US" dirty="0" smtClean="0"/>
              <a:t>The </a:t>
            </a:r>
            <a:r>
              <a:rPr lang="en-US" dirty="0"/>
              <a:t>goal is to help them see how their actions affect others. For example, the child can:</a:t>
            </a:r>
          </a:p>
          <a:p>
            <a:r>
              <a:rPr lang="en-US" dirty="0"/>
              <a:t>Write a letter apologizing to the student who was bullied.</a:t>
            </a:r>
          </a:p>
          <a:p>
            <a:r>
              <a:rPr lang="en-US" dirty="0"/>
              <a:t>Do a good deed for the person who was bullied or for others in your community.</a:t>
            </a:r>
          </a:p>
          <a:p>
            <a:r>
              <a:rPr lang="en-US" dirty="0"/>
              <a:t>Clean up, repair, or pay for any property they damaged.</a:t>
            </a:r>
          </a:p>
          <a:p>
            <a:endParaRPr lang="en-US" dirty="0"/>
          </a:p>
        </p:txBody>
      </p:sp>
    </p:spTree>
    <p:extLst>
      <p:ext uri="{BB962C8B-B14F-4D97-AF65-F5344CB8AC3E}">
        <p14:creationId xmlns:p14="http://schemas.microsoft.com/office/powerpoint/2010/main" val="1155209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show that empathy is the antidote to bullying. When we begin to identify with poor, hurting, and disadvantaged people, we learn healthy, Christ-like ways of relating that bring hope instead of fear. Here are ways to nurture empathy in your kids:</a:t>
            </a:r>
          </a:p>
          <a:p>
            <a:r>
              <a:rPr lang="en-US" dirty="0" smtClean="0"/>
              <a:t>Practice positive discipline: help bullies identify when they have done wrong and take ownership of the problem; help them develop a process for solving the problem while leaving their dignity intact.</a:t>
            </a:r>
          </a:p>
          <a:p>
            <a:r>
              <a:rPr lang="en-US" dirty="0" smtClean="0"/>
              <a:t>Spotlight feelings. Questions about feelings can be a part of every session; encourage children to imagine the feelings of the Bible characters or to voice their own feelings about stories they hear or events they experience. Teachers and leaders should not feel as though they need to “fix” feelings as soon as they are expressed; allow children to be honest and help them work through to the positives.</a:t>
            </a:r>
          </a:p>
          <a:p>
            <a:r>
              <a:rPr lang="en-US" dirty="0" smtClean="0"/>
              <a:t>Role play is an excellent strategy that helps kids identify with the feelings and ideas of others. A word of caution: lead up to role plays by talking with the group, describing the scenario to be dramatized. (For example: “One of the characters in this role play has been tripped in the hallway. What might he be thinking as he gets up off the floor?) Once children are into imagining the scenario, assign roles and proceed.</a:t>
            </a:r>
          </a:p>
          <a:p>
            <a:r>
              <a:rPr lang="en-US" dirty="0" smtClean="0"/>
              <a:t>Encourage journaling or writing exercises that focus on another person’s perspective: What did the little boy who gave his lunch to Jesus tell his mom when he came home?</a:t>
            </a:r>
          </a:p>
          <a:p>
            <a:r>
              <a:rPr lang="en-US" dirty="0" smtClean="0"/>
              <a:t>Teach about real-life people who model empathy, and how this empathy resulted in great things: Nelson Mandela, Mother Teresa, Martin Luther King, Jr.</a:t>
            </a:r>
          </a:p>
          <a:p>
            <a:r>
              <a:rPr lang="en-US" dirty="0" smtClean="0"/>
              <a:t>Plan service projects, especially hands-on work with people who have a disability or who live in poverty. Often bullies believe they are entitled to whatever they wish; working for others and learning about their lives often teaches new attitudes.</a:t>
            </a:r>
          </a:p>
          <a:p>
            <a:r>
              <a:rPr lang="en-US" dirty="0" smtClean="0"/>
              <a:t>Invite kids to practice empathic reactions: present a hypothetical situation a child might encounter (a friend’s parents have divorced or a grandpa is dying). Ask questions like these: How is he or she feeling about it? What could I do in response?</a:t>
            </a:r>
          </a:p>
          <a:p>
            <a:r>
              <a:rPr lang="en-US" dirty="0" smtClean="0"/>
              <a:t>Praise positive behavior: watch for examples of kids being kind and loving to each other and reinforce that behavior!</a:t>
            </a:r>
          </a:p>
          <a:p>
            <a:r>
              <a:rPr lang="en-US" dirty="0" smtClean="0"/>
              <a:t>Provide opportunities for fellowship and friendships: parties, celebrations, projects, eating together, pen-pal relationships, and other activities offer warm and nurturing antidotes to negative experiences and may go a long way toward filling up empty places in a bully’s life. </a:t>
            </a:r>
            <a:endParaRPr lang="en-US" dirty="0"/>
          </a:p>
        </p:txBody>
      </p:sp>
    </p:spTree>
    <p:extLst>
      <p:ext uri="{BB962C8B-B14F-4D97-AF65-F5344CB8AC3E}">
        <p14:creationId xmlns:p14="http://schemas.microsoft.com/office/powerpoint/2010/main" val="648345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45859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3105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Bullies look</a:t>
            </a:r>
            <a:r>
              <a:rPr lang="en-US" baseline="0" dirty="0" smtClean="0"/>
              <a:t> for a reaction from you and often lose interest if they aren’t given the satisfaction of getting one.</a:t>
            </a:r>
            <a:endParaRPr lang="en-US" dirty="0"/>
          </a:p>
        </p:txBody>
      </p:sp>
    </p:spTree>
    <p:extLst>
      <p:ext uri="{BB962C8B-B14F-4D97-AF65-F5344CB8AC3E}">
        <p14:creationId xmlns:p14="http://schemas.microsoft.com/office/powerpoint/2010/main" val="368192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230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1697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Humor can</a:t>
            </a:r>
            <a:r>
              <a:rPr lang="en-US" baseline="0" dirty="0" smtClean="0"/>
              <a:t> sometimes be used to deflect</a:t>
            </a:r>
          </a:p>
          <a:p>
            <a:endParaRPr lang="en-US" baseline="0" dirty="0" smtClean="0"/>
          </a:p>
          <a:p>
            <a:r>
              <a:rPr lang="en-US" baseline="0" dirty="0" smtClean="0"/>
              <a:t>Kids may need to be taught how to act confident and assertive</a:t>
            </a:r>
          </a:p>
          <a:p>
            <a:endParaRPr lang="en-US" baseline="0" dirty="0" smtClean="0"/>
          </a:p>
          <a:p>
            <a:r>
              <a:rPr lang="en-US" baseline="0" dirty="0" smtClean="0"/>
              <a:t>Role play the differences between being passive, aggressive and assertive.</a:t>
            </a:r>
            <a:endParaRPr lang="en-US" dirty="0"/>
          </a:p>
        </p:txBody>
      </p:sp>
    </p:spTree>
    <p:extLst>
      <p:ext uri="{BB962C8B-B14F-4D97-AF65-F5344CB8AC3E}">
        <p14:creationId xmlns:p14="http://schemas.microsoft.com/office/powerpoint/2010/main" val="3813757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Educating the cadets</a:t>
            </a:r>
            <a:r>
              <a:rPr lang="en-US" baseline="0" dirty="0" smtClean="0"/>
              <a:t> not only helps with issues that could arise at church but also gives them tools to deal with bullying elsewhere. </a:t>
            </a:r>
          </a:p>
          <a:p>
            <a:endParaRPr lang="en-US" baseline="0" dirty="0" smtClean="0"/>
          </a:p>
          <a:p>
            <a:r>
              <a:rPr lang="en-US" baseline="0" dirty="0" smtClean="0"/>
              <a:t>Safe Church has sample policies</a:t>
            </a:r>
            <a:endParaRPr lang="en-US" dirty="0"/>
          </a:p>
        </p:txBody>
      </p:sp>
    </p:spTree>
    <p:extLst>
      <p:ext uri="{BB962C8B-B14F-4D97-AF65-F5344CB8AC3E}">
        <p14:creationId xmlns:p14="http://schemas.microsoft.com/office/powerpoint/2010/main" val="1584507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8688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4527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512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endParaRPr lang="en-US" dirty="0" smtClean="0"/>
          </a:p>
          <a:p>
            <a:r>
              <a:rPr lang="en-US" dirty="0" smtClean="0"/>
              <a:t>Both kids who are bullied and who bully others may have serious, lasting problems. </a:t>
            </a:r>
          </a:p>
          <a:p>
            <a:endParaRPr lang="en-US" dirty="0" smtClean="0"/>
          </a:p>
          <a:p>
            <a:r>
              <a:rPr lang="en-US" dirty="0" smtClean="0"/>
              <a:t>In order to be considered bullying, the behavior must be aggressive and include: </a:t>
            </a:r>
          </a:p>
          <a:p>
            <a:endParaRPr lang="en-US" dirty="0" smtClean="0"/>
          </a:p>
          <a:p>
            <a:r>
              <a:rPr lang="en-US" dirty="0" smtClean="0"/>
              <a:t>An </a:t>
            </a:r>
            <a:r>
              <a:rPr lang="en-US" b="1" dirty="0" smtClean="0"/>
              <a:t>Imbalance of Power</a:t>
            </a:r>
            <a:r>
              <a:rPr lang="en-US" dirty="0" smtClean="0"/>
              <a:t>: Kids who bully use their power—such as physical strength, access to embarrassing information, or popularity—to control or harm others. Power imbalances can change over time and in different situations, even if they involve the same people. </a:t>
            </a:r>
          </a:p>
          <a:p>
            <a:endParaRPr lang="en-US" dirty="0" smtClean="0"/>
          </a:p>
          <a:p>
            <a:r>
              <a:rPr lang="en-US" b="1" dirty="0" smtClean="0"/>
              <a:t>Repetition</a:t>
            </a:r>
            <a:r>
              <a:rPr lang="en-US" dirty="0" smtClean="0"/>
              <a:t>: Bullying behaviors happen more than once or have the potential to happen more than once. </a:t>
            </a:r>
          </a:p>
          <a:p>
            <a:endParaRPr lang="en-US" dirty="0" smtClean="0"/>
          </a:p>
          <a:p>
            <a:r>
              <a:rPr lang="en-US" dirty="0" smtClean="0"/>
              <a:t>It is intended to cause distress!</a:t>
            </a:r>
          </a:p>
          <a:p>
            <a:endParaRPr lang="en-US" dirty="0" smtClean="0"/>
          </a:p>
          <a:p>
            <a:r>
              <a:rPr lang="en-US" dirty="0" smtClean="0"/>
              <a:t>Bullying</a:t>
            </a:r>
            <a:r>
              <a:rPr lang="en-US" baseline="0" dirty="0" smtClean="0"/>
              <a:t> is being mean to another kids over and over again!</a:t>
            </a:r>
            <a:endParaRPr lang="en-US" dirty="0"/>
          </a:p>
        </p:txBody>
      </p:sp>
    </p:spTree>
    <p:extLst>
      <p:ext uri="{BB962C8B-B14F-4D97-AF65-F5344CB8AC3E}">
        <p14:creationId xmlns:p14="http://schemas.microsoft.com/office/powerpoint/2010/main" val="3514256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three types of bullying: </a:t>
            </a:r>
          </a:p>
          <a:p>
            <a:endParaRPr lang="en-US" dirty="0" smtClean="0"/>
          </a:p>
          <a:p>
            <a:r>
              <a:rPr lang="en-US" b="1" dirty="0" smtClean="0"/>
              <a:t>Verbal bullying </a:t>
            </a:r>
            <a:r>
              <a:rPr lang="en-US" dirty="0" smtClean="0"/>
              <a:t>is saying or writing mean things. </a:t>
            </a:r>
          </a:p>
          <a:p>
            <a:r>
              <a:rPr lang="en-US" dirty="0" smtClean="0"/>
              <a:t>	Verbal bullying includes: Teasing Name-calling Inappropriate sexual comments Taunting Threatening to cause harm </a:t>
            </a:r>
          </a:p>
          <a:p>
            <a:endParaRPr lang="en-US" dirty="0" smtClean="0"/>
          </a:p>
          <a:p>
            <a:r>
              <a:rPr lang="en-US" b="1" dirty="0" smtClean="0"/>
              <a:t>Social bullying</a:t>
            </a:r>
            <a:r>
              <a:rPr lang="en-US" dirty="0" smtClean="0"/>
              <a:t>, sometimes referred to as relational bullying, involves hurting someone’s reputation or relationships. </a:t>
            </a:r>
          </a:p>
          <a:p>
            <a:r>
              <a:rPr lang="en-US" dirty="0" smtClean="0"/>
              <a:t>	Social bullying includes: Excluding-Leaving someone out on purpose Telling other children not to be friends with someone Spreading rumors about someone 	Embarrassing someone in public </a:t>
            </a:r>
          </a:p>
          <a:p>
            <a:endParaRPr lang="en-US" dirty="0" smtClean="0"/>
          </a:p>
          <a:p>
            <a:r>
              <a:rPr lang="en-US" b="1" dirty="0" smtClean="0"/>
              <a:t>Physical bullying </a:t>
            </a:r>
            <a:r>
              <a:rPr lang="en-US" dirty="0" smtClean="0"/>
              <a:t>involves hurting a person’s body or possessions. </a:t>
            </a:r>
          </a:p>
          <a:p>
            <a:r>
              <a:rPr lang="en-US" dirty="0" smtClean="0"/>
              <a:t>	Physical bullying includes: Hitting/kicking/pinching Spitting Tripping/pushing Taking or breaking someone’s things Making mean or rude hand gestures, 	Biting or pulling hair</a:t>
            </a:r>
          </a:p>
          <a:p>
            <a:endParaRPr lang="en-US" dirty="0" smtClean="0"/>
          </a:p>
          <a:p>
            <a:r>
              <a:rPr lang="en-US" dirty="0" smtClean="0"/>
              <a:t>Girls tend to</a:t>
            </a:r>
            <a:r>
              <a:rPr lang="en-US" baseline="0" dirty="0" smtClean="0"/>
              <a:t> use more verbal and social bullying, boys are more physical</a:t>
            </a:r>
            <a:endParaRPr lang="en-US" dirty="0"/>
          </a:p>
        </p:txBody>
      </p:sp>
    </p:spTree>
    <p:extLst>
      <p:ext uri="{BB962C8B-B14F-4D97-AF65-F5344CB8AC3E}">
        <p14:creationId xmlns:p14="http://schemas.microsoft.com/office/powerpoint/2010/main" val="906083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Kids who Bully</a:t>
            </a:r>
            <a:r>
              <a:rPr lang="en-US" dirty="0" smtClean="0"/>
              <a:t>: These children engage in bullying behavior towards their peers. There are many risk factors that may contribute to the child's involvement in the behavior. Often, these students require support to change their behavior and address any other challenges that may be influencing their behavior</a:t>
            </a:r>
            <a:r>
              <a:rPr lang="en-US" b="1" dirty="0" smtClean="0"/>
              <a:t>. </a:t>
            </a:r>
          </a:p>
          <a:p>
            <a:r>
              <a:rPr lang="en-US" b="1" dirty="0" smtClean="0"/>
              <a:t>Kids who are Bullied</a:t>
            </a:r>
            <a:r>
              <a:rPr lang="en-US" dirty="0" smtClean="0"/>
              <a:t>: These children are the targets of bullying behavior. Some factors put children at more risk of being bullied, but not all children with these characteristics will be bullied. Sometimes, these children may need help learning how to respond to bullying. Even if a child is not directly involved in bullying, they may be contributing to the behavior. Witnessing the behavior may also affect the child, so it is important for them to learn what they should do when they see bullying happen. </a:t>
            </a:r>
          </a:p>
          <a:p>
            <a:endParaRPr lang="en-US" dirty="0" smtClean="0"/>
          </a:p>
          <a:p>
            <a:r>
              <a:rPr lang="en-US" dirty="0" smtClean="0"/>
              <a:t>Roles kids play when they witness bullying include:</a:t>
            </a:r>
          </a:p>
          <a:p>
            <a:endParaRPr lang="en-US" dirty="0" smtClean="0"/>
          </a:p>
          <a:p>
            <a:r>
              <a:rPr lang="en-US" b="1" dirty="0" smtClean="0"/>
              <a:t>Kids who Assist</a:t>
            </a:r>
            <a:r>
              <a:rPr lang="en-US" dirty="0" smtClean="0"/>
              <a:t>: These children may not start the bullying or lead in the bullying behavior, but serve as an "assistant" to children who are bullying. These children may encourage the bullying behavior and occasionally join in. </a:t>
            </a:r>
          </a:p>
          <a:p>
            <a:r>
              <a:rPr lang="en-US" b="1" dirty="0" smtClean="0"/>
              <a:t>Kids who Reinforce</a:t>
            </a:r>
            <a:r>
              <a:rPr lang="en-US" dirty="0" smtClean="0"/>
              <a:t>: These children are not directly involved in the bullying behavior but they give the bullying an audience. They will often laugh or provide support for the children who are engaging in bullying. This may encourage the bullying to continue.</a:t>
            </a:r>
          </a:p>
          <a:p>
            <a:r>
              <a:rPr lang="en-US" b="1" dirty="0" smtClean="0"/>
              <a:t>Bystanders</a:t>
            </a:r>
            <a:r>
              <a:rPr lang="en-US" dirty="0" smtClean="0"/>
              <a:t>: These children remain separate from the bullying situation. They neither reinforce the bullying behavior nor defend the child being bullied. Some may watch what is going on but do not provide feedback about the situation to show they are on anyone’s side. Even so, providing an audience may encourage the bullying behavior. These kids often want to help, but don’t know how. </a:t>
            </a:r>
          </a:p>
          <a:p>
            <a:r>
              <a:rPr lang="en-US" b="1" dirty="0" smtClean="0"/>
              <a:t>Kids who Defend</a:t>
            </a:r>
            <a:r>
              <a:rPr lang="en-US" dirty="0" smtClean="0"/>
              <a:t>: These children actively comfort the child being bullied and may come to the child's defense when bullying occurs.</a:t>
            </a:r>
            <a:endParaRPr lang="en-US" dirty="0"/>
          </a:p>
        </p:txBody>
      </p:sp>
    </p:spTree>
    <p:extLst>
      <p:ext uri="{BB962C8B-B14F-4D97-AF65-F5344CB8AC3E}">
        <p14:creationId xmlns:p14="http://schemas.microsoft.com/office/powerpoint/2010/main" val="266326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cyberbullying</a:t>
            </a:r>
            <a:r>
              <a:rPr lang="en-US" baseline="0" dirty="0" smtClean="0"/>
              <a:t> are in the news a lot they</a:t>
            </a:r>
            <a:r>
              <a:rPr lang="en-US" dirty="0" smtClean="0"/>
              <a:t> include mean text messages or emails, rumors sent by email or posted on social networking sites, and embarrassing pictures, videos, websites, or fake profilesKids who are being cyberbullied are often bullied in person as well. </a:t>
            </a:r>
          </a:p>
          <a:p>
            <a:endParaRPr lang="en-US" dirty="0" smtClean="0"/>
          </a:p>
          <a:p>
            <a:r>
              <a:rPr lang="en-US" dirty="0" smtClean="0"/>
              <a:t>Additionally, kids who are cyberbullied have a harder time getting away from the behavior. </a:t>
            </a:r>
          </a:p>
          <a:p>
            <a:endParaRPr lang="en-US" dirty="0" smtClean="0"/>
          </a:p>
          <a:p>
            <a:r>
              <a:rPr lang="en-US" dirty="0" smtClean="0"/>
              <a:t>Cyberbullying can happen 24 hours a day, 7 days a week, and reach a kid even when he or she is alone. It can happen any time of the day or night. </a:t>
            </a:r>
          </a:p>
          <a:p>
            <a:endParaRPr lang="en-US" dirty="0" smtClean="0"/>
          </a:p>
          <a:p>
            <a:r>
              <a:rPr lang="en-US" dirty="0" smtClean="0"/>
              <a:t>Cyberbullying messages and images can be posted anonymously and distributed quickly to a very wide audience. It can be difficult and sometimes impossible to trace the source. Deleting inappropriate or harassing messages, texts, and pictures is extremely difficult after they have been posted or sent.</a:t>
            </a:r>
          </a:p>
          <a:p>
            <a:endParaRPr lang="en-US" dirty="0" smtClean="0"/>
          </a:p>
          <a:p>
            <a:r>
              <a:rPr lang="en-US" dirty="0" smtClean="0"/>
              <a:t>Don’t respond to and don’t forward CB messages</a:t>
            </a:r>
          </a:p>
          <a:p>
            <a:endParaRPr lang="en-US" dirty="0" smtClean="0"/>
          </a:p>
          <a:p>
            <a:r>
              <a:rPr lang="en-US" dirty="0" smtClean="0"/>
              <a:t>6%</a:t>
            </a:r>
            <a:r>
              <a:rPr lang="en-US" baseline="0" dirty="0" smtClean="0"/>
              <a:t> of students in grades 6-12 have experienced CB</a:t>
            </a:r>
          </a:p>
          <a:p>
            <a:endParaRPr lang="en-US" baseline="0" dirty="0" smtClean="0"/>
          </a:p>
          <a:p>
            <a:r>
              <a:rPr lang="en-US" baseline="0" dirty="0" smtClean="0"/>
              <a:t>Legislation is being worked on to add CB to the anti-bully law</a:t>
            </a:r>
            <a:endParaRPr lang="en-US" dirty="0" smtClean="0"/>
          </a:p>
          <a:p>
            <a:endParaRPr lang="en-US" dirty="0" smtClean="0"/>
          </a:p>
          <a:p>
            <a:endParaRPr lang="en-US" dirty="0"/>
          </a:p>
        </p:txBody>
      </p:sp>
    </p:spTree>
    <p:extLst>
      <p:ext uri="{BB962C8B-B14F-4D97-AF65-F5344CB8AC3E}">
        <p14:creationId xmlns:p14="http://schemas.microsoft.com/office/powerpoint/2010/main" val="3114108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a Child is Being Bullied Look for changes in the child. However, be aware that not all children who are bullied exhibit warning signs.</a:t>
            </a:r>
            <a:endParaRPr lang="en-US" dirty="0"/>
          </a:p>
        </p:txBody>
      </p:sp>
    </p:spTree>
    <p:extLst>
      <p:ext uri="{BB962C8B-B14F-4D97-AF65-F5344CB8AC3E}">
        <p14:creationId xmlns:p14="http://schemas.microsoft.com/office/powerpoint/2010/main" val="2174416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Kids may be bullying others if they:</a:t>
            </a:r>
            <a:endParaRPr lang="en-US" dirty="0"/>
          </a:p>
        </p:txBody>
      </p:sp>
    </p:spTree>
    <p:extLst>
      <p:ext uri="{BB962C8B-B14F-4D97-AF65-F5344CB8AC3E}">
        <p14:creationId xmlns:p14="http://schemas.microsoft.com/office/powerpoint/2010/main" val="390844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52DC9B-32A0-4CFB-A3C3-9DF43A45CD36}" type="datetimeFigureOut">
              <a:rPr lang="en-US" smtClean="0"/>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492DA4-42C1-4282-8C6C-CD7775560128}" type="slidenum">
              <a:rPr lang="en-US" smtClean="0"/>
              <a:t>‹#›</a:t>
            </a:fld>
            <a:endParaRPr lang="en-US" dirty="0"/>
          </a:p>
        </p:txBody>
      </p:sp>
    </p:spTree>
    <p:extLst>
      <p:ext uri="{BB962C8B-B14F-4D97-AF65-F5344CB8AC3E}">
        <p14:creationId xmlns:p14="http://schemas.microsoft.com/office/powerpoint/2010/main" val="225434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268357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27083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797533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8121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75117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15304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165465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80538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01450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87191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E8FB1-0A7A-443E-AAF7-31D4FA1AA312}" type="datetimeFigureOut">
              <a:rPr lang="en-US" smtClean="0"/>
              <a:pPr/>
              <a:t>6/9/2014</a:t>
            </a:fld>
            <a:endParaRPr lang="en-US" dirty="0"/>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dirty="0"/>
          </a:p>
        </p:txBody>
      </p:sp>
    </p:spTree>
    <p:extLst>
      <p:ext uri="{BB962C8B-B14F-4D97-AF65-F5344CB8AC3E}">
        <p14:creationId xmlns:p14="http://schemas.microsoft.com/office/powerpoint/2010/main" val="3241029392"/>
      </p:ext>
    </p:extLst>
  </p:cSld>
  <p:clrMap bg1="dk1" tx1="lt1" bg2="dk2" tx2="lt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crcna.org/SafeChurch"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Bullying</a:t>
            </a:r>
            <a:endParaRPr lang="en-US" sz="6000" dirty="0"/>
          </a:p>
        </p:txBody>
      </p:sp>
      <p:sp>
        <p:nvSpPr>
          <p:cNvPr id="3" name="Subtitle 2"/>
          <p:cNvSpPr>
            <a:spLocks noGrp="1"/>
          </p:cNvSpPr>
          <p:nvPr>
            <p:ph type="subTitle" idx="1"/>
          </p:nvPr>
        </p:nvSpPr>
        <p:spPr/>
        <p:txBody>
          <a:bodyPr>
            <a:normAutofit/>
          </a:bodyPr>
          <a:lstStyle/>
          <a:p>
            <a:r>
              <a:rPr lang="en-US" i="1" dirty="0" smtClean="0"/>
              <a:t>Alicia Mannes, Licensed Professional Counselor</a:t>
            </a:r>
          </a:p>
          <a:p>
            <a:r>
              <a:rPr lang="en-US" dirty="0" smtClean="0"/>
              <a:t>Safe Church Ministry CRCNA</a:t>
            </a:r>
            <a:endParaRPr lang="en-US" dirty="0"/>
          </a:p>
        </p:txBody>
      </p:sp>
    </p:spTree>
    <p:extLst>
      <p:ext uri="{BB962C8B-B14F-4D97-AF65-F5344CB8AC3E}">
        <p14:creationId xmlns:p14="http://schemas.microsoft.com/office/powerpoint/2010/main" val="192011101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don't kids ask for help? </a:t>
            </a:r>
          </a:p>
        </p:txBody>
      </p:sp>
      <p:sp>
        <p:nvSpPr>
          <p:cNvPr id="3" name="Content Placeholder 2"/>
          <p:cNvSpPr>
            <a:spLocks noGrp="1"/>
          </p:cNvSpPr>
          <p:nvPr>
            <p:ph idx="1"/>
          </p:nvPr>
        </p:nvSpPr>
        <p:spPr>
          <a:xfrm>
            <a:off x="837982" y="1825624"/>
            <a:ext cx="10512862" cy="4879975"/>
          </a:xfrm>
        </p:spPr>
        <p:txBody>
          <a:bodyPr>
            <a:normAutofit/>
          </a:bodyPr>
          <a:lstStyle/>
          <a:p>
            <a:r>
              <a:rPr lang="en-US" dirty="0" smtClean="0"/>
              <a:t>Bullying can </a:t>
            </a:r>
            <a:r>
              <a:rPr lang="en-US" dirty="0"/>
              <a:t>make a child feel </a:t>
            </a:r>
            <a:r>
              <a:rPr lang="en-US" dirty="0" smtClean="0"/>
              <a:t>helpless </a:t>
            </a:r>
          </a:p>
          <a:p>
            <a:r>
              <a:rPr lang="en-US" dirty="0" smtClean="0"/>
              <a:t>Kids </a:t>
            </a:r>
            <a:r>
              <a:rPr lang="en-US" dirty="0"/>
              <a:t>may fear backlash from the kid who bullied </a:t>
            </a:r>
            <a:r>
              <a:rPr lang="en-US" dirty="0" smtClean="0"/>
              <a:t>them</a:t>
            </a:r>
          </a:p>
          <a:p>
            <a:r>
              <a:rPr lang="en-US" dirty="0" smtClean="0"/>
              <a:t>Bullying </a:t>
            </a:r>
            <a:r>
              <a:rPr lang="en-US" dirty="0"/>
              <a:t>can be a humiliating </a:t>
            </a:r>
            <a:r>
              <a:rPr lang="en-US" dirty="0" smtClean="0"/>
              <a:t>experience </a:t>
            </a:r>
          </a:p>
          <a:p>
            <a:r>
              <a:rPr lang="en-US" dirty="0" smtClean="0"/>
              <a:t>Kids </a:t>
            </a:r>
            <a:r>
              <a:rPr lang="en-US" dirty="0"/>
              <a:t>who are bullied may already feel socially </a:t>
            </a:r>
            <a:r>
              <a:rPr lang="en-US" dirty="0" smtClean="0"/>
              <a:t>isolated</a:t>
            </a:r>
          </a:p>
          <a:p>
            <a:r>
              <a:rPr lang="en-US" dirty="0" smtClean="0"/>
              <a:t>Kids </a:t>
            </a:r>
            <a:r>
              <a:rPr lang="en-US" dirty="0"/>
              <a:t>may fear being rejected by their </a:t>
            </a:r>
            <a:r>
              <a:rPr lang="en-US" dirty="0" smtClean="0"/>
              <a:t>peers</a:t>
            </a:r>
            <a:endParaRPr lang="en-US" dirty="0"/>
          </a:p>
        </p:txBody>
      </p:sp>
    </p:spTree>
    <p:extLst>
      <p:ext uri="{BB962C8B-B14F-4D97-AF65-F5344CB8AC3E}">
        <p14:creationId xmlns:p14="http://schemas.microsoft.com/office/powerpoint/2010/main" val="364071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Risk Factors</a:t>
            </a:r>
            <a:endParaRPr lang="en-US" sz="4400" dirty="0"/>
          </a:p>
        </p:txBody>
      </p:sp>
      <p:sp>
        <p:nvSpPr>
          <p:cNvPr id="5" name="Content Placeholder 4"/>
          <p:cNvSpPr>
            <a:spLocks noGrp="1"/>
          </p:cNvSpPr>
          <p:nvPr>
            <p:ph idx="1"/>
          </p:nvPr>
        </p:nvSpPr>
        <p:spPr/>
        <p:txBody>
          <a:bodyPr anchor="ctr">
            <a:normAutofit/>
          </a:bodyPr>
          <a:lstStyle/>
          <a:p>
            <a:r>
              <a:rPr lang="en-US" sz="2800" dirty="0" smtClean="0"/>
              <a:t>Kids who are perceived as different from their peers</a:t>
            </a:r>
          </a:p>
          <a:p>
            <a:r>
              <a:rPr lang="en-US" sz="2800" dirty="0" smtClean="0"/>
              <a:t>Kids who are perceived as week or unable to defend themselves</a:t>
            </a:r>
          </a:p>
          <a:p>
            <a:r>
              <a:rPr lang="en-US" sz="2800" dirty="0" smtClean="0"/>
              <a:t>Kids who are depressed, anxious or have low self esteem</a:t>
            </a:r>
          </a:p>
          <a:p>
            <a:r>
              <a:rPr lang="en-US" sz="2800" dirty="0" smtClean="0"/>
              <a:t>Kids who are less popular than others and have few friends</a:t>
            </a:r>
          </a:p>
          <a:p>
            <a:r>
              <a:rPr lang="en-US" sz="2800" dirty="0" smtClean="0"/>
              <a:t>Kids who do not get along well with others, are seen as annoying or provoking and antagonize others for attention</a:t>
            </a:r>
            <a:endParaRPr lang="en-US" sz="2800" dirty="0"/>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Types of Bullies</a:t>
            </a:r>
            <a:endParaRPr lang="en-US" sz="4400" dirty="0"/>
          </a:p>
        </p:txBody>
      </p:sp>
      <p:sp>
        <p:nvSpPr>
          <p:cNvPr id="3" name="Content Placeholder 2"/>
          <p:cNvSpPr>
            <a:spLocks noGrp="1"/>
          </p:cNvSpPr>
          <p:nvPr>
            <p:ph sz="half" idx="1"/>
          </p:nvPr>
        </p:nvSpPr>
        <p:spPr>
          <a:xfrm>
            <a:off x="1217612" y="3429000"/>
            <a:ext cx="4419599" cy="3429000"/>
          </a:xfrm>
        </p:spPr>
        <p:txBody>
          <a:bodyPr>
            <a:normAutofit/>
          </a:bodyPr>
          <a:lstStyle/>
          <a:p>
            <a:r>
              <a:rPr lang="en-US" sz="4000" dirty="0" smtClean="0"/>
              <a:t>Well-connected to peers</a:t>
            </a:r>
            <a:endParaRPr lang="en-US" sz="4000" dirty="0"/>
          </a:p>
        </p:txBody>
      </p:sp>
      <p:sp>
        <p:nvSpPr>
          <p:cNvPr id="5" name="Content Placeholder 4"/>
          <p:cNvSpPr>
            <a:spLocks noGrp="1"/>
          </p:cNvSpPr>
          <p:nvPr>
            <p:ph sz="half" idx="2"/>
          </p:nvPr>
        </p:nvSpPr>
        <p:spPr>
          <a:xfrm>
            <a:off x="6246815" y="3429000"/>
            <a:ext cx="4419598" cy="2743200"/>
          </a:xfrm>
        </p:spPr>
        <p:txBody>
          <a:bodyPr>
            <a:normAutofit/>
          </a:bodyPr>
          <a:lstStyle/>
          <a:p>
            <a:r>
              <a:rPr lang="en-US" sz="4000" dirty="0" smtClean="0"/>
              <a:t>Isolated from peers</a:t>
            </a:r>
            <a:endParaRPr lang="en-US" sz="4000" dirty="0"/>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smtClean="0"/>
              <a:t>Contributing Factors</a:t>
            </a:r>
            <a:endParaRPr lang="en-US" sz="4400" dirty="0"/>
          </a:p>
        </p:txBody>
      </p:sp>
      <p:sp>
        <p:nvSpPr>
          <p:cNvPr id="6" name="Content Placeholder 5"/>
          <p:cNvSpPr>
            <a:spLocks noGrp="1"/>
          </p:cNvSpPr>
          <p:nvPr>
            <p:ph idx="1"/>
          </p:nvPr>
        </p:nvSpPr>
        <p:spPr/>
        <p:txBody>
          <a:bodyPr>
            <a:normAutofit/>
          </a:bodyPr>
          <a:lstStyle/>
          <a:p>
            <a:r>
              <a:rPr lang="en-US" sz="2800" dirty="0" smtClean="0"/>
              <a:t>Are aggressive or easily frustrated</a:t>
            </a:r>
          </a:p>
          <a:p>
            <a:r>
              <a:rPr lang="en-US" sz="2800" dirty="0" smtClean="0"/>
              <a:t>Have less parental involvement</a:t>
            </a:r>
          </a:p>
          <a:p>
            <a:r>
              <a:rPr lang="en-US" sz="2800" dirty="0" smtClean="0"/>
              <a:t>Have issues at home</a:t>
            </a:r>
          </a:p>
          <a:p>
            <a:r>
              <a:rPr lang="en-US" sz="2800" dirty="0" smtClean="0"/>
              <a:t>Think badly of others</a:t>
            </a:r>
          </a:p>
          <a:p>
            <a:r>
              <a:rPr lang="en-US" sz="2800" dirty="0" smtClean="0"/>
              <a:t>Have difficulty following rules</a:t>
            </a:r>
          </a:p>
          <a:p>
            <a:r>
              <a:rPr lang="en-US" sz="2800" dirty="0" smtClean="0"/>
              <a:t>View violence in positive ways</a:t>
            </a:r>
          </a:p>
          <a:p>
            <a:r>
              <a:rPr lang="en-US" sz="2800" dirty="0" smtClean="0"/>
              <a:t>Have friends who bully others</a:t>
            </a:r>
            <a:endParaRPr lang="en-US" sz="2800" dirty="0"/>
          </a:p>
        </p:txBody>
      </p:sp>
    </p:spTree>
    <p:extLst>
      <p:ext uri="{BB962C8B-B14F-4D97-AF65-F5344CB8AC3E}">
        <p14:creationId xmlns:p14="http://schemas.microsoft.com/office/powerpoint/2010/main" val="3386955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Effects of Bullying</a:t>
            </a:r>
            <a:endParaRPr lang="en-US" sz="4400" dirty="0"/>
          </a:p>
        </p:txBody>
      </p:sp>
      <p:sp>
        <p:nvSpPr>
          <p:cNvPr id="3" name="Content Placeholder 2"/>
          <p:cNvSpPr>
            <a:spLocks noGrp="1"/>
          </p:cNvSpPr>
          <p:nvPr>
            <p:ph idx="1"/>
          </p:nvPr>
        </p:nvSpPr>
        <p:spPr/>
        <p:txBody>
          <a:bodyPr>
            <a:normAutofit/>
          </a:bodyPr>
          <a:lstStyle/>
          <a:p>
            <a:r>
              <a:rPr lang="en-US" sz="2800" dirty="0" smtClean="0"/>
              <a:t>Fear</a:t>
            </a:r>
          </a:p>
          <a:p>
            <a:r>
              <a:rPr lang="en-US" sz="2800" dirty="0" smtClean="0"/>
              <a:t>Depression</a:t>
            </a:r>
          </a:p>
          <a:p>
            <a:r>
              <a:rPr lang="en-US" sz="2800" dirty="0" smtClean="0"/>
              <a:t>Loneliness</a:t>
            </a:r>
          </a:p>
          <a:p>
            <a:r>
              <a:rPr lang="en-US" sz="2800" dirty="0" smtClean="0"/>
              <a:t>Anxiety</a:t>
            </a:r>
          </a:p>
          <a:p>
            <a:r>
              <a:rPr lang="en-US" sz="2800" dirty="0" smtClean="0"/>
              <a:t>Low self esteem</a:t>
            </a:r>
          </a:p>
          <a:p>
            <a:r>
              <a:rPr lang="en-US" sz="2800" dirty="0" smtClean="0"/>
              <a:t>Physical Illness</a:t>
            </a:r>
          </a:p>
          <a:p>
            <a:r>
              <a:rPr lang="en-US" sz="2800" dirty="0" smtClean="0"/>
              <a:t>Suicidal Thoughts</a:t>
            </a:r>
            <a:endParaRPr lang="en-US" sz="2800" dirty="0"/>
          </a:p>
        </p:txBody>
      </p:sp>
    </p:spTree>
    <p:extLst>
      <p:ext uri="{BB962C8B-B14F-4D97-AF65-F5344CB8AC3E}">
        <p14:creationId xmlns:p14="http://schemas.microsoft.com/office/powerpoint/2010/main" val="126349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23058">
            <a:off x="1298739" y="2738059"/>
            <a:ext cx="9143998" cy="1120724"/>
          </a:xfrm>
        </p:spPr>
        <p:txBody>
          <a:bodyPr>
            <a:normAutofit/>
          </a:bodyPr>
          <a:lstStyle/>
          <a:p>
            <a:pPr algn="ctr"/>
            <a:r>
              <a:rPr lang="en-US" sz="6000" dirty="0" smtClean="0"/>
              <a:t>What You Can Do!</a:t>
            </a:r>
            <a:endParaRPr lang="en-US" sz="6000" dirty="0"/>
          </a:p>
        </p:txBody>
      </p:sp>
    </p:spTree>
    <p:extLst>
      <p:ext uri="{BB962C8B-B14F-4D97-AF65-F5344CB8AC3E}">
        <p14:creationId xmlns:p14="http://schemas.microsoft.com/office/powerpoint/2010/main" val="9383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Create a Safe and Supportive </a:t>
            </a:r>
            <a:r>
              <a:rPr lang="en-US" dirty="0" smtClean="0"/>
              <a:t>Environment</a:t>
            </a:r>
            <a:endParaRPr lang="en-US" dirty="0"/>
          </a:p>
        </p:txBody>
      </p:sp>
      <p:sp>
        <p:nvSpPr>
          <p:cNvPr id="3" name="Content Placeholder 2"/>
          <p:cNvSpPr>
            <a:spLocks noGrp="1"/>
          </p:cNvSpPr>
          <p:nvPr>
            <p:ph idx="1"/>
          </p:nvPr>
        </p:nvSpPr>
        <p:spPr/>
        <p:txBody>
          <a:bodyPr anchor="ctr">
            <a:normAutofit/>
          </a:bodyPr>
          <a:lstStyle/>
          <a:p>
            <a:r>
              <a:rPr lang="en-US" dirty="0" smtClean="0"/>
              <a:t>Establish</a:t>
            </a:r>
            <a:r>
              <a:rPr lang="en-US" dirty="0"/>
              <a:t> </a:t>
            </a:r>
            <a:r>
              <a:rPr lang="en-US" dirty="0" smtClean="0"/>
              <a:t>a  </a:t>
            </a:r>
            <a:r>
              <a:rPr lang="en-US" dirty="0"/>
              <a:t>culture of inclusion and respect that welcomes all </a:t>
            </a:r>
            <a:r>
              <a:rPr lang="en-US" dirty="0" smtClean="0"/>
              <a:t>children</a:t>
            </a:r>
          </a:p>
          <a:p>
            <a:r>
              <a:rPr lang="en-US" dirty="0" smtClean="0"/>
              <a:t>Make </a:t>
            </a:r>
            <a:r>
              <a:rPr lang="en-US" dirty="0"/>
              <a:t>sure students interact </a:t>
            </a:r>
            <a:r>
              <a:rPr lang="en-US" dirty="0" smtClean="0"/>
              <a:t>safely</a:t>
            </a:r>
          </a:p>
          <a:p>
            <a:r>
              <a:rPr lang="en-US" dirty="0" smtClean="0"/>
              <a:t>Enlist </a:t>
            </a:r>
            <a:r>
              <a:rPr lang="en-US" dirty="0"/>
              <a:t>the help of all </a:t>
            </a:r>
            <a:r>
              <a:rPr lang="en-US" dirty="0" smtClean="0"/>
              <a:t>staff</a:t>
            </a:r>
          </a:p>
          <a:p>
            <a:r>
              <a:rPr lang="en-US" dirty="0" smtClean="0"/>
              <a:t>Set </a:t>
            </a:r>
            <a:r>
              <a:rPr lang="en-US" dirty="0"/>
              <a:t>a tone of </a:t>
            </a:r>
            <a:r>
              <a:rPr lang="en-US" dirty="0" smtClean="0"/>
              <a:t>openness and respect </a:t>
            </a:r>
            <a:r>
              <a:rPr lang="en-US" dirty="0"/>
              <a:t>in the </a:t>
            </a:r>
            <a:r>
              <a:rPr lang="en-US" dirty="0" smtClean="0"/>
              <a:t>classroom </a:t>
            </a:r>
            <a:endParaRPr lang="en-US" dirty="0"/>
          </a:p>
        </p:txBody>
      </p:sp>
    </p:spTree>
    <p:extLst>
      <p:ext uri="{BB962C8B-B14F-4D97-AF65-F5344CB8AC3E}">
        <p14:creationId xmlns:p14="http://schemas.microsoft.com/office/powerpoint/2010/main" val="170379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Stopping Bullying</a:t>
            </a:r>
            <a:endParaRPr lang="en-US" sz="4400" dirty="0"/>
          </a:p>
        </p:txBody>
      </p:sp>
      <p:sp>
        <p:nvSpPr>
          <p:cNvPr id="6" name="Content Placeholder 5"/>
          <p:cNvSpPr>
            <a:spLocks noGrp="1"/>
          </p:cNvSpPr>
          <p:nvPr>
            <p:ph idx="1"/>
          </p:nvPr>
        </p:nvSpPr>
        <p:spPr/>
        <p:txBody>
          <a:bodyPr>
            <a:normAutofit/>
          </a:bodyPr>
          <a:lstStyle/>
          <a:p>
            <a:r>
              <a:rPr lang="en-US" sz="2800" dirty="0" smtClean="0"/>
              <a:t>Intervene immediately</a:t>
            </a:r>
          </a:p>
          <a:p>
            <a:r>
              <a:rPr lang="en-US" sz="2800" dirty="0" smtClean="0"/>
              <a:t>Separate the kids involved</a:t>
            </a:r>
          </a:p>
          <a:p>
            <a:r>
              <a:rPr lang="en-US" sz="2800" dirty="0" smtClean="0"/>
              <a:t>Make sure the kids are safe</a:t>
            </a:r>
          </a:p>
          <a:p>
            <a:r>
              <a:rPr lang="en-US" sz="2800" dirty="0" smtClean="0"/>
              <a:t>Meet immediate needs</a:t>
            </a:r>
          </a:p>
          <a:p>
            <a:r>
              <a:rPr lang="en-US" sz="2800" dirty="0" smtClean="0"/>
              <a:t>Stay calm</a:t>
            </a:r>
          </a:p>
          <a:p>
            <a:r>
              <a:rPr lang="en-US" sz="2800" dirty="0" smtClean="0"/>
              <a:t>Reassure the kids involved and bystanders</a:t>
            </a:r>
          </a:p>
          <a:p>
            <a:r>
              <a:rPr lang="en-US" sz="2800" dirty="0" smtClean="0"/>
              <a:t>Model respectful behavior</a:t>
            </a:r>
            <a:endParaRPr lang="en-US" sz="2800" dirty="0"/>
          </a:p>
        </p:txBody>
      </p:sp>
    </p:spTree>
    <p:extLst>
      <p:ext uri="{BB962C8B-B14F-4D97-AF65-F5344CB8AC3E}">
        <p14:creationId xmlns:p14="http://schemas.microsoft.com/office/powerpoint/2010/main" val="426480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Common Mistakes</a:t>
            </a:r>
            <a:endParaRPr lang="en-US" sz="4400" dirty="0"/>
          </a:p>
        </p:txBody>
      </p:sp>
      <p:sp>
        <p:nvSpPr>
          <p:cNvPr id="3" name="Content Placeholder 2"/>
          <p:cNvSpPr>
            <a:spLocks noGrp="1"/>
          </p:cNvSpPr>
          <p:nvPr>
            <p:ph idx="1"/>
          </p:nvPr>
        </p:nvSpPr>
        <p:spPr/>
        <p:txBody>
          <a:bodyPr>
            <a:normAutofit/>
          </a:bodyPr>
          <a:lstStyle/>
          <a:p>
            <a:r>
              <a:rPr lang="en-US" sz="2800" dirty="0" smtClean="0"/>
              <a:t>Don’t ignore bullying</a:t>
            </a:r>
          </a:p>
          <a:p>
            <a:r>
              <a:rPr lang="en-US" sz="2800" dirty="0" smtClean="0"/>
              <a:t>Don’t immediately try to sort out the facts</a:t>
            </a:r>
          </a:p>
          <a:p>
            <a:r>
              <a:rPr lang="en-US" sz="2800" dirty="0" smtClean="0"/>
              <a:t>Don’t force kids to say what they saw publicly</a:t>
            </a:r>
          </a:p>
          <a:p>
            <a:r>
              <a:rPr lang="en-US" sz="2800" dirty="0" smtClean="0"/>
              <a:t>Don’t question kids involved in front of other kids, talk to kids separately</a:t>
            </a:r>
          </a:p>
          <a:p>
            <a:r>
              <a:rPr lang="en-US" sz="2800" dirty="0" smtClean="0"/>
              <a:t>Don’t make the kids apologize on the spot</a:t>
            </a:r>
            <a:endParaRPr lang="en-US" sz="2800" dirty="0"/>
          </a:p>
        </p:txBody>
      </p:sp>
    </p:spTree>
    <p:extLst>
      <p:ext uri="{BB962C8B-B14F-4D97-AF65-F5344CB8AC3E}">
        <p14:creationId xmlns:p14="http://schemas.microsoft.com/office/powerpoint/2010/main" val="251855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Getting The Facts</a:t>
            </a:r>
            <a:endParaRPr lang="en-US" sz="4400" dirty="0"/>
          </a:p>
        </p:txBody>
      </p:sp>
      <p:sp>
        <p:nvSpPr>
          <p:cNvPr id="3" name="Content Placeholder 2"/>
          <p:cNvSpPr>
            <a:spLocks noGrp="1"/>
          </p:cNvSpPr>
          <p:nvPr>
            <p:ph idx="1"/>
          </p:nvPr>
        </p:nvSpPr>
        <p:spPr/>
        <p:txBody>
          <a:bodyPr anchor="ctr">
            <a:normAutofit/>
          </a:bodyPr>
          <a:lstStyle/>
          <a:p>
            <a:r>
              <a:rPr lang="en-US" sz="2800" dirty="0" smtClean="0"/>
              <a:t>Keep all involved children separate</a:t>
            </a:r>
          </a:p>
          <a:p>
            <a:r>
              <a:rPr lang="en-US" sz="2800" dirty="0" smtClean="0"/>
              <a:t>Get the story form several sources</a:t>
            </a:r>
          </a:p>
          <a:p>
            <a:r>
              <a:rPr lang="en-US" sz="2800" dirty="0" smtClean="0"/>
              <a:t>Listen without blaming</a:t>
            </a:r>
          </a:p>
          <a:p>
            <a:r>
              <a:rPr lang="en-US" sz="2800" dirty="0" smtClean="0"/>
              <a:t>Don’t call the act bullying while you are trying to understand what happened</a:t>
            </a:r>
            <a:endParaRPr lang="en-US" sz="2800" dirty="0"/>
          </a:p>
        </p:txBody>
      </p:sp>
    </p:spTree>
    <p:extLst>
      <p:ext uri="{BB962C8B-B14F-4D97-AF65-F5344CB8AC3E}">
        <p14:creationId xmlns:p14="http://schemas.microsoft.com/office/powerpoint/2010/main" val="120582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713162" y="1047750"/>
            <a:ext cx="4762500" cy="4762500"/>
          </a:xfrm>
          <a:prstGeom prst="rect">
            <a:avLst/>
          </a:prstGeom>
        </p:spPr>
      </p:pic>
    </p:spTree>
    <p:extLst>
      <p:ext uri="{BB962C8B-B14F-4D97-AF65-F5344CB8AC3E}">
        <p14:creationId xmlns:p14="http://schemas.microsoft.com/office/powerpoint/2010/main" val="7736485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Providing Support</a:t>
            </a:r>
            <a:endParaRPr lang="en-US" sz="4400" dirty="0"/>
          </a:p>
        </p:txBody>
      </p:sp>
      <p:sp>
        <p:nvSpPr>
          <p:cNvPr id="3" name="Content Placeholder 2"/>
          <p:cNvSpPr>
            <a:spLocks noGrp="1"/>
          </p:cNvSpPr>
          <p:nvPr>
            <p:ph idx="1"/>
          </p:nvPr>
        </p:nvSpPr>
        <p:spPr/>
        <p:txBody>
          <a:bodyPr anchor="ctr">
            <a:normAutofit/>
          </a:bodyPr>
          <a:lstStyle/>
          <a:p>
            <a:r>
              <a:rPr lang="en-US" sz="2800" dirty="0" smtClean="0"/>
              <a:t>Listen and focus on the child</a:t>
            </a:r>
          </a:p>
          <a:p>
            <a:r>
              <a:rPr lang="en-US" sz="2800" dirty="0" smtClean="0"/>
              <a:t>Assure the child that bullying is not their fault</a:t>
            </a:r>
          </a:p>
          <a:p>
            <a:r>
              <a:rPr lang="en-US" sz="2800" dirty="0" smtClean="0"/>
              <a:t>Kids who are bullied may struggle with talking about it</a:t>
            </a:r>
          </a:p>
          <a:p>
            <a:r>
              <a:rPr lang="en-US" sz="2800" dirty="0" smtClean="0"/>
              <a:t>Give advice about what to do</a:t>
            </a:r>
          </a:p>
          <a:p>
            <a:r>
              <a:rPr lang="en-US" sz="2800" dirty="0" smtClean="0"/>
              <a:t>Work together to resolve the situation while protecting the bullied child</a:t>
            </a:r>
          </a:p>
          <a:p>
            <a:r>
              <a:rPr lang="en-US" sz="2800" dirty="0" smtClean="0"/>
              <a:t>Be persistent</a:t>
            </a:r>
            <a:endParaRPr lang="en-US" sz="2800" dirty="0"/>
          </a:p>
        </p:txBody>
      </p:sp>
    </p:spTree>
    <p:extLst>
      <p:ext uri="{BB962C8B-B14F-4D97-AF65-F5344CB8AC3E}">
        <p14:creationId xmlns:p14="http://schemas.microsoft.com/office/powerpoint/2010/main" val="10212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Addressing Bullying Behavior</a:t>
            </a:r>
            <a:endParaRPr lang="en-US" sz="4400" dirty="0"/>
          </a:p>
        </p:txBody>
      </p:sp>
      <p:sp>
        <p:nvSpPr>
          <p:cNvPr id="3" name="Content Placeholder 2"/>
          <p:cNvSpPr>
            <a:spLocks noGrp="1"/>
          </p:cNvSpPr>
          <p:nvPr>
            <p:ph idx="1"/>
          </p:nvPr>
        </p:nvSpPr>
        <p:spPr/>
        <p:txBody>
          <a:bodyPr anchor="ctr">
            <a:normAutofit/>
          </a:bodyPr>
          <a:lstStyle/>
          <a:p>
            <a:r>
              <a:rPr lang="en-US" sz="2800" dirty="0" smtClean="0"/>
              <a:t>Make sure the child knows what the problem is</a:t>
            </a:r>
          </a:p>
          <a:p>
            <a:r>
              <a:rPr lang="en-US" sz="2800" dirty="0" smtClean="0"/>
              <a:t>Show kids that bullying is taken seriously</a:t>
            </a:r>
          </a:p>
          <a:p>
            <a:r>
              <a:rPr lang="en-US" sz="2800" dirty="0" smtClean="0"/>
              <a:t>Work with the child to understand some of the reasons he bullied</a:t>
            </a:r>
          </a:p>
          <a:p>
            <a:r>
              <a:rPr lang="en-US" sz="2800" dirty="0" smtClean="0"/>
              <a:t>Use consequences to teach</a:t>
            </a:r>
          </a:p>
          <a:p>
            <a:r>
              <a:rPr lang="en-US" sz="2800" dirty="0" smtClean="0"/>
              <a:t>Involve the kids who bullied in making amends</a:t>
            </a:r>
            <a:endParaRPr lang="en-US" sz="2800" dirty="0"/>
          </a:p>
        </p:txBody>
      </p:sp>
    </p:spTree>
    <p:extLst>
      <p:ext uri="{BB962C8B-B14F-4D97-AF65-F5344CB8AC3E}">
        <p14:creationId xmlns:p14="http://schemas.microsoft.com/office/powerpoint/2010/main" val="182848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Nurturing Empathy</a:t>
            </a:r>
            <a:endParaRPr lang="en-US" dirty="0"/>
          </a:p>
        </p:txBody>
      </p:sp>
      <p:sp>
        <p:nvSpPr>
          <p:cNvPr id="3" name="Content Placeholder 2"/>
          <p:cNvSpPr>
            <a:spLocks noGrp="1"/>
          </p:cNvSpPr>
          <p:nvPr>
            <p:ph idx="1"/>
          </p:nvPr>
        </p:nvSpPr>
        <p:spPr/>
        <p:txBody>
          <a:bodyPr>
            <a:normAutofit lnSpcReduction="10000"/>
          </a:bodyPr>
          <a:lstStyle/>
          <a:p>
            <a:r>
              <a:rPr lang="en-US" dirty="0" smtClean="0"/>
              <a:t>Practice positive discipline</a:t>
            </a:r>
          </a:p>
          <a:p>
            <a:r>
              <a:rPr lang="en-US" dirty="0" smtClean="0"/>
              <a:t>Spotlight feelings</a:t>
            </a:r>
          </a:p>
          <a:p>
            <a:r>
              <a:rPr lang="en-US" dirty="0" smtClean="0"/>
              <a:t>Role Play</a:t>
            </a:r>
          </a:p>
          <a:p>
            <a:r>
              <a:rPr lang="en-US" dirty="0" smtClean="0"/>
              <a:t>Encourage Journaling</a:t>
            </a:r>
          </a:p>
          <a:p>
            <a:r>
              <a:rPr lang="en-US" dirty="0" smtClean="0"/>
              <a:t>Teach about real-life people</a:t>
            </a:r>
          </a:p>
          <a:p>
            <a:r>
              <a:rPr lang="en-US" dirty="0" smtClean="0"/>
              <a:t>Plan Service Projects</a:t>
            </a:r>
          </a:p>
          <a:p>
            <a:r>
              <a:rPr lang="en-US" dirty="0" smtClean="0"/>
              <a:t>Invite kids to practice empathetic reactions</a:t>
            </a:r>
          </a:p>
          <a:p>
            <a:r>
              <a:rPr lang="en-US" dirty="0" smtClean="0"/>
              <a:t>Praise positive behavior</a:t>
            </a:r>
          </a:p>
          <a:p>
            <a:r>
              <a:rPr lang="en-US" dirty="0" smtClean="0"/>
              <a:t>Provide opportunities for fellowship and friendships</a:t>
            </a:r>
            <a:endParaRPr lang="en-US" dirty="0"/>
          </a:p>
        </p:txBody>
      </p:sp>
    </p:spTree>
    <p:extLst>
      <p:ext uri="{BB962C8B-B14F-4D97-AF65-F5344CB8AC3E}">
        <p14:creationId xmlns:p14="http://schemas.microsoft.com/office/powerpoint/2010/main" val="135631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873599">
            <a:off x="1379282" y="1850677"/>
            <a:ext cx="9143998" cy="2584102"/>
          </a:xfrm>
        </p:spPr>
        <p:txBody>
          <a:bodyPr>
            <a:normAutofit/>
          </a:bodyPr>
          <a:lstStyle/>
          <a:p>
            <a:pPr algn="ctr"/>
            <a:r>
              <a:rPr lang="en-US" sz="6600" dirty="0" smtClean="0"/>
              <a:t>Tools for Kids</a:t>
            </a:r>
            <a:endParaRPr lang="en-US" sz="6600" dirty="0"/>
          </a:p>
        </p:txBody>
      </p:sp>
    </p:spTree>
    <p:extLst>
      <p:ext uri="{BB962C8B-B14F-4D97-AF65-F5344CB8AC3E}">
        <p14:creationId xmlns:p14="http://schemas.microsoft.com/office/powerpoint/2010/main" val="198384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Don’t</a:t>
            </a:r>
            <a:endParaRPr lang="en-US" sz="4400" dirty="0"/>
          </a:p>
        </p:txBody>
      </p:sp>
      <p:sp>
        <p:nvSpPr>
          <p:cNvPr id="4" name="Content Placeholder 3"/>
          <p:cNvSpPr>
            <a:spLocks noGrp="1"/>
          </p:cNvSpPr>
          <p:nvPr>
            <p:ph idx="1"/>
          </p:nvPr>
        </p:nvSpPr>
        <p:spPr/>
        <p:txBody>
          <a:bodyPr>
            <a:normAutofit/>
          </a:bodyPr>
          <a:lstStyle/>
          <a:p>
            <a:r>
              <a:rPr lang="en-US" sz="2800" dirty="0" smtClean="0"/>
              <a:t>Don’t think it is your fault; nobody deserves to be bullied</a:t>
            </a:r>
          </a:p>
          <a:p>
            <a:r>
              <a:rPr lang="en-US" sz="2800" dirty="0" smtClean="0"/>
              <a:t>Don’t fight back or bully a person back</a:t>
            </a:r>
          </a:p>
          <a:p>
            <a:r>
              <a:rPr lang="en-US" sz="2800" dirty="0" smtClean="0"/>
              <a:t>Don’t say mean things back</a:t>
            </a:r>
          </a:p>
          <a:p>
            <a:r>
              <a:rPr lang="en-US" sz="2800" dirty="0" smtClean="0"/>
              <a:t>Don’t keep it a secret; Tell someone! (telling is not tattling)</a:t>
            </a:r>
          </a:p>
          <a:p>
            <a:r>
              <a:rPr lang="en-US" sz="2800" dirty="0" smtClean="0"/>
              <a:t>Don’t cry in front of bullies. Bullies love to have power over people.  When you cry, you give them what they want. If you show them you are not sad and scared, they may lose interest</a:t>
            </a:r>
            <a:endParaRPr lang="en-US" sz="2800" dirty="0"/>
          </a:p>
        </p:txBody>
      </p:sp>
    </p:spTree>
    <p:extLst>
      <p:ext uri="{BB962C8B-B14F-4D97-AF65-F5344CB8AC3E}">
        <p14:creationId xmlns:p14="http://schemas.microsoft.com/office/powerpoint/2010/main" val="13357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Don’t</a:t>
            </a:r>
            <a:endParaRPr lang="en-US" sz="4400" dirty="0"/>
          </a:p>
        </p:txBody>
      </p:sp>
      <p:sp>
        <p:nvSpPr>
          <p:cNvPr id="3" name="Content Placeholder 2"/>
          <p:cNvSpPr>
            <a:spLocks noGrp="1"/>
          </p:cNvSpPr>
          <p:nvPr>
            <p:ph idx="1"/>
          </p:nvPr>
        </p:nvSpPr>
        <p:spPr/>
        <p:txBody>
          <a:bodyPr anchor="ctr">
            <a:normAutofit/>
          </a:bodyPr>
          <a:lstStyle/>
          <a:p>
            <a:r>
              <a:rPr lang="en-US" sz="2800" dirty="0" smtClean="0"/>
              <a:t>Don’t make threats. Bullies respond to threats with more bullying</a:t>
            </a:r>
          </a:p>
          <a:p>
            <a:r>
              <a:rPr lang="en-US" sz="2800" dirty="0" smtClean="0"/>
              <a:t>Don’t ignore the bullying. Bullies want a reaction from the people they are picking on. If you ignore them, they will try harder</a:t>
            </a:r>
          </a:p>
          <a:p>
            <a:r>
              <a:rPr lang="en-US" sz="2800" dirty="0" smtClean="0"/>
              <a:t>Don’t stay home. Bullies who can scare kids away, feel really powerful</a:t>
            </a:r>
            <a:endParaRPr lang="en-US" sz="2800" dirty="0"/>
          </a:p>
        </p:txBody>
      </p:sp>
    </p:spTree>
    <p:extLst>
      <p:ext uri="{BB962C8B-B14F-4D97-AF65-F5344CB8AC3E}">
        <p14:creationId xmlns:p14="http://schemas.microsoft.com/office/powerpoint/2010/main" val="74153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Do</a:t>
            </a:r>
            <a:endParaRPr lang="en-US" sz="4400" dirty="0"/>
          </a:p>
        </p:txBody>
      </p:sp>
      <p:sp>
        <p:nvSpPr>
          <p:cNvPr id="3" name="Content Placeholder 2"/>
          <p:cNvSpPr>
            <a:spLocks noGrp="1"/>
          </p:cNvSpPr>
          <p:nvPr>
            <p:ph idx="1"/>
          </p:nvPr>
        </p:nvSpPr>
        <p:spPr/>
        <p:txBody>
          <a:bodyPr>
            <a:normAutofit/>
          </a:bodyPr>
          <a:lstStyle/>
          <a:p>
            <a:r>
              <a:rPr lang="en-US" sz="2800" dirty="0" smtClean="0"/>
              <a:t>Tell a friend, someone who will listen, support and stick up for you</a:t>
            </a:r>
          </a:p>
          <a:p>
            <a:r>
              <a:rPr lang="en-US" sz="2800" dirty="0" smtClean="0"/>
              <a:t>Tell your parents</a:t>
            </a:r>
          </a:p>
          <a:p>
            <a:r>
              <a:rPr lang="en-US" sz="2800" dirty="0" smtClean="0"/>
              <a:t>Tell your counselor. Bullies are sneaky, they do most of the their bullying where adults can’t see or hear it</a:t>
            </a:r>
          </a:p>
          <a:p>
            <a:r>
              <a:rPr lang="en-US" sz="2800" dirty="0" smtClean="0"/>
              <a:t>Say: “Excuse me, I have a safety problem” or “I really need your help</a:t>
            </a:r>
          </a:p>
          <a:p>
            <a:r>
              <a:rPr lang="en-US" sz="2800" dirty="0" smtClean="0"/>
              <a:t>Avoid areas where the bully is</a:t>
            </a:r>
            <a:endParaRPr lang="en-US" sz="2800" dirty="0"/>
          </a:p>
        </p:txBody>
      </p:sp>
    </p:spTree>
    <p:extLst>
      <p:ext uri="{BB962C8B-B14F-4D97-AF65-F5344CB8AC3E}">
        <p14:creationId xmlns:p14="http://schemas.microsoft.com/office/powerpoint/2010/main" val="239815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What To Do</a:t>
            </a:r>
            <a:endParaRPr lang="en-US" sz="4400" dirty="0"/>
          </a:p>
        </p:txBody>
      </p:sp>
      <p:sp>
        <p:nvSpPr>
          <p:cNvPr id="3" name="Content Placeholder 2"/>
          <p:cNvSpPr>
            <a:spLocks noGrp="1"/>
          </p:cNvSpPr>
          <p:nvPr>
            <p:ph idx="1"/>
          </p:nvPr>
        </p:nvSpPr>
        <p:spPr/>
        <p:txBody>
          <a:bodyPr anchor="ctr"/>
          <a:lstStyle/>
          <a:p>
            <a:r>
              <a:rPr lang="en-US" sz="2800" dirty="0" smtClean="0"/>
              <a:t>Stand straight and keep head up</a:t>
            </a:r>
          </a:p>
          <a:p>
            <a:r>
              <a:rPr lang="en-US" sz="2800" dirty="0" smtClean="0"/>
              <a:t>Look the bully in the eye</a:t>
            </a:r>
          </a:p>
          <a:p>
            <a:r>
              <a:rPr lang="en-US" sz="2800" dirty="0" smtClean="0"/>
              <a:t>Have both hands up with palms out, like a fence</a:t>
            </a:r>
            <a:endParaRPr lang="en-US" sz="2800" dirty="0"/>
          </a:p>
          <a:p>
            <a:pPr marL="0" indent="0">
              <a:buNone/>
            </a:pPr>
            <a:endParaRPr lang="en-US" dirty="0" smtClean="0"/>
          </a:p>
        </p:txBody>
      </p:sp>
    </p:spTree>
    <p:extLst>
      <p:ext uri="{BB962C8B-B14F-4D97-AF65-F5344CB8AC3E}">
        <p14:creationId xmlns:p14="http://schemas.microsoft.com/office/powerpoint/2010/main" val="92277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What To Do  </a:t>
            </a:r>
            <a:endParaRPr lang="en-US" sz="4400" dirty="0"/>
          </a:p>
        </p:txBody>
      </p:sp>
      <p:sp>
        <p:nvSpPr>
          <p:cNvPr id="3" name="Content Placeholder 2"/>
          <p:cNvSpPr>
            <a:spLocks noGrp="1"/>
          </p:cNvSpPr>
          <p:nvPr>
            <p:ph idx="1"/>
          </p:nvPr>
        </p:nvSpPr>
        <p:spPr/>
        <p:txBody>
          <a:bodyPr>
            <a:normAutofit/>
          </a:bodyPr>
          <a:lstStyle/>
          <a:p>
            <a:r>
              <a:rPr lang="en-US" sz="2800" dirty="0" smtClean="0"/>
              <a:t>Say </a:t>
            </a:r>
            <a:r>
              <a:rPr lang="en-US" sz="2800" dirty="0"/>
              <a:t>in a firm, confident </a:t>
            </a:r>
            <a:r>
              <a:rPr lang="en-US" sz="2800" dirty="0" smtClean="0"/>
              <a:t>voice:</a:t>
            </a:r>
          </a:p>
          <a:p>
            <a:pPr marL="0" indent="0">
              <a:buNone/>
            </a:pPr>
            <a:r>
              <a:rPr lang="en-US" sz="2800" dirty="0"/>
              <a:t>	</a:t>
            </a:r>
            <a:r>
              <a:rPr lang="en-US" sz="2800" dirty="0" smtClean="0"/>
              <a:t>“Leave me alone!”  “Stop!”  “Stop it! I don’t like that!”</a:t>
            </a:r>
          </a:p>
          <a:p>
            <a:r>
              <a:rPr lang="en-US" sz="2800" dirty="0" smtClean="0"/>
              <a:t>Stay calm and walk away. Don’t turn back around, no matter what they say.  Don’t react or respond</a:t>
            </a:r>
          </a:p>
          <a:p>
            <a:r>
              <a:rPr lang="en-US" sz="2800" dirty="0" smtClean="0"/>
              <a:t>Walk toward a crowded place or a group of your friends. Bullies don’t usually pick on people in a group</a:t>
            </a:r>
          </a:p>
          <a:p>
            <a:r>
              <a:rPr lang="en-US" sz="2800" dirty="0" smtClean="0"/>
              <a:t>Leave with awareness and confidence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8591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Next Steps</a:t>
            </a:r>
            <a:endParaRPr lang="en-US" sz="4400" dirty="0"/>
          </a:p>
        </p:txBody>
      </p:sp>
      <p:sp>
        <p:nvSpPr>
          <p:cNvPr id="3" name="Content Placeholder 2"/>
          <p:cNvSpPr>
            <a:spLocks noGrp="1"/>
          </p:cNvSpPr>
          <p:nvPr>
            <p:ph idx="1"/>
          </p:nvPr>
        </p:nvSpPr>
        <p:spPr/>
        <p:txBody>
          <a:bodyPr anchor="ctr">
            <a:normAutofit/>
          </a:bodyPr>
          <a:lstStyle/>
          <a:p>
            <a:r>
              <a:rPr lang="en-US" sz="2800" dirty="0" smtClean="0"/>
              <a:t>Find out if your church has an anti-bullying or behavior policy</a:t>
            </a:r>
          </a:p>
          <a:p>
            <a:r>
              <a:rPr lang="en-US" sz="2800" dirty="0" smtClean="0"/>
              <a:t>If not, create a Bullying Policy for Cadets</a:t>
            </a:r>
          </a:p>
          <a:p>
            <a:r>
              <a:rPr lang="en-US" sz="2800" dirty="0" smtClean="0"/>
              <a:t>Educate Counselors on this policy</a:t>
            </a:r>
          </a:p>
          <a:p>
            <a:r>
              <a:rPr lang="en-US" sz="2800" dirty="0" smtClean="0"/>
              <a:t>Educate Cadets on this policy</a:t>
            </a:r>
            <a:endParaRPr lang="en-US" sz="2800" dirty="0"/>
          </a:p>
        </p:txBody>
      </p:sp>
    </p:spTree>
    <p:extLst>
      <p:ext uri="{BB962C8B-B14F-4D97-AF65-F5344CB8AC3E}">
        <p14:creationId xmlns:p14="http://schemas.microsoft.com/office/powerpoint/2010/main" val="231519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0811" y="609600"/>
            <a:ext cx="12038013" cy="3962400"/>
          </a:xfrm>
        </p:spPr>
        <p:txBody>
          <a:bodyPr anchor="ctr"/>
          <a:lstStyle/>
          <a:p>
            <a:r>
              <a:rPr lang="en-US" sz="2800" dirty="0" smtClean="0"/>
              <a:t>13 Million kids will be bullied in the USA this year</a:t>
            </a:r>
            <a:br>
              <a:rPr lang="en-US" sz="2800" dirty="0" smtClean="0"/>
            </a:br>
            <a:r>
              <a:rPr lang="en-US" sz="2800" dirty="0"/>
              <a:t/>
            </a:r>
            <a:br>
              <a:rPr lang="en-US" sz="2800" dirty="0"/>
            </a:br>
            <a:r>
              <a:rPr lang="en-US" sz="2800" dirty="0" smtClean="0"/>
              <a:t>1 out 4 kids are bullied</a:t>
            </a:r>
            <a:br>
              <a:rPr lang="en-US" sz="2800" dirty="0" smtClean="0"/>
            </a:br>
            <a:r>
              <a:rPr lang="en-US" sz="2800" dirty="0"/>
              <a:t/>
            </a:r>
            <a:br>
              <a:rPr lang="en-US" sz="2800" dirty="0"/>
            </a:br>
            <a:r>
              <a:rPr lang="en-US" sz="2800" dirty="0" smtClean="0"/>
              <a:t>160,000 kids in the USA stay home every day due to bullying</a:t>
            </a:r>
            <a:endParaRPr lang="en-US" sz="2800"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Resources</a:t>
            </a:r>
            <a:endParaRPr lang="en-US" sz="4400" dirty="0"/>
          </a:p>
        </p:txBody>
      </p:sp>
      <p:sp>
        <p:nvSpPr>
          <p:cNvPr id="3" name="Content Placeholder 2"/>
          <p:cNvSpPr>
            <a:spLocks noGrp="1"/>
          </p:cNvSpPr>
          <p:nvPr>
            <p:ph idx="1"/>
          </p:nvPr>
        </p:nvSpPr>
        <p:spPr/>
        <p:txBody>
          <a:bodyPr/>
          <a:lstStyle/>
          <a:p>
            <a:r>
              <a:rPr lang="en-US" sz="2800" dirty="0" smtClean="0"/>
              <a:t>www.stopbullying.gov</a:t>
            </a:r>
          </a:p>
          <a:p>
            <a:r>
              <a:rPr lang="en-US" sz="2800" dirty="0" smtClean="0"/>
              <a:t>www.stompoutbullying.org</a:t>
            </a:r>
          </a:p>
          <a:p>
            <a:r>
              <a:rPr lang="en-US" sz="2800" dirty="0" smtClean="0"/>
              <a:t>www.kidpower.org</a:t>
            </a:r>
          </a:p>
          <a:p>
            <a:r>
              <a:rPr lang="en-US" sz="2800" dirty="0" smtClean="0"/>
              <a:t>Focus </a:t>
            </a:r>
            <a:r>
              <a:rPr lang="en-US" sz="2800" dirty="0"/>
              <a:t>on the </a:t>
            </a:r>
            <a:r>
              <a:rPr lang="en-US" sz="2800" dirty="0" smtClean="0"/>
              <a:t>Family</a:t>
            </a:r>
          </a:p>
          <a:p>
            <a:r>
              <a:rPr lang="en-US" sz="2800" i="1" dirty="0" smtClean="0"/>
              <a:t>Stick </a:t>
            </a:r>
            <a:r>
              <a:rPr lang="en-US" sz="2800" i="1" dirty="0"/>
              <a:t>up for Yourself! </a:t>
            </a:r>
            <a:r>
              <a:rPr lang="en-US" sz="2800" dirty="0"/>
              <a:t>Gershen Kaufman, </a:t>
            </a:r>
            <a:r>
              <a:rPr lang="en-US" sz="2800" dirty="0" smtClean="0"/>
              <a:t>Ph.D.</a:t>
            </a:r>
          </a:p>
          <a:p>
            <a:r>
              <a:rPr lang="en-US" sz="2800" dirty="0" smtClean="0">
                <a:hlinkClick r:id="rId3"/>
              </a:rPr>
              <a:t>www.crcna.org/SafeChurch</a:t>
            </a:r>
            <a:endParaRPr lang="en-US" sz="2800" dirty="0" smtClean="0"/>
          </a:p>
          <a:p>
            <a:r>
              <a:rPr lang="en-US" sz="2800" dirty="0" smtClean="0"/>
              <a:t>Creating a “No-Bully Zone” Jolanda Howe (CRCNA Network)</a:t>
            </a:r>
            <a:endParaRPr lang="en-US" sz="2800"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74189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74746">
            <a:off x="1522414" y="274638"/>
            <a:ext cx="9143998" cy="4297362"/>
          </a:xfrm>
        </p:spPr>
        <p:txBody>
          <a:bodyPr>
            <a:normAutofit/>
          </a:bodyPr>
          <a:lstStyle/>
          <a:p>
            <a:pPr algn="ctr"/>
            <a:r>
              <a:rPr lang="en-US" sz="4400" dirty="0" smtClean="0"/>
              <a:t>Questions and Discussion</a:t>
            </a:r>
            <a:endParaRPr lang="en-US" sz="4400" dirty="0"/>
          </a:p>
        </p:txBody>
      </p:sp>
    </p:spTree>
    <p:extLst>
      <p:ext uri="{BB962C8B-B14F-4D97-AF65-F5344CB8AC3E}">
        <p14:creationId xmlns:p14="http://schemas.microsoft.com/office/powerpoint/2010/main" val="149720053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405510">
            <a:off x="1229687" y="638974"/>
            <a:ext cx="9144000" cy="685800"/>
          </a:xfrm>
        </p:spPr>
        <p:txBody>
          <a:bodyPr>
            <a:normAutofit fontScale="90000"/>
          </a:bodyPr>
          <a:lstStyle/>
          <a:p>
            <a:r>
              <a:rPr lang="en-US" dirty="0" smtClean="0"/>
              <a:t>Bullying Definition</a:t>
            </a:r>
            <a:endParaRPr lang="en-US" dirty="0"/>
          </a:p>
        </p:txBody>
      </p:sp>
      <p:sp>
        <p:nvSpPr>
          <p:cNvPr id="3" name="Text Placeholder 2"/>
          <p:cNvSpPr>
            <a:spLocks noGrp="1"/>
          </p:cNvSpPr>
          <p:nvPr>
            <p:ph type="body" idx="1"/>
          </p:nvPr>
        </p:nvSpPr>
        <p:spPr>
          <a:xfrm>
            <a:off x="1446212" y="2362200"/>
            <a:ext cx="9143999" cy="3657600"/>
          </a:xfrm>
        </p:spPr>
        <p:txBody>
          <a:bodyPr>
            <a:normAutofit fontScale="85000" lnSpcReduction="20000"/>
          </a:bodyPr>
          <a:lstStyle/>
          <a:p>
            <a:r>
              <a:rPr lang="en-US" sz="4600" dirty="0"/>
              <a:t>Bullying is unwanted, aggressive behavior among school aged children that involves a real or perceived power imbalance. The behavior is repeated, or has the potential to be repeated, over time. </a:t>
            </a:r>
            <a:endParaRPr lang="en-US" sz="4600" dirty="0" smtClean="0"/>
          </a:p>
          <a:p>
            <a:endParaRPr lang="en-US" sz="4600" dirty="0"/>
          </a:p>
          <a:p>
            <a:endParaRPr lang="en-US" dirty="0" smtClean="0"/>
          </a:p>
          <a:p>
            <a:pPr algn="r"/>
            <a:r>
              <a:rPr lang="en-US" dirty="0">
                <a:solidFill>
                  <a:srgbClr val="FF0000"/>
                </a:solidFill>
              </a:rPr>
              <a:t>s</a:t>
            </a:r>
            <a:r>
              <a:rPr lang="en-US" dirty="0" smtClean="0">
                <a:solidFill>
                  <a:srgbClr val="FF0000"/>
                </a:solidFill>
              </a:rPr>
              <a:t>topbullying.gov</a:t>
            </a:r>
            <a:endParaRPr lang="en-US" dirty="0">
              <a:solidFill>
                <a:srgbClr val="FF0000"/>
              </a:solidFill>
            </a:endParaRP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4400" dirty="0" smtClean="0"/>
              <a:t>Bullying Types</a:t>
            </a:r>
            <a:endParaRPr lang="en-US" sz="4400" dirty="0"/>
          </a:p>
        </p:txBody>
      </p:sp>
      <p:sp>
        <p:nvSpPr>
          <p:cNvPr id="8" name="Content Placeholder 7"/>
          <p:cNvSpPr>
            <a:spLocks noGrp="1"/>
          </p:cNvSpPr>
          <p:nvPr>
            <p:ph idx="1"/>
          </p:nvPr>
        </p:nvSpPr>
        <p:spPr/>
        <p:txBody>
          <a:bodyPr anchor="ctr">
            <a:normAutofit/>
          </a:bodyPr>
          <a:lstStyle/>
          <a:p>
            <a:r>
              <a:rPr lang="en-US" sz="4000" dirty="0" smtClean="0"/>
              <a:t>Verbal</a:t>
            </a:r>
          </a:p>
          <a:p>
            <a:r>
              <a:rPr lang="en-US" sz="4000" dirty="0" smtClean="0"/>
              <a:t>Social</a:t>
            </a:r>
          </a:p>
          <a:p>
            <a:r>
              <a:rPr lang="en-US" sz="4000" dirty="0" smtClean="0"/>
              <a:t>Physical</a:t>
            </a:r>
            <a:endParaRPr lang="en-US" sz="4000" dirty="0"/>
          </a:p>
        </p:txBody>
      </p:sp>
    </p:spTree>
    <p:extLst>
      <p:ext uri="{BB962C8B-B14F-4D97-AF65-F5344CB8AC3E}">
        <p14:creationId xmlns:p14="http://schemas.microsoft.com/office/powerpoint/2010/main" val="330219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Roles Kids Play</a:t>
            </a:r>
            <a:endParaRPr lang="en-US" sz="4400" dirty="0"/>
          </a:p>
        </p:txBody>
      </p:sp>
      <p:sp>
        <p:nvSpPr>
          <p:cNvPr id="4" name="Content Placeholder 3"/>
          <p:cNvSpPr>
            <a:spLocks noGrp="1"/>
          </p:cNvSpPr>
          <p:nvPr>
            <p:ph idx="1"/>
          </p:nvPr>
        </p:nvSpPr>
        <p:spPr/>
        <p:txBody>
          <a:bodyPr anchor="ctr">
            <a:normAutofit/>
          </a:bodyPr>
          <a:lstStyle/>
          <a:p>
            <a:r>
              <a:rPr lang="en-US" sz="2800" dirty="0" smtClean="0"/>
              <a:t>Kids who bully</a:t>
            </a:r>
          </a:p>
          <a:p>
            <a:r>
              <a:rPr lang="en-US" sz="2800" dirty="0" smtClean="0"/>
              <a:t>Kids who are bullied</a:t>
            </a:r>
          </a:p>
          <a:p>
            <a:r>
              <a:rPr lang="en-US" sz="2800" dirty="0" smtClean="0"/>
              <a:t>Kids who assist</a:t>
            </a:r>
          </a:p>
          <a:p>
            <a:r>
              <a:rPr lang="en-US" sz="2800" dirty="0" smtClean="0"/>
              <a:t>Kids who reinforce</a:t>
            </a:r>
          </a:p>
          <a:p>
            <a:r>
              <a:rPr lang="en-US" sz="2800" dirty="0" smtClean="0"/>
              <a:t>Bystanders</a:t>
            </a:r>
          </a:p>
          <a:p>
            <a:r>
              <a:rPr lang="en-US" sz="2800" dirty="0" smtClean="0"/>
              <a:t>Upstanders</a:t>
            </a:r>
            <a:endParaRPr lang="en-US" sz="28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Cyberbullying</a:t>
            </a:r>
            <a:endParaRPr lang="en-US" sz="4400" dirty="0"/>
          </a:p>
        </p:txBody>
      </p:sp>
      <p:sp>
        <p:nvSpPr>
          <p:cNvPr id="3" name="Content Placeholder 2"/>
          <p:cNvSpPr>
            <a:spLocks noGrp="1"/>
          </p:cNvSpPr>
          <p:nvPr>
            <p:ph idx="1"/>
          </p:nvPr>
        </p:nvSpPr>
        <p:spPr>
          <a:xfrm>
            <a:off x="837982" y="1524000"/>
            <a:ext cx="10512862" cy="4652963"/>
          </a:xfrm>
        </p:spPr>
        <p:txBody>
          <a:bodyPr anchor="ctr">
            <a:normAutofit fontScale="85000" lnSpcReduction="20000"/>
          </a:bodyPr>
          <a:lstStyle/>
          <a:p>
            <a:pPr marL="0" indent="0">
              <a:buNone/>
            </a:pPr>
            <a:endParaRPr lang="en-US" sz="3200" dirty="0" smtClean="0"/>
          </a:p>
          <a:p>
            <a:pPr marL="0" indent="0">
              <a:buNone/>
            </a:pPr>
            <a:endParaRPr lang="en-US" sz="3200" dirty="0"/>
          </a:p>
          <a:p>
            <a:pPr marL="0" indent="0">
              <a:buNone/>
            </a:pPr>
            <a:r>
              <a:rPr lang="en-US" sz="3900" dirty="0" smtClean="0"/>
              <a:t>Cyberbullying </a:t>
            </a:r>
            <a:r>
              <a:rPr lang="en-US" sz="3900" dirty="0"/>
              <a:t>is bullying that takes place using electronic technology. Electronic technology includes devices and equipment such as cell phones, computers, and tablets as well as communication tools including social media sites, text messages, chat, and </a:t>
            </a:r>
            <a:r>
              <a:rPr lang="en-US" sz="3900" dirty="0" smtClean="0"/>
              <a:t>websites .</a:t>
            </a:r>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lgn="r">
              <a:buNone/>
            </a:pPr>
            <a:r>
              <a:rPr lang="en-US" sz="2800" dirty="0"/>
              <a:t>s</a:t>
            </a:r>
            <a:r>
              <a:rPr lang="en-US" sz="2800" dirty="0" smtClean="0"/>
              <a:t>topbullying.gov</a:t>
            </a:r>
            <a:endParaRPr lang="en-US" sz="2800"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0"/>
            <a:ext cx="10512862" cy="1325563"/>
          </a:xfrm>
        </p:spPr>
        <p:txBody>
          <a:bodyPr/>
          <a:lstStyle/>
          <a:p>
            <a:pPr algn="ctr"/>
            <a:r>
              <a:rPr lang="en-US" dirty="0" smtClean="0"/>
              <a:t>Signs a Child is being Bullied</a:t>
            </a:r>
            <a:endParaRPr lang="en-US" dirty="0"/>
          </a:p>
        </p:txBody>
      </p:sp>
      <p:sp>
        <p:nvSpPr>
          <p:cNvPr id="3" name="Content Placeholder 2"/>
          <p:cNvSpPr>
            <a:spLocks noGrp="1"/>
          </p:cNvSpPr>
          <p:nvPr>
            <p:ph idx="1"/>
          </p:nvPr>
        </p:nvSpPr>
        <p:spPr>
          <a:xfrm>
            <a:off x="837982" y="1066800"/>
            <a:ext cx="10512862" cy="5791199"/>
          </a:xfrm>
        </p:spPr>
        <p:txBody>
          <a:bodyPr>
            <a:normAutofit lnSpcReduction="10000"/>
          </a:bodyPr>
          <a:lstStyle/>
          <a:p>
            <a:r>
              <a:rPr lang="en-US" dirty="0"/>
              <a:t>Unexplainable </a:t>
            </a:r>
            <a:r>
              <a:rPr lang="en-US" dirty="0" smtClean="0"/>
              <a:t>injuries</a:t>
            </a:r>
          </a:p>
          <a:p>
            <a:r>
              <a:rPr lang="en-US" dirty="0" smtClean="0"/>
              <a:t>Lost </a:t>
            </a:r>
            <a:r>
              <a:rPr lang="en-US" dirty="0"/>
              <a:t>or destroyed clothing, books, electronics, or </a:t>
            </a:r>
            <a:r>
              <a:rPr lang="en-US" dirty="0" smtClean="0"/>
              <a:t>jewelry</a:t>
            </a:r>
          </a:p>
          <a:p>
            <a:r>
              <a:rPr lang="en-US" dirty="0" smtClean="0"/>
              <a:t>Frequent </a:t>
            </a:r>
            <a:r>
              <a:rPr lang="en-US" dirty="0"/>
              <a:t>headaches or stomach aches, feeling sick or faking </a:t>
            </a:r>
            <a:r>
              <a:rPr lang="en-US" dirty="0" smtClean="0"/>
              <a:t>illness</a:t>
            </a:r>
          </a:p>
          <a:p>
            <a:r>
              <a:rPr lang="en-US" dirty="0" smtClean="0"/>
              <a:t>Changes </a:t>
            </a:r>
            <a:r>
              <a:rPr lang="en-US" dirty="0"/>
              <a:t>in eating habits, like suddenly skipping meals or binge eating. Kids may come home from school hungry because they did not eat </a:t>
            </a:r>
            <a:r>
              <a:rPr lang="en-US" dirty="0" smtClean="0"/>
              <a:t>lunch</a:t>
            </a:r>
          </a:p>
          <a:p>
            <a:r>
              <a:rPr lang="en-US" dirty="0" smtClean="0"/>
              <a:t>Difficulty </a:t>
            </a:r>
            <a:r>
              <a:rPr lang="en-US" dirty="0"/>
              <a:t>sleeping or frequent </a:t>
            </a:r>
            <a:r>
              <a:rPr lang="en-US" dirty="0" smtClean="0"/>
              <a:t>nightmares</a:t>
            </a:r>
          </a:p>
          <a:p>
            <a:r>
              <a:rPr lang="en-US" dirty="0" smtClean="0"/>
              <a:t>Declining </a:t>
            </a:r>
            <a:r>
              <a:rPr lang="en-US" dirty="0"/>
              <a:t>grades, loss of interest in schoolwork, or not wanting to go to </a:t>
            </a:r>
            <a:r>
              <a:rPr lang="en-US" dirty="0" smtClean="0"/>
              <a:t>school</a:t>
            </a:r>
          </a:p>
          <a:p>
            <a:r>
              <a:rPr lang="en-US" dirty="0" smtClean="0"/>
              <a:t>Sudden </a:t>
            </a:r>
            <a:r>
              <a:rPr lang="en-US" dirty="0"/>
              <a:t>loss of friends or avoidance of social </a:t>
            </a:r>
            <a:r>
              <a:rPr lang="en-US" dirty="0" smtClean="0"/>
              <a:t>situations</a:t>
            </a:r>
          </a:p>
          <a:p>
            <a:r>
              <a:rPr lang="en-US" dirty="0" smtClean="0"/>
              <a:t>Feelings </a:t>
            </a:r>
            <a:r>
              <a:rPr lang="en-US" dirty="0"/>
              <a:t>of helplessness or decreased self </a:t>
            </a:r>
            <a:r>
              <a:rPr lang="en-US" dirty="0" smtClean="0"/>
              <a:t>esteem</a:t>
            </a:r>
          </a:p>
          <a:p>
            <a:r>
              <a:rPr lang="en-US" dirty="0" smtClean="0"/>
              <a:t>Self-destructive </a:t>
            </a:r>
            <a:r>
              <a:rPr lang="en-US" dirty="0"/>
              <a:t>behaviors such as running away from home, harming themselves, or talking about suicide</a:t>
            </a:r>
          </a:p>
        </p:txBody>
      </p:sp>
    </p:spTree>
    <p:extLst>
      <p:ext uri="{BB962C8B-B14F-4D97-AF65-F5344CB8AC3E}">
        <p14:creationId xmlns:p14="http://schemas.microsoft.com/office/powerpoint/2010/main" val="75716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Signs a Child is Bullying Others </a:t>
            </a:r>
          </a:p>
        </p:txBody>
      </p:sp>
      <p:sp>
        <p:nvSpPr>
          <p:cNvPr id="3" name="Content Placeholder 2"/>
          <p:cNvSpPr>
            <a:spLocks noGrp="1"/>
          </p:cNvSpPr>
          <p:nvPr>
            <p:ph idx="1"/>
          </p:nvPr>
        </p:nvSpPr>
        <p:spPr>
          <a:xfrm>
            <a:off x="837982" y="1825624"/>
            <a:ext cx="10512862" cy="4803775"/>
          </a:xfrm>
        </p:spPr>
        <p:txBody>
          <a:bodyPr/>
          <a:lstStyle/>
          <a:p>
            <a:r>
              <a:rPr lang="en-US" dirty="0"/>
              <a:t>Get into physical or verbal </a:t>
            </a:r>
            <a:r>
              <a:rPr lang="en-US" dirty="0" smtClean="0"/>
              <a:t>fights</a:t>
            </a:r>
          </a:p>
          <a:p>
            <a:r>
              <a:rPr lang="en-US" dirty="0" smtClean="0"/>
              <a:t>Have </a:t>
            </a:r>
            <a:r>
              <a:rPr lang="en-US" dirty="0"/>
              <a:t>friends who bully </a:t>
            </a:r>
            <a:r>
              <a:rPr lang="en-US" dirty="0" smtClean="0"/>
              <a:t>others</a:t>
            </a:r>
          </a:p>
          <a:p>
            <a:r>
              <a:rPr lang="en-US" dirty="0" smtClean="0"/>
              <a:t>Are </a:t>
            </a:r>
            <a:r>
              <a:rPr lang="en-US" dirty="0"/>
              <a:t>increasingly </a:t>
            </a:r>
            <a:r>
              <a:rPr lang="en-US" dirty="0" smtClean="0"/>
              <a:t>aggressive</a:t>
            </a:r>
          </a:p>
          <a:p>
            <a:r>
              <a:rPr lang="en-US" dirty="0" smtClean="0"/>
              <a:t>Get </a:t>
            </a:r>
            <a:r>
              <a:rPr lang="en-US" dirty="0"/>
              <a:t>sent to the principal’s office or to detention </a:t>
            </a:r>
            <a:r>
              <a:rPr lang="en-US" dirty="0" smtClean="0"/>
              <a:t>frequently</a:t>
            </a:r>
          </a:p>
          <a:p>
            <a:r>
              <a:rPr lang="en-US" dirty="0" smtClean="0"/>
              <a:t>Have </a:t>
            </a:r>
            <a:r>
              <a:rPr lang="en-US" dirty="0"/>
              <a:t>unexplained extra money or new </a:t>
            </a:r>
            <a:r>
              <a:rPr lang="en-US" dirty="0" smtClean="0"/>
              <a:t>belongings</a:t>
            </a:r>
          </a:p>
          <a:p>
            <a:r>
              <a:rPr lang="en-US" dirty="0" smtClean="0"/>
              <a:t>Blame </a:t>
            </a:r>
            <a:r>
              <a:rPr lang="en-US" dirty="0"/>
              <a:t>others for their </a:t>
            </a:r>
            <a:r>
              <a:rPr lang="en-US" dirty="0" smtClean="0"/>
              <a:t>problems</a:t>
            </a:r>
          </a:p>
          <a:p>
            <a:r>
              <a:rPr lang="en-US" dirty="0" smtClean="0"/>
              <a:t>Don’t </a:t>
            </a:r>
            <a:r>
              <a:rPr lang="en-US" dirty="0"/>
              <a:t>accept responsibility for their </a:t>
            </a:r>
            <a:r>
              <a:rPr lang="en-US" dirty="0" smtClean="0"/>
              <a:t>actions</a:t>
            </a:r>
          </a:p>
          <a:p>
            <a:r>
              <a:rPr lang="en-US" dirty="0" smtClean="0"/>
              <a:t>Are </a:t>
            </a:r>
            <a:r>
              <a:rPr lang="en-US" dirty="0"/>
              <a:t>competitive and worry about their reputation or popularity</a:t>
            </a:r>
          </a:p>
          <a:p>
            <a:endParaRPr lang="en-US" dirty="0"/>
          </a:p>
        </p:txBody>
      </p:sp>
    </p:spTree>
    <p:extLst>
      <p:ext uri="{BB962C8B-B14F-4D97-AF65-F5344CB8AC3E}">
        <p14:creationId xmlns:p14="http://schemas.microsoft.com/office/powerpoint/2010/main" val="29227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2945</Words>
  <Application>Microsoft Office PowerPoint</Application>
  <PresentationFormat>Custom</PresentationFormat>
  <Paragraphs>357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Bullying</vt:lpstr>
      <vt:lpstr>PowerPoint Presentation</vt:lpstr>
      <vt:lpstr>13 Million kids will be bullied in the USA this year  1 out 4 kids are bullied  160,000 kids in the USA stay home every day due to bullying</vt:lpstr>
      <vt:lpstr>Bullying Definition</vt:lpstr>
      <vt:lpstr>Bullying Types</vt:lpstr>
      <vt:lpstr>Roles Kids Play</vt:lpstr>
      <vt:lpstr>Cyberbullying</vt:lpstr>
      <vt:lpstr>Signs a Child is being Bullied</vt:lpstr>
      <vt:lpstr>Signs a Child is Bullying Others </vt:lpstr>
      <vt:lpstr>Why don't kids ask for help? </vt:lpstr>
      <vt:lpstr>Risk Factors</vt:lpstr>
      <vt:lpstr>Types of Bullies</vt:lpstr>
      <vt:lpstr>Contributing Factors</vt:lpstr>
      <vt:lpstr>Effects of Bullying</vt:lpstr>
      <vt:lpstr>What You Can Do!</vt:lpstr>
      <vt:lpstr>Create a Safe and Supportive Environment</vt:lpstr>
      <vt:lpstr>Stopping Bullying</vt:lpstr>
      <vt:lpstr>Common Mistakes</vt:lpstr>
      <vt:lpstr>Getting The Facts</vt:lpstr>
      <vt:lpstr>Providing Support</vt:lpstr>
      <vt:lpstr>Addressing Bullying Behavior</vt:lpstr>
      <vt:lpstr>Nurturing Empathy</vt:lpstr>
      <vt:lpstr>Tools for Kids</vt:lpstr>
      <vt:lpstr>Don’t</vt:lpstr>
      <vt:lpstr>Don’t</vt:lpstr>
      <vt:lpstr>Do</vt:lpstr>
      <vt:lpstr>What To Do</vt:lpstr>
      <vt:lpstr>What To Do  </vt:lpstr>
      <vt:lpstr>Next Steps</vt:lpstr>
      <vt:lpstr>Resources</vt:lpstr>
      <vt:lpstr>Questions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2013-10-30T21:02:06Z</dcterms:created>
  <dcterms:modified xsi:type="dcterms:W3CDTF">2014-06-09T15:25:02Z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