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63" r:id="rId1"/>
  </p:sldMasterIdLst>
  <p:notesMasterIdLst>
    <p:notesMasterId r:id="rId14"/>
  </p:notesMasterIdLst>
  <p:sldIdLst>
    <p:sldId id="256" r:id="rId2"/>
    <p:sldId id="257" r:id="rId3"/>
    <p:sldId id="258" r:id="rId4"/>
    <p:sldId id="261" r:id="rId5"/>
    <p:sldId id="262" r:id="rId6"/>
    <p:sldId id="260" r:id="rId7"/>
    <p:sldId id="268" r:id="rId8"/>
    <p:sldId id="274" r:id="rId9"/>
    <p:sldId id="275" r:id="rId10"/>
    <p:sldId id="276" r:id="rId11"/>
    <p:sldId id="277" r:id="rId12"/>
    <p:sldId id="267" r:id="rId13"/>
  </p:sldIdLst>
  <p:sldSz cx="9144000" cy="5143500" type="screen16x9"/>
  <p:notesSz cx="6881813" cy="92964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Wingdings 2" panose="050201020105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0" autoAdjust="0"/>
  </p:normalViewPr>
  <p:slideViewPr>
    <p:cSldViewPr snapToGrid="0">
      <p:cViewPr>
        <p:scale>
          <a:sx n="100" d="100"/>
          <a:sy n="100" d="100"/>
        </p:scale>
        <p:origin x="-1848" y="-384"/>
      </p:cViewPr>
      <p:guideLst>
        <p:guide orient="horz" pos="1620"/>
        <p:guide pos="2880"/>
      </p:guideLst>
    </p:cSldViewPr>
  </p:slideViewPr>
  <p:notesTextViewPr>
    <p:cViewPr>
      <p:scale>
        <a:sx n="1" d="1"/>
        <a:sy n="1" d="1"/>
      </p:scale>
      <p:origin x="0" y="0"/>
    </p:cViewPr>
  </p:notesTextViewPr>
  <p:notesViewPr>
    <p:cSldViewPr snapToGrid="0">
      <p:cViewPr varScale="1">
        <p:scale>
          <a:sx n="89" d="100"/>
          <a:sy n="89" d="100"/>
        </p:scale>
        <p:origin x="37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49"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812344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Welcome. We are grateful for your willingness to take some time to talk about this very important topic. Leader should state up front what they hope the participants will come away from this presentation with. </a:t>
            </a:r>
          </a:p>
          <a:p>
            <a:endParaRPr dirty="0"/>
          </a:p>
          <a:p>
            <a:r>
              <a:rPr lang="en" dirty="0"/>
              <a:t>Motivation </a:t>
            </a:r>
            <a:r>
              <a:rPr lang="en" dirty="0" smtClean="0"/>
              <a:t>paragraphs</a:t>
            </a:r>
            <a:endParaRPr lang="en" dirty="0"/>
          </a:p>
          <a:p>
            <a:endParaRPr dirty="0"/>
          </a:p>
        </p:txBody>
      </p:sp>
    </p:spTree>
    <p:extLst>
      <p:ext uri="{BB962C8B-B14F-4D97-AF65-F5344CB8AC3E}">
        <p14:creationId xmlns:p14="http://schemas.microsoft.com/office/powerpoint/2010/main" val="303104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The statistics on clergy and mental health can be startling. </a:t>
            </a:r>
            <a:r>
              <a:rPr lang="en" dirty="0">
                <a:solidFill>
                  <a:srgbClr val="231F20"/>
                </a:solidFill>
              </a:rPr>
              <a:t>Nearly </a:t>
            </a:r>
            <a:r>
              <a:rPr lang="en" dirty="0" smtClean="0">
                <a:solidFill>
                  <a:srgbClr val="231F20"/>
                </a:solidFill>
              </a:rPr>
              <a:t>one-fourth of all pastors acknowledge </a:t>
            </a:r>
            <a:r>
              <a:rPr lang="en" dirty="0">
                <a:solidFill>
                  <a:srgbClr val="231F20"/>
                </a:solidFill>
              </a:rPr>
              <a:t>having “personally struggled with mental illness,” and half of those pastors </a:t>
            </a:r>
            <a:r>
              <a:rPr lang="en" dirty="0" smtClean="0">
                <a:solidFill>
                  <a:srgbClr val="231F20"/>
                </a:solidFill>
              </a:rPr>
              <a:t>say </a:t>
            </a:r>
            <a:r>
              <a:rPr lang="en" dirty="0">
                <a:solidFill>
                  <a:srgbClr val="231F20"/>
                </a:solidFill>
              </a:rPr>
              <a:t>the illness </a:t>
            </a:r>
            <a:r>
              <a:rPr lang="en" dirty="0" smtClean="0">
                <a:solidFill>
                  <a:srgbClr val="231F20"/>
                </a:solidFill>
              </a:rPr>
              <a:t>has </a:t>
            </a:r>
            <a:r>
              <a:rPr lang="en" dirty="0">
                <a:solidFill>
                  <a:srgbClr val="231F20"/>
                </a:solidFill>
              </a:rPr>
              <a:t>been diagnosed.</a:t>
            </a:r>
          </a:p>
        </p:txBody>
      </p:sp>
    </p:spTree>
    <p:extLst>
      <p:ext uri="{BB962C8B-B14F-4D97-AF65-F5344CB8AC3E}">
        <p14:creationId xmlns:p14="http://schemas.microsoft.com/office/powerpoint/2010/main" val="370038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A recent survey conducted by the Centre for Clergy Care on Clergy Well-Being (led by Rev. Andrew Irvine of Knox College, Toronto) revealed some disturbing trends. In their survey of more than 300 ministers from six Canadian denominations, they found that the number of those who had been diagnosed with clinical depression was double the national average. Almost 40 </a:t>
            </a:r>
            <a:r>
              <a:rPr lang="en" dirty="0" smtClean="0"/>
              <a:t>percent </a:t>
            </a:r>
            <a:r>
              <a:rPr lang="en" dirty="0"/>
              <a:t>sought the care of a clinical </a:t>
            </a:r>
            <a:r>
              <a:rPr lang="en" dirty="0" smtClean="0"/>
              <a:t>counselor, </a:t>
            </a:r>
            <a:r>
              <a:rPr lang="en" dirty="0"/>
              <a:t>and 45 </a:t>
            </a:r>
            <a:r>
              <a:rPr lang="en" dirty="0" smtClean="0"/>
              <a:t>percent </a:t>
            </a:r>
            <a:r>
              <a:rPr lang="en" dirty="0"/>
              <a:t>sought advice from their family doctor regarding stress and anxiety issues. What is worse, these statistics likely underestimate the extent of clergy suffering, since studies show that only about half of those with major depression seek help. Clearly, the mental health of our clergy is in need of attention</a:t>
            </a:r>
            <a:r>
              <a:rPr lang="en" dirty="0" smtClean="0"/>
              <a:t>.</a:t>
            </a:r>
            <a:endParaRPr lang="en" dirty="0"/>
          </a:p>
        </p:txBody>
      </p:sp>
    </p:spTree>
    <p:extLst>
      <p:ext uri="{BB962C8B-B14F-4D97-AF65-F5344CB8AC3E}">
        <p14:creationId xmlns:p14="http://schemas.microsoft.com/office/powerpoint/2010/main" val="32798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lnSpc>
                <a:spcPct val="115000"/>
              </a:lnSpc>
              <a:spcAft>
                <a:spcPts val="1618"/>
              </a:spcAft>
            </a:pPr>
            <a:r>
              <a:rPr lang="en" dirty="0"/>
              <a:t>The </a:t>
            </a:r>
            <a:r>
              <a:rPr lang="en" dirty="0" smtClean="0"/>
              <a:t>clergy well-being </a:t>
            </a:r>
            <a:r>
              <a:rPr lang="en" dirty="0"/>
              <a:t>study revealed a number of factors that are compromising the overall health of our ministers. The average </a:t>
            </a:r>
            <a:r>
              <a:rPr lang="en" dirty="0" smtClean="0"/>
              <a:t>work week </a:t>
            </a:r>
            <a:r>
              <a:rPr lang="en" dirty="0"/>
              <a:t>of pastors who responded was 50 hours, although a quarter of them report working more than 55 hours. Almost 40 </a:t>
            </a:r>
            <a:r>
              <a:rPr lang="en" dirty="0" smtClean="0"/>
              <a:t>percent </a:t>
            </a:r>
            <a:r>
              <a:rPr lang="en" dirty="0"/>
              <a:t>take fewer than three days off per month because, like others in caregiving professions, ministers are taught to pay attention to the needs of others, and in the process </a:t>
            </a:r>
            <a:r>
              <a:rPr lang="en" dirty="0" smtClean="0"/>
              <a:t>they rarely </a:t>
            </a:r>
            <a:r>
              <a:rPr lang="en" dirty="0"/>
              <a:t>pay attention to their own need for rest or healing. Surrounded by the constant needs of a faith community, many ministers are neglecting regular exercise, personal devotions, and relaxation in order to find additional time for serving or simply to avoid feeling guilty. In the Canadian clergy study, for example, reading </a:t>
            </a:r>
            <a:r>
              <a:rPr lang="en" dirty="0" smtClean="0"/>
              <a:t>Scripture </a:t>
            </a:r>
            <a:r>
              <a:rPr lang="en" dirty="0"/>
              <a:t>was listed as one of the most important sources of spiritual renewal for ministers. What is startling is that 94 </a:t>
            </a:r>
            <a:r>
              <a:rPr lang="en" dirty="0" smtClean="0"/>
              <a:t>percent </a:t>
            </a:r>
            <a:r>
              <a:rPr lang="en" dirty="0"/>
              <a:t>of those same respondents noted that although they read </a:t>
            </a:r>
            <a:r>
              <a:rPr lang="en" dirty="0" smtClean="0"/>
              <a:t>Scripture </a:t>
            </a:r>
            <a:r>
              <a:rPr lang="en" dirty="0"/>
              <a:t>in preparation for sermons, it rarely nourishes them personally.</a:t>
            </a:r>
          </a:p>
        </p:txBody>
      </p:sp>
    </p:spTree>
    <p:extLst>
      <p:ext uri="{BB962C8B-B14F-4D97-AF65-F5344CB8AC3E}">
        <p14:creationId xmlns:p14="http://schemas.microsoft.com/office/powerpoint/2010/main" val="180236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Here </a:t>
            </a:r>
            <a:r>
              <a:rPr lang="en" dirty="0" smtClean="0"/>
              <a:t>is a stories </a:t>
            </a:r>
            <a:r>
              <a:rPr lang="en" dirty="0"/>
              <a:t>that </a:t>
            </a:r>
            <a:r>
              <a:rPr lang="en" dirty="0" smtClean="0"/>
              <a:t>illustrates one</a:t>
            </a:r>
            <a:r>
              <a:rPr lang="en" baseline="0" dirty="0" smtClean="0"/>
              <a:t> </a:t>
            </a:r>
            <a:r>
              <a:rPr lang="en" dirty="0" smtClean="0"/>
              <a:t>pastor’s internal pain. </a:t>
            </a:r>
            <a:endParaRPr lang="en" dirty="0">
              <a:solidFill>
                <a:srgbClr val="222222"/>
              </a:solidFill>
            </a:endParaRPr>
          </a:p>
        </p:txBody>
      </p:sp>
    </p:spTree>
    <p:extLst>
      <p:ext uri="{BB962C8B-B14F-4D97-AF65-F5344CB8AC3E}">
        <p14:creationId xmlns:p14="http://schemas.microsoft.com/office/powerpoint/2010/main" val="325489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a:t>These statistics are alarming, but perhaps most alarmingly, Thom Rainer, president and CEO of LifeWay Christian Resources, claims many pastors are "reticent to say anything about their depression lest they be viewed as unfaithful </a:t>
            </a:r>
            <a:r>
              <a:rPr lang="en" dirty="0" smtClean="0"/>
              <a:t>to </a:t>
            </a:r>
            <a:r>
              <a:rPr lang="en" dirty="0"/>
              <a:t>God and unable to help others." </a:t>
            </a:r>
          </a:p>
        </p:txBody>
      </p:sp>
    </p:spTree>
    <p:extLst>
      <p:ext uri="{BB962C8B-B14F-4D97-AF65-F5344CB8AC3E}">
        <p14:creationId xmlns:p14="http://schemas.microsoft.com/office/powerpoint/2010/main" val="18829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dirty="0" smtClean="0"/>
              <a:t>Make sure the participants have the guide in hand. </a:t>
            </a:r>
            <a:endParaRPr lang="en" dirty="0"/>
          </a:p>
        </p:txBody>
      </p:sp>
    </p:spTree>
    <p:extLst>
      <p:ext uri="{BB962C8B-B14F-4D97-AF65-F5344CB8AC3E}">
        <p14:creationId xmlns:p14="http://schemas.microsoft.com/office/powerpoint/2010/main" val="333136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35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Ask this question. Then point to the recommendation document. Pass it around if it hasn’t already been passed out.</a:t>
            </a:r>
          </a:p>
        </p:txBody>
      </p:sp>
    </p:spTree>
    <p:extLst>
      <p:ext uri="{BB962C8B-B14F-4D97-AF65-F5344CB8AC3E}">
        <p14:creationId xmlns:p14="http://schemas.microsoft.com/office/powerpoint/2010/main" val="424872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817310065"/>
      </p:ext>
    </p:extLst>
  </p:cSld>
  <p:clrMapOvr>
    <a:masterClrMapping/>
  </p:clrMapOvr>
  <p:hf sldNum="0" hdr="0" ftr="0" dt="0"/>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728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71921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8574766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9979927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110527135"/>
      </p:ext>
    </p:extLst>
  </p:cSld>
  <p:clrMapOvr>
    <a:masterClrMapping/>
  </p:clrMapOvr>
  <p:hf sldNum="0" hdr="0" ftr="0" dt="0"/>
  <p:extLst>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68423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2213420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F6C99-F501-420D-B362-6A6302728FA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340916911"/>
      </p:ext>
    </p:extLst>
  </p:cSld>
  <p:clrMapOvr>
    <a:masterClrMapping/>
  </p:clrMapOvr>
  <p:hf sldNum="0" hdr="0" ftr="0" dt="0"/>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095593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F6C99-F501-420D-B362-6A6302728FA5}"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06348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F6C99-F501-420D-B362-6A6302728FA5}"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4660633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F6C99-F501-420D-B362-6A6302728FA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49084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107737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CB2F6C99-F501-420D-B362-6A6302728FA5}" type="datetimeFigureOut">
              <a:rPr lang="en-US" smtClean="0"/>
              <a:t>3/16/2017</a:t>
            </a:fld>
            <a:endParaRPr lang="en-US"/>
          </a:p>
        </p:txBody>
      </p:sp>
      <p:sp>
        <p:nvSpPr>
          <p:cNvPr id="6" name="Footer Placeholder 5"/>
          <p:cNvSpPr>
            <a:spLocks noGrp="1"/>
          </p:cNvSpPr>
          <p:nvPr>
            <p:ph type="ftr" sz="quarter" idx="11"/>
          </p:nvPr>
        </p:nvSpPr>
        <p:spPr>
          <a:xfrm>
            <a:off x="442797" y="4531022"/>
            <a:ext cx="2471560" cy="273844"/>
          </a:xfrm>
        </p:spPr>
        <p:txBody>
          <a:bodyPr/>
          <a:lstStyle/>
          <a:p>
            <a:endParaRPr lang="en-US"/>
          </a:p>
        </p:txBody>
      </p:sp>
      <p:sp>
        <p:nvSpPr>
          <p:cNvPr id="7" name="Slide Number Placeholder 6"/>
          <p:cNvSpPr>
            <a:spLocks noGrp="1"/>
          </p:cNvSpPr>
          <p:nvPr>
            <p:ph type="sldNum" sz="quarter" idx="12"/>
          </p:nvPr>
        </p:nvSpPr>
        <p:spPr>
          <a:xfrm>
            <a:off x="3647017" y="4436917"/>
            <a:ext cx="796616" cy="367949"/>
          </a:xfrm>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5104543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CB2F6C99-F501-420D-B362-6A6302728FA5}" type="datetimeFigureOut">
              <a:rPr lang="en-US" smtClean="0"/>
              <a:t>3/16/2017</a:t>
            </a:fld>
            <a:endParaRPr lang="en-US"/>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669750966"/>
      </p:ext>
    </p:extLst>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seminarygradschool.com/article/pastor-heal-thysel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03591" y="2236849"/>
            <a:ext cx="8342880" cy="1029803"/>
          </a:xfrm>
          <a:prstGeom prst="rect">
            <a:avLst/>
          </a:prstGeom>
        </p:spPr>
        <p:txBody>
          <a:bodyPr lIns="91425" tIns="91425" rIns="91425" bIns="91425" anchor="ctr" anchorCtr="0">
            <a:noAutofit/>
          </a:bodyPr>
          <a:lstStyle/>
          <a:p>
            <a:pPr lvl="0" algn="l">
              <a:spcBef>
                <a:spcPts val="0"/>
              </a:spcBef>
              <a:buNone/>
            </a:pPr>
            <a:r>
              <a:rPr lang="en" sz="5400" dirty="0">
                <a:latin typeface="Proxima Nova"/>
                <a:ea typeface="Proxima Nova"/>
                <a:cs typeface="Proxima Nova"/>
                <a:sym typeface="Proxima Nova"/>
              </a:rPr>
              <a:t>Clergy and Mental Health</a:t>
            </a:r>
          </a:p>
        </p:txBody>
      </p:sp>
      <p:sp>
        <p:nvSpPr>
          <p:cNvPr id="57" name="Shape 57"/>
          <p:cNvSpPr txBox="1">
            <a:spLocks noGrp="1"/>
          </p:cNvSpPr>
          <p:nvPr>
            <p:ph type="subTitle" idx="1"/>
          </p:nvPr>
        </p:nvSpPr>
        <p:spPr>
          <a:xfrm>
            <a:off x="203591" y="3869410"/>
            <a:ext cx="7202144" cy="1041124"/>
          </a:xfrm>
          <a:prstGeom prst="rect">
            <a:avLst/>
          </a:prstGeom>
        </p:spPr>
        <p:txBody>
          <a:bodyPr lIns="91425" tIns="91425" rIns="91425" bIns="91425" anchor="ctr" anchorCtr="0">
            <a:noAutofit/>
          </a:bodyPr>
          <a:lstStyle/>
          <a:p>
            <a:pPr lvl="0" algn="l">
              <a:spcBef>
                <a:spcPts val="0"/>
              </a:spcBef>
              <a:buNone/>
            </a:pPr>
            <a:r>
              <a:rPr lang="en" sz="4800" dirty="0">
                <a:latin typeface="Amatic SC"/>
                <a:ea typeface="Amatic SC"/>
                <a:cs typeface="Amatic SC"/>
                <a:sym typeface="Amatic SC"/>
              </a:rPr>
              <a:t>Supporting pastors to thrive in ministry</a:t>
            </a:r>
          </a:p>
        </p:txBody>
      </p:sp>
      <p:sp>
        <p:nvSpPr>
          <p:cNvPr id="5" name="TextBox 4"/>
          <p:cNvSpPr txBox="1"/>
          <p:nvPr/>
        </p:nvSpPr>
        <p:spPr>
          <a:xfrm>
            <a:off x="9818733" y="5812002"/>
            <a:ext cx="2230790" cy="955417"/>
          </a:xfrm>
          <a:prstGeom prst="rect">
            <a:avLst/>
          </a:prstGeom>
          <a:noFill/>
        </p:spPr>
        <p:txBody>
          <a:bodyPr wrap="square" rtlCol="0">
            <a:spAutoFit/>
          </a:bodyPr>
          <a:lstStyle/>
          <a:p>
            <a:endParaRPr lang="en-US" dirty="0"/>
          </a:p>
        </p:txBody>
      </p:sp>
      <p:sp>
        <p:nvSpPr>
          <p:cNvPr id="8" name="TextBox 7"/>
          <p:cNvSpPr txBox="1"/>
          <p:nvPr/>
        </p:nvSpPr>
        <p:spPr>
          <a:xfrm>
            <a:off x="9971133" y="5964402"/>
            <a:ext cx="2230790" cy="955417"/>
          </a:xfrm>
          <a:prstGeom prst="rect">
            <a:avLst/>
          </a:prstGeom>
          <a:noFill/>
        </p:spPr>
        <p:txBody>
          <a:bodyPr wrap="square" rtlCol="0">
            <a:spAutoFit/>
          </a:bodyPr>
          <a:lstStyle/>
          <a:p>
            <a:endParaRPr lang="en-US" dirty="0"/>
          </a:p>
        </p:txBody>
      </p:sp>
      <p:sp>
        <p:nvSpPr>
          <p:cNvPr id="10" name="TextBox 9"/>
          <p:cNvSpPr txBox="1"/>
          <p:nvPr/>
        </p:nvSpPr>
        <p:spPr>
          <a:xfrm>
            <a:off x="10123533" y="6116802"/>
            <a:ext cx="2230790" cy="955417"/>
          </a:xfrm>
          <a:prstGeom prst="rect">
            <a:avLst/>
          </a:prstGeom>
          <a:noFill/>
        </p:spPr>
        <p:txBody>
          <a:bodyPr wrap="square" rtlCol="0">
            <a:spAutoFit/>
          </a:bodyPr>
          <a:lstStyle/>
          <a:p>
            <a:endParaRPr lang="en-US" dirty="0"/>
          </a:p>
        </p:txBody>
      </p:sp>
      <p:sp>
        <p:nvSpPr>
          <p:cNvPr id="11" name="TextBox 10"/>
          <p:cNvSpPr txBox="1"/>
          <p:nvPr/>
        </p:nvSpPr>
        <p:spPr>
          <a:xfrm>
            <a:off x="7266605" y="2570292"/>
            <a:ext cx="2230790" cy="955417"/>
          </a:xfrm>
          <a:prstGeom prst="rect">
            <a:avLst/>
          </a:prstGeom>
          <a:noFill/>
        </p:spPr>
        <p:txBody>
          <a:bodyPr wrap="square" rtlCol="0">
            <a:spAutoFit/>
          </a:bodyPr>
          <a:lstStyle/>
          <a:p>
            <a:endParaRPr lang="en-US" kern="1200" dirty="0"/>
          </a:p>
        </p:txBody>
      </p:sp>
      <p:sp>
        <p:nvSpPr>
          <p:cNvPr id="12" name="TextBox 11"/>
          <p:cNvSpPr txBox="1"/>
          <p:nvPr/>
        </p:nvSpPr>
        <p:spPr>
          <a:xfrm>
            <a:off x="10275933" y="6269202"/>
            <a:ext cx="2230790" cy="955417"/>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council/consistory:</a:t>
            </a:r>
            <a:endParaRPr lang="en-US" dirty="0"/>
          </a:p>
        </p:txBody>
      </p:sp>
      <p:sp>
        <p:nvSpPr>
          <p:cNvPr id="3" name="Text Placeholder 2"/>
          <p:cNvSpPr>
            <a:spLocks noGrp="1"/>
          </p:cNvSpPr>
          <p:nvPr>
            <p:ph type="body" idx="1"/>
          </p:nvPr>
        </p:nvSpPr>
        <p:spPr>
          <a:xfrm>
            <a:off x="311700" y="1485900"/>
            <a:ext cx="8520599" cy="3057574"/>
          </a:xfrm>
        </p:spPr>
        <p:txBody>
          <a:bodyPr>
            <a:noAutofit/>
          </a:bodyPr>
          <a:lstStyle/>
          <a:p>
            <a:pPr lvl="0" indent="-182880">
              <a:buNone/>
            </a:pPr>
            <a:r>
              <a:rPr lang="en-US" sz="2000" i="1" dirty="0" smtClean="0">
                <a:latin typeface="Calibri"/>
                <a:cs typeface="Calibri"/>
              </a:rPr>
              <a:t>•	</a:t>
            </a:r>
            <a:r>
              <a:rPr lang="en-US" sz="2000" dirty="0" smtClean="0">
                <a:latin typeface="Calibri"/>
                <a:cs typeface="Calibri"/>
              </a:rPr>
              <a:t>Utilize your regional pastor/classis </a:t>
            </a:r>
            <a:r>
              <a:rPr lang="en-US" sz="2000" dirty="0">
                <a:latin typeface="Calibri"/>
                <a:cs typeface="Calibri"/>
              </a:rPr>
              <a:t>as </a:t>
            </a:r>
            <a:r>
              <a:rPr lang="en-US" sz="2000" dirty="0" smtClean="0">
                <a:latin typeface="Calibri"/>
                <a:cs typeface="Calibri"/>
              </a:rPr>
              <a:t>resource.</a:t>
            </a:r>
            <a:endParaRPr lang="en-US" sz="2000" dirty="0">
              <a:latin typeface="Calibri"/>
              <a:cs typeface="Calibri"/>
            </a:endParaRPr>
          </a:p>
          <a:p>
            <a:pPr indent="-182880">
              <a:lnSpc>
                <a:spcPct val="120000"/>
              </a:lnSpc>
              <a:spcAft>
                <a:spcPts val="1200"/>
              </a:spcAft>
              <a:buNone/>
            </a:pPr>
            <a:r>
              <a:rPr lang="en-US" sz="2000" dirty="0" smtClean="0">
                <a:latin typeface="Calibri"/>
                <a:cs typeface="Calibri"/>
              </a:rPr>
              <a:t>•	Pastoral </a:t>
            </a:r>
            <a:r>
              <a:rPr lang="en-US" sz="2000" dirty="0">
                <a:latin typeface="Calibri"/>
                <a:cs typeface="Calibri"/>
              </a:rPr>
              <a:t>care is important. Let the pastor and family guide you as </a:t>
            </a:r>
            <a:r>
              <a:rPr lang="en-US" sz="2000" dirty="0" smtClean="0">
                <a:latin typeface="Calibri"/>
                <a:cs typeface="Calibri"/>
              </a:rPr>
              <a:t>to </a:t>
            </a:r>
            <a:r>
              <a:rPr lang="en-US" sz="2000" dirty="0">
                <a:latin typeface="Calibri"/>
                <a:cs typeface="Calibri"/>
              </a:rPr>
              <a:t>what they </a:t>
            </a:r>
            <a:r>
              <a:rPr lang="en-US" sz="2000" dirty="0" smtClean="0">
                <a:latin typeface="Calibri"/>
                <a:cs typeface="Calibri"/>
              </a:rPr>
              <a:t>need.</a:t>
            </a:r>
            <a:endParaRPr lang="en-US" sz="2000" dirty="0">
              <a:latin typeface="Calibri"/>
              <a:cs typeface="Calibri"/>
            </a:endParaRPr>
          </a:p>
          <a:p>
            <a:pPr indent="-182880">
              <a:lnSpc>
                <a:spcPct val="120000"/>
              </a:lnSpc>
              <a:spcAft>
                <a:spcPts val="1200"/>
              </a:spcAft>
              <a:buNone/>
            </a:pPr>
            <a:r>
              <a:rPr lang="en-US" sz="2000" dirty="0" smtClean="0">
                <a:latin typeface="Calibri"/>
                <a:cs typeface="Calibri"/>
              </a:rPr>
              <a:t>•	Communicate </a:t>
            </a:r>
            <a:r>
              <a:rPr lang="en-US" sz="2000" dirty="0">
                <a:latin typeface="Calibri"/>
                <a:cs typeface="Calibri"/>
              </a:rPr>
              <a:t>with the congregation in language that is approved </a:t>
            </a:r>
            <a:r>
              <a:rPr lang="en-US" sz="2000" dirty="0" smtClean="0">
                <a:latin typeface="Calibri"/>
                <a:cs typeface="Calibri"/>
              </a:rPr>
              <a:t>by </a:t>
            </a:r>
            <a:r>
              <a:rPr lang="en-US" sz="2000" dirty="0">
                <a:latin typeface="Calibri"/>
                <a:cs typeface="Calibri"/>
              </a:rPr>
              <a:t>the </a:t>
            </a:r>
            <a:r>
              <a:rPr lang="en-US" sz="2000" dirty="0" smtClean="0">
                <a:latin typeface="Calibri"/>
                <a:cs typeface="Calibri"/>
              </a:rPr>
              <a:t>pastor.</a:t>
            </a:r>
            <a:endParaRPr lang="en-US" sz="2000" dirty="0">
              <a:latin typeface="Calibri"/>
              <a:cs typeface="Calibri"/>
            </a:endParaRPr>
          </a:p>
          <a:p>
            <a:pPr indent="-182880">
              <a:lnSpc>
                <a:spcPct val="120000"/>
              </a:lnSpc>
              <a:spcAft>
                <a:spcPts val="1200"/>
              </a:spcAft>
              <a:buNone/>
            </a:pPr>
            <a:r>
              <a:rPr lang="en-US" sz="2000" dirty="0" smtClean="0">
                <a:latin typeface="Calibri"/>
                <a:cs typeface="Calibri"/>
              </a:rPr>
              <a:t>•	Maintain </a:t>
            </a:r>
            <a:r>
              <a:rPr lang="en-US" sz="2000" dirty="0">
                <a:latin typeface="Calibri"/>
                <a:cs typeface="Calibri"/>
              </a:rPr>
              <a:t>confidentiality to ensure safety and </a:t>
            </a:r>
            <a:r>
              <a:rPr lang="en-US" sz="2000" dirty="0" smtClean="0">
                <a:latin typeface="Calibri"/>
                <a:cs typeface="Calibri"/>
              </a:rPr>
              <a:t>trust.</a:t>
            </a:r>
            <a:endParaRPr lang="en-US" sz="2000" dirty="0">
              <a:latin typeface="Calibri"/>
              <a:cs typeface="Calibri"/>
            </a:endParaRPr>
          </a:p>
        </p:txBody>
      </p:sp>
    </p:spTree>
    <p:extLst>
      <p:ext uri="{BB962C8B-B14F-4D97-AF65-F5344CB8AC3E}">
        <p14:creationId xmlns:p14="http://schemas.microsoft.com/office/powerpoint/2010/main" val="239161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Guide for a Clergy Leave of Absence</a:t>
            </a:r>
            <a:br>
              <a:rPr lang="en-US" dirty="0">
                <a:latin typeface="Calibri"/>
                <a:cs typeface="Calibri"/>
              </a:rPr>
            </a:br>
            <a:r>
              <a:rPr lang="en-US" dirty="0">
                <a:latin typeface="Calibri"/>
                <a:cs typeface="Calibri"/>
              </a:rPr>
              <a:t>for Mental Health Reasons</a:t>
            </a:r>
            <a:endParaRPr lang="en-US" dirty="0"/>
          </a:p>
        </p:txBody>
      </p:sp>
      <p:sp>
        <p:nvSpPr>
          <p:cNvPr id="3" name="Text Placeholder 2"/>
          <p:cNvSpPr>
            <a:spLocks noGrp="1"/>
          </p:cNvSpPr>
          <p:nvPr>
            <p:ph type="body" idx="1"/>
          </p:nvPr>
        </p:nvSpPr>
        <p:spPr>
          <a:xfrm>
            <a:off x="311700" y="1511300"/>
            <a:ext cx="8520599" cy="3057574"/>
          </a:xfrm>
        </p:spPr>
        <p:txBody>
          <a:bodyPr/>
          <a:lstStyle/>
          <a:p>
            <a:pPr lvl="0">
              <a:buNone/>
            </a:pPr>
            <a:r>
              <a:rPr lang="en-US" sz="2000" i="1" dirty="0" smtClean="0">
                <a:latin typeface="Calibri"/>
                <a:cs typeface="Calibri"/>
              </a:rPr>
              <a:t>A recommended next step: </a:t>
            </a:r>
          </a:p>
          <a:p>
            <a:pPr lvl="0">
              <a:buNone/>
            </a:pPr>
            <a:r>
              <a:rPr lang="en-US" sz="2000" i="1" dirty="0" smtClean="0">
                <a:latin typeface="Calibri"/>
                <a:cs typeface="Calibri"/>
              </a:rPr>
              <a:t>• </a:t>
            </a:r>
            <a:r>
              <a:rPr lang="en-US" sz="2000" dirty="0">
                <a:latin typeface="Calibri"/>
                <a:cs typeface="Calibri"/>
              </a:rPr>
              <a:t>B</a:t>
            </a:r>
            <a:r>
              <a:rPr lang="en-US" sz="2000" dirty="0" smtClean="0">
                <a:latin typeface="Calibri"/>
                <a:cs typeface="Calibri"/>
              </a:rPr>
              <a:t>ring </a:t>
            </a:r>
            <a:r>
              <a:rPr lang="en-US" sz="2000" dirty="0">
                <a:latin typeface="Calibri"/>
                <a:cs typeface="Calibri"/>
              </a:rPr>
              <a:t>the document </a:t>
            </a:r>
            <a:r>
              <a:rPr lang="en-US" sz="2000" dirty="0" smtClean="0">
                <a:latin typeface="Calibri"/>
                <a:cs typeface="Calibri"/>
              </a:rPr>
              <a:t>to your council </a:t>
            </a:r>
            <a:r>
              <a:rPr lang="en-US" sz="2000" dirty="0">
                <a:latin typeface="Calibri"/>
                <a:cs typeface="Calibri"/>
              </a:rPr>
              <a:t>for </a:t>
            </a:r>
            <a:r>
              <a:rPr lang="en-US" sz="2000" dirty="0" smtClean="0">
                <a:latin typeface="Calibri"/>
                <a:cs typeface="Calibri"/>
              </a:rPr>
              <a:t>discussion and consideration. </a:t>
            </a:r>
            <a:endParaRPr lang="en-US" sz="2000" i="1" dirty="0" smtClean="0">
              <a:latin typeface="Calibri"/>
              <a:cs typeface="Calibri"/>
            </a:endParaRPr>
          </a:p>
          <a:p>
            <a:pPr lvl="0">
              <a:buNone/>
            </a:pPr>
            <a:endParaRPr lang="en-US" sz="2000" i="1" dirty="0">
              <a:latin typeface="Calibri"/>
              <a:cs typeface="Calibri"/>
            </a:endParaRPr>
          </a:p>
          <a:p>
            <a:pPr lvl="0">
              <a:buNone/>
            </a:pPr>
            <a:r>
              <a:rPr lang="en-US" sz="2000" i="1" dirty="0" smtClean="0">
                <a:latin typeface="Calibri"/>
                <a:cs typeface="Calibri"/>
              </a:rPr>
              <a:t>Your feedback, questions, concerns . . .</a:t>
            </a:r>
          </a:p>
          <a:p>
            <a:pPr lvl="0">
              <a:buNone/>
            </a:pPr>
            <a:endParaRPr lang="en-US" sz="1400" i="1" dirty="0">
              <a:latin typeface="Calibri"/>
              <a:cs typeface="Calibri"/>
            </a:endParaRPr>
          </a:p>
          <a:p>
            <a:pPr>
              <a:lnSpc>
                <a:spcPct val="120000"/>
              </a:lnSpc>
              <a:buNone/>
            </a:pPr>
            <a:endParaRPr lang="en-US" sz="1400" i="1" dirty="0">
              <a:latin typeface="Calibri"/>
              <a:cs typeface="Calibri"/>
            </a:endParaRPr>
          </a:p>
          <a:p>
            <a:endParaRPr lang="en-US" dirty="0"/>
          </a:p>
        </p:txBody>
      </p:sp>
    </p:spTree>
    <p:extLst>
      <p:ext uri="{BB962C8B-B14F-4D97-AF65-F5344CB8AC3E}">
        <p14:creationId xmlns:p14="http://schemas.microsoft.com/office/powerpoint/2010/main" val="398860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6311" y="1297785"/>
            <a:ext cx="8705551" cy="2423189"/>
          </a:xfrm>
          <a:prstGeom prst="rect">
            <a:avLst/>
          </a:prstGeom>
        </p:spPr>
        <p:txBody>
          <a:bodyPr lIns="91425" tIns="91425" rIns="91425" bIns="91425" anchor="t" anchorCtr="0">
            <a:noAutofit/>
          </a:bodyPr>
          <a:lstStyle/>
          <a:p>
            <a:pPr lvl="0" rtl="0">
              <a:spcBef>
                <a:spcPts val="0"/>
              </a:spcBef>
              <a:buNone/>
            </a:pPr>
            <a:endParaRPr b="0" dirty="0">
              <a:latin typeface="Proxima Nova"/>
              <a:ea typeface="Proxima Nova"/>
              <a:cs typeface="Proxima Nova"/>
              <a:sym typeface="Proxima Nova"/>
            </a:endParaRPr>
          </a:p>
          <a:p>
            <a:pPr lvl="0" rtl="0">
              <a:spcBef>
                <a:spcPts val="0"/>
              </a:spcBef>
              <a:buNone/>
            </a:pPr>
            <a:endParaRPr sz="2400" b="0" dirty="0">
              <a:latin typeface="Proxima Nova"/>
              <a:ea typeface="Proxima Nova"/>
              <a:cs typeface="Proxima Nova"/>
              <a:sym typeface="Proxima Nova"/>
            </a:endParaRPr>
          </a:p>
          <a:p>
            <a:pPr marL="457200" lvl="0" indent="0">
              <a:spcBef>
                <a:spcPts val="0"/>
              </a:spcBef>
              <a:buNone/>
            </a:pPr>
            <a:r>
              <a:rPr lang="en" sz="3200" b="0" dirty="0">
                <a:solidFill>
                  <a:schemeClr val="tx1"/>
                </a:solidFill>
                <a:latin typeface="Proxima Nova"/>
                <a:ea typeface="Proxima Nova"/>
                <a:cs typeface="Proxima Nova"/>
                <a:sym typeface="Proxima Nova"/>
              </a:rPr>
              <a:t>How can congregations support their pastors in ways that are contextual and </a:t>
            </a:r>
            <a:r>
              <a:rPr lang="en" sz="3200" b="0" dirty="0" smtClean="0">
                <a:solidFill>
                  <a:schemeClr val="tx1"/>
                </a:solidFill>
                <a:latin typeface="Proxima Nova"/>
                <a:ea typeface="Proxima Nova"/>
                <a:cs typeface="Proxima Nova"/>
                <a:sym typeface="Proxima Nova"/>
              </a:rPr>
              <a:t>proactive</a:t>
            </a:r>
            <a:r>
              <a:rPr lang="en" sz="3200" b="0" dirty="0">
                <a:solidFill>
                  <a:schemeClr val="tx1"/>
                </a:solidFill>
                <a:latin typeface="Proxima Nova"/>
                <a:ea typeface="Proxima Nova"/>
                <a:cs typeface="Proxima Nova"/>
                <a:sym typeface="Proxima Nova"/>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body" idx="1"/>
          </p:nvPr>
        </p:nvSpPr>
        <p:spPr>
          <a:xfrm>
            <a:off x="0" y="1070121"/>
            <a:ext cx="8956051" cy="3692002"/>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dirty="0">
              <a:latin typeface="Proxima Nova" panose="020B0604020202020204" charset="0"/>
              <a:sym typeface="Cambria"/>
            </a:endParaRPr>
          </a:p>
          <a:p>
            <a:pPr marL="457200" lvl="0" indent="0" rtl="0">
              <a:lnSpc>
                <a:spcPct val="115000"/>
              </a:lnSpc>
              <a:spcBef>
                <a:spcPts val="0"/>
              </a:spcBef>
              <a:spcAft>
                <a:spcPts val="1000"/>
              </a:spcAft>
              <a:buNone/>
            </a:pPr>
            <a:r>
              <a:rPr lang="en" sz="2800" dirty="0">
                <a:latin typeface="Proxima Nova" panose="020B0604020202020204" charset="0"/>
                <a:sym typeface="Cambria"/>
              </a:rPr>
              <a:t>Nearly </a:t>
            </a:r>
            <a:r>
              <a:rPr lang="en" sz="2800" b="1" dirty="0" smtClean="0">
                <a:solidFill>
                  <a:schemeClr val="accent1"/>
                </a:solidFill>
                <a:latin typeface="Proxima Nova" panose="020B0604020202020204" charset="0"/>
                <a:sym typeface="Cambria"/>
              </a:rPr>
              <a:t>one-fourth of all </a:t>
            </a:r>
            <a:r>
              <a:rPr lang="en" sz="2800" dirty="0" smtClean="0">
                <a:latin typeface="Proxima Nova" panose="020B0604020202020204" charset="0"/>
                <a:sym typeface="Cambria"/>
              </a:rPr>
              <a:t>pastors </a:t>
            </a:r>
            <a:r>
              <a:rPr lang="en" sz="2800" dirty="0">
                <a:latin typeface="Proxima Nova" panose="020B0604020202020204" charset="0"/>
                <a:sym typeface="Cambria"/>
              </a:rPr>
              <a:t>(23 percent) </a:t>
            </a:r>
            <a:r>
              <a:rPr lang="en" sz="2800" dirty="0" smtClean="0">
                <a:latin typeface="Proxima Nova" panose="020B0604020202020204" charset="0"/>
                <a:sym typeface="Cambria"/>
              </a:rPr>
              <a:t>acknowledge having </a:t>
            </a:r>
            <a:r>
              <a:rPr lang="en" sz="2800" dirty="0">
                <a:latin typeface="Proxima Nova" panose="020B0604020202020204" charset="0"/>
                <a:sym typeface="Cambria"/>
              </a:rPr>
              <a:t>“personally struggled with mental illness,” and half of those pastors </a:t>
            </a:r>
            <a:r>
              <a:rPr lang="en" sz="2800" dirty="0" smtClean="0">
                <a:latin typeface="Proxima Nova" panose="020B0604020202020204" charset="0"/>
                <a:sym typeface="Cambria"/>
              </a:rPr>
              <a:t>say </a:t>
            </a:r>
            <a:r>
              <a:rPr lang="en" sz="2800" dirty="0">
                <a:latin typeface="Proxima Nova" panose="020B0604020202020204" charset="0"/>
                <a:sym typeface="Cambria"/>
              </a:rPr>
              <a:t>the illness </a:t>
            </a:r>
            <a:r>
              <a:rPr lang="en" sz="2800" dirty="0" smtClean="0">
                <a:latin typeface="Proxima Nova" panose="020B0604020202020204" charset="0"/>
                <a:sym typeface="Cambria"/>
              </a:rPr>
              <a:t>has </a:t>
            </a:r>
            <a:r>
              <a:rPr lang="en" sz="2800" dirty="0">
                <a:latin typeface="Proxima Nova" panose="020B0604020202020204" charset="0"/>
                <a:sym typeface="Cambria"/>
              </a:rPr>
              <a:t>been diagnosed.</a:t>
            </a:r>
          </a:p>
          <a:p>
            <a:pPr marL="457200" lvl="0" indent="0" rtl="0">
              <a:lnSpc>
                <a:spcPct val="115000"/>
              </a:lnSpc>
              <a:spcBef>
                <a:spcPts val="0"/>
              </a:spcBef>
              <a:spcAft>
                <a:spcPts val="1000"/>
              </a:spcAft>
              <a:buNone/>
            </a:pPr>
            <a:endParaRPr sz="2400" dirty="0">
              <a:solidFill>
                <a:srgbClr val="231F20"/>
              </a:solidFill>
              <a:highlight>
                <a:srgbClr val="FFFFFF"/>
              </a:highlight>
              <a:latin typeface="Proxima Nova" panose="020B0604020202020204" charset="0"/>
              <a:ea typeface="Cambria"/>
              <a:cs typeface="Cambria"/>
              <a:sym typeface="Cambria"/>
            </a:endParaRPr>
          </a:p>
          <a:p>
            <a:pPr marL="3657600" lvl="0" indent="0" rtl="0">
              <a:lnSpc>
                <a:spcPct val="115000"/>
              </a:lnSpc>
              <a:spcBef>
                <a:spcPts val="0"/>
              </a:spcBef>
              <a:spcAft>
                <a:spcPts val="1000"/>
              </a:spcAft>
              <a:buNone/>
            </a:pPr>
            <a:r>
              <a:rPr lang="en" sz="2400" dirty="0">
                <a:solidFill>
                  <a:srgbClr val="231F20"/>
                </a:solidFill>
                <a:highlight>
                  <a:srgbClr val="FFFFFF"/>
                </a:highlight>
                <a:latin typeface="Proxima Nova" panose="020B0604020202020204" charset="0"/>
                <a:ea typeface="Cambria"/>
                <a:cs typeface="Cambria"/>
                <a:sym typeface="Cambria"/>
              </a:rPr>
              <a:t>  </a:t>
            </a: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endParaRPr lang="en" sz="1200" dirty="0" smtClean="0">
              <a:solidFill>
                <a:srgbClr val="231F20"/>
              </a:solidFill>
              <a:highlight>
                <a:srgbClr val="FFFFFF"/>
              </a:highlight>
              <a:latin typeface="Proxima Nova" panose="020B0604020202020204" charset="0"/>
              <a:ea typeface="Cambria"/>
              <a:cs typeface="Cambria"/>
              <a:sym typeface="Cambria"/>
            </a:endParaRPr>
          </a:p>
          <a:p>
            <a:pPr marL="3657600" lvl="0" indent="0" algn="r" rtl="0">
              <a:lnSpc>
                <a:spcPct val="115000"/>
              </a:lnSpc>
              <a:spcBef>
                <a:spcPts val="0"/>
              </a:spcBef>
              <a:spcAft>
                <a:spcPts val="1000"/>
              </a:spcAft>
              <a:buNone/>
            </a:pPr>
            <a:r>
              <a:rPr lang="en" sz="1200" dirty="0">
                <a:solidFill>
                  <a:srgbClr val="231F20"/>
                </a:solidFill>
                <a:highlight>
                  <a:srgbClr val="FFFFFF"/>
                </a:highlight>
                <a:latin typeface="Proxima Nova" panose="020B0604020202020204" charset="0"/>
                <a:ea typeface="Cambria"/>
                <a:cs typeface="Cambria"/>
                <a:sym typeface="Cambria"/>
              </a:rPr>
              <a:t>	</a:t>
            </a:r>
            <a:endParaRPr lang="en" sz="1200" dirty="0" smtClean="0">
              <a:solidFill>
                <a:srgbClr val="231F20"/>
              </a:solidFill>
              <a:highlight>
                <a:srgbClr val="FFFFFF"/>
              </a:highlight>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endParaRPr sz="1400" dirty="0">
              <a:latin typeface="Proxima Nova" panose="020B0604020202020204" charset="0"/>
              <a:ea typeface="Cambria"/>
              <a:cs typeface="Cambria"/>
              <a:sym typeface="Cambria"/>
            </a:endParaRPr>
          </a:p>
        </p:txBody>
      </p:sp>
      <p:sp>
        <p:nvSpPr>
          <p:cNvPr id="3" name="TextBox 2"/>
          <p:cNvSpPr txBox="1"/>
          <p:nvPr/>
        </p:nvSpPr>
        <p:spPr>
          <a:xfrm>
            <a:off x="6982397" y="4762123"/>
            <a:ext cx="2055136" cy="276999"/>
          </a:xfrm>
          <a:prstGeom prst="rect">
            <a:avLst/>
          </a:prstGeom>
          <a:noFill/>
        </p:spPr>
        <p:txBody>
          <a:bodyPr wrap="square" rtlCol="0">
            <a:spAutoFit/>
          </a:bodyPr>
          <a:lstStyle/>
          <a:p>
            <a:r>
              <a:rPr lang="en" sz="1200" dirty="0">
                <a:solidFill>
                  <a:schemeClr val="tx1"/>
                </a:solidFill>
                <a:latin typeface="Proxima Nova" panose="020B0604020202020204" charset="0"/>
                <a:sym typeface="Cambria"/>
              </a:rPr>
              <a:t>Source: LifeWay Research</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Shape 69"/>
          <p:cNvSpPr txBox="1">
            <a:spLocks noGrp="1"/>
          </p:cNvSpPr>
          <p:nvPr>
            <p:ph type="body" idx="1"/>
          </p:nvPr>
        </p:nvSpPr>
        <p:spPr>
          <a:xfrm>
            <a:off x="306938" y="1209091"/>
            <a:ext cx="8520599" cy="2918091"/>
          </a:xfrm>
          <a:prstGeom prst="rect">
            <a:avLst/>
          </a:prstGeom>
        </p:spPr>
        <p:txBody>
          <a:bodyPr lIns="91425" tIns="91425" rIns="91425" bIns="91425" anchor="t" anchorCtr="0">
            <a:noAutofit/>
          </a:bodyPr>
          <a:lstStyle/>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The </a:t>
            </a:r>
            <a:r>
              <a:rPr lang="en" sz="2400" dirty="0">
                <a:latin typeface="Proxima Nova" panose="020B0604020202020204" charset="0"/>
                <a:ea typeface="Cambria"/>
                <a:cs typeface="Cambria"/>
                <a:sym typeface="Cambria"/>
              </a:rPr>
              <a:t>number of </a:t>
            </a:r>
            <a:r>
              <a:rPr lang="en" sz="2400" dirty="0" smtClean="0">
                <a:latin typeface="Proxima Nova" panose="020B0604020202020204" charset="0"/>
                <a:ea typeface="Cambria"/>
                <a:cs typeface="Cambria"/>
                <a:sym typeface="Cambria"/>
              </a:rPr>
              <a:t>pastors diagnosed </a:t>
            </a:r>
            <a:r>
              <a:rPr lang="en" sz="2400" dirty="0">
                <a:latin typeface="Proxima Nova" panose="020B0604020202020204" charset="0"/>
                <a:ea typeface="Cambria"/>
                <a:cs typeface="Cambria"/>
                <a:sym typeface="Cambria"/>
              </a:rPr>
              <a:t>with clinical depression </a:t>
            </a:r>
            <a:r>
              <a:rPr lang="en" sz="2400" dirty="0" smtClean="0">
                <a:latin typeface="Proxima Nova" panose="020B0604020202020204" charset="0"/>
                <a:ea typeface="Cambria"/>
                <a:cs typeface="Cambria"/>
                <a:sym typeface="Cambria"/>
              </a:rPr>
              <a:t>was double </a:t>
            </a:r>
            <a:r>
              <a:rPr lang="en" sz="2400" dirty="0">
                <a:latin typeface="Proxima Nova" panose="020B0604020202020204" charset="0"/>
                <a:ea typeface="Cambria"/>
                <a:cs typeface="Cambria"/>
                <a:sym typeface="Cambria"/>
              </a:rPr>
              <a:t>the national average.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Almost </a:t>
            </a:r>
            <a:r>
              <a:rPr lang="en" sz="2400" b="1" dirty="0">
                <a:solidFill>
                  <a:schemeClr val="accent1"/>
                </a:solidFill>
                <a:latin typeface="Proxima Nova" panose="020B0604020202020204" charset="0"/>
                <a:ea typeface="Cambria"/>
                <a:cs typeface="Cambria"/>
                <a:sym typeface="Cambria"/>
              </a:rPr>
              <a:t>40 </a:t>
            </a:r>
            <a:r>
              <a:rPr lang="en" sz="2400" b="1" dirty="0" smtClean="0">
                <a:solidFill>
                  <a:schemeClr val="accent1"/>
                </a:solidFill>
                <a:latin typeface="Proxima Nova" panose="020B0604020202020204" charset="0"/>
                <a:ea typeface="Cambria"/>
                <a:cs typeface="Cambria"/>
                <a:sym typeface="Cambria"/>
              </a:rPr>
              <a:t>percent </a:t>
            </a:r>
            <a:r>
              <a:rPr lang="en" sz="2400" dirty="0" smtClean="0">
                <a:latin typeface="Proxima Nova" panose="020B0604020202020204" charset="0"/>
                <a:ea typeface="Cambria"/>
                <a:cs typeface="Cambria"/>
                <a:sym typeface="Cambria"/>
              </a:rPr>
              <a:t>sought the </a:t>
            </a:r>
            <a:r>
              <a:rPr lang="en" sz="2400" dirty="0">
                <a:latin typeface="Proxima Nova" panose="020B0604020202020204" charset="0"/>
                <a:ea typeface="Cambria"/>
                <a:cs typeface="Cambria"/>
                <a:sym typeface="Cambria"/>
              </a:rPr>
              <a:t>care of a clinical </a:t>
            </a:r>
            <a:r>
              <a:rPr lang="en" sz="2400" dirty="0" smtClean="0">
                <a:latin typeface="Proxima Nova" panose="020B0604020202020204" charset="0"/>
                <a:ea typeface="Cambria"/>
                <a:cs typeface="Cambria"/>
                <a:sym typeface="Cambria"/>
              </a:rPr>
              <a:t>counselor.</a:t>
            </a:r>
          </a:p>
          <a:p>
            <a:pPr marL="342900" lvl="0" indent="-342900" rtl="0">
              <a:spcBef>
                <a:spcPts val="0"/>
              </a:spcBef>
              <a:buClr>
                <a:schemeClr val="tx1"/>
              </a:buClr>
              <a:buFont typeface="Arial" panose="020B0604020202020204" pitchFamily="34" charset="0"/>
              <a:buChar char="•"/>
            </a:pPr>
            <a:r>
              <a:rPr lang="en" sz="2400" b="1" dirty="0" smtClean="0">
                <a:solidFill>
                  <a:schemeClr val="accent1"/>
                </a:solidFill>
                <a:latin typeface="Proxima Nova" panose="020B0604020202020204" charset="0"/>
                <a:ea typeface="Cambria"/>
                <a:cs typeface="Cambria"/>
                <a:sym typeface="Cambria"/>
              </a:rPr>
              <a:t>45 percent</a:t>
            </a:r>
            <a:r>
              <a:rPr lang="en" sz="2400" dirty="0" smtClean="0">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sought advice from their family doctor regarding stress and anxiety issues. </a:t>
            </a:r>
            <a:endParaRPr lang="en" sz="2400" dirty="0" smtClean="0">
              <a:latin typeface="Proxima Nova" panose="020B0604020202020204" charset="0"/>
              <a:ea typeface="Cambria"/>
              <a:cs typeface="Cambria"/>
              <a:sym typeface="Cambria"/>
            </a:endParaRPr>
          </a:p>
          <a:p>
            <a:pPr marL="342900" lvl="0" indent="-342900" rtl="0">
              <a:spcBef>
                <a:spcPts val="0"/>
              </a:spcBef>
              <a:buClrTx/>
              <a:buFont typeface="Arial" panose="020B0604020202020204" pitchFamily="34" charset="0"/>
              <a:buChar char="•"/>
            </a:pPr>
            <a:r>
              <a:rPr lang="en" sz="2400" dirty="0" smtClean="0">
                <a:latin typeface="Proxima Nova" panose="020B0604020202020204" charset="0"/>
                <a:ea typeface="Cambria"/>
                <a:cs typeface="Cambria"/>
                <a:sym typeface="Cambria"/>
              </a:rPr>
              <a:t>On average, only </a:t>
            </a:r>
            <a:r>
              <a:rPr lang="en" sz="2400" b="1" dirty="0" smtClean="0">
                <a:solidFill>
                  <a:schemeClr val="accent1"/>
                </a:solidFill>
                <a:latin typeface="Proxima Nova" panose="020B0604020202020204" charset="0"/>
                <a:ea typeface="Cambria"/>
                <a:cs typeface="Cambria"/>
                <a:sym typeface="Cambria"/>
              </a:rPr>
              <a:t>half</a:t>
            </a:r>
            <a:r>
              <a:rPr lang="en" sz="2400" dirty="0" smtClean="0">
                <a:solidFill>
                  <a:schemeClr val="accent1"/>
                </a:solidFill>
                <a:latin typeface="Proxima Nova" panose="020B0604020202020204" charset="0"/>
                <a:ea typeface="Cambria"/>
                <a:cs typeface="Cambria"/>
                <a:sym typeface="Cambria"/>
              </a:rPr>
              <a:t> </a:t>
            </a:r>
            <a:r>
              <a:rPr lang="en" sz="2400" dirty="0">
                <a:latin typeface="Proxima Nova" panose="020B0604020202020204" charset="0"/>
                <a:ea typeface="Cambria"/>
                <a:cs typeface="Cambria"/>
                <a:sym typeface="Cambria"/>
              </a:rPr>
              <a:t>of those with </a:t>
            </a:r>
            <a:r>
              <a:rPr lang="en" sz="2400" dirty="0" smtClean="0">
                <a:latin typeface="Proxima Nova" panose="020B0604020202020204" charset="0"/>
                <a:ea typeface="Cambria"/>
                <a:cs typeface="Cambria"/>
                <a:sym typeface="Cambria"/>
              </a:rPr>
              <a:t>depression </a:t>
            </a:r>
            <a:r>
              <a:rPr lang="en" sz="2400" dirty="0">
                <a:latin typeface="Proxima Nova" panose="020B0604020202020204" charset="0"/>
                <a:ea typeface="Cambria"/>
                <a:cs typeface="Cambria"/>
                <a:sym typeface="Cambria"/>
              </a:rPr>
              <a:t>seek help.</a:t>
            </a:r>
            <a:r>
              <a:rPr lang="en" sz="2400" i="1" dirty="0">
                <a:latin typeface="Proxima Nova" panose="020B0604020202020204" charset="0"/>
                <a:ea typeface="Cambria"/>
                <a:cs typeface="Cambria"/>
                <a:sym typeface="Cambria"/>
              </a:rPr>
              <a:t>  </a:t>
            </a:r>
            <a:r>
              <a:rPr lang="en" sz="1200" i="1" dirty="0">
                <a:latin typeface="Proxima Nova" panose="020B0604020202020204" charset="0"/>
                <a:ea typeface="Cambria"/>
                <a:cs typeface="Cambria"/>
                <a:sym typeface="Cambria"/>
              </a:rPr>
              <a:t>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r>
            <a:br>
              <a:rPr lang="en" sz="1200" i="1" dirty="0">
                <a:latin typeface="Proxima Nova" panose="020B0604020202020204" charset="0"/>
                <a:ea typeface="Cambria"/>
                <a:cs typeface="Cambria"/>
                <a:sym typeface="Cambria"/>
              </a:rPr>
            </a:br>
            <a:r>
              <a:rPr lang="en" sz="1200" i="1" dirty="0">
                <a:latin typeface="Proxima Nova" panose="020B0604020202020204" charset="0"/>
                <a:ea typeface="Cambria"/>
                <a:cs typeface="Cambria"/>
                <a:sym typeface="Cambria"/>
              </a:rPr>
              <a:t>		</a:t>
            </a:r>
            <a:endParaRPr lang="en" sz="1200" i="1" dirty="0" smtClean="0">
              <a:latin typeface="Proxima Nova" panose="020B0604020202020204" charset="0"/>
              <a:ea typeface="Cambria"/>
              <a:cs typeface="Cambria"/>
              <a:sym typeface="Cambria"/>
            </a:endParaRPr>
          </a:p>
        </p:txBody>
      </p:sp>
      <p:sp>
        <p:nvSpPr>
          <p:cNvPr id="3" name="TextBox 2"/>
          <p:cNvSpPr txBox="1"/>
          <p:nvPr/>
        </p:nvSpPr>
        <p:spPr>
          <a:xfrm>
            <a:off x="2318979" y="4651057"/>
            <a:ext cx="6888395"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Clergy</a:t>
            </a:r>
            <a:r>
              <a:rPr lang="en" sz="1200" dirty="0">
                <a:solidFill>
                  <a:schemeClr val="tx1"/>
                </a:solidFill>
                <a:latin typeface="Proxima Nova" panose="020B0604020202020204" charset="0"/>
                <a:ea typeface="Cambria"/>
                <a:cs typeface="Cambria"/>
                <a:sym typeface="Cambria"/>
              </a:rPr>
              <a:t> by Sandra Moll and Kristine O'Brien </a:t>
            </a:r>
          </a:p>
          <a:p>
            <a:endParaRPr lang="en-US" dirty="0">
              <a:latin typeface="Proxima Nova" panose="020B0604020202020204" charset="0"/>
            </a:endParaRPr>
          </a:p>
        </p:txBody>
      </p:sp>
      <p:sp>
        <p:nvSpPr>
          <p:cNvPr id="2" name="TextBox 1"/>
          <p:cNvSpPr txBox="1"/>
          <p:nvPr/>
        </p:nvSpPr>
        <p:spPr>
          <a:xfrm>
            <a:off x="447676" y="320129"/>
            <a:ext cx="8239124" cy="769441"/>
          </a:xfrm>
          <a:prstGeom prst="rect">
            <a:avLst/>
          </a:prstGeom>
          <a:noFill/>
        </p:spPr>
        <p:txBody>
          <a:bodyPr wrap="square" rtlCol="0">
            <a:spAutoFit/>
          </a:bodyPr>
          <a:lstStyle/>
          <a:p>
            <a:r>
              <a:rPr lang="en" sz="3000" b="1" kern="1200" dirty="0">
                <a:solidFill>
                  <a:srgbClr val="B6DF5E"/>
                </a:solidFill>
                <a:latin typeface="Proxima Nova"/>
                <a:ea typeface="Proxima Nova"/>
                <a:cs typeface="Proxima Nova"/>
                <a:sym typeface="Proxima Nova"/>
              </a:rPr>
              <a:t>Centre for Clergy Care</a:t>
            </a:r>
            <a:r>
              <a:rPr lang="en" sz="2800" b="1" kern="1200" dirty="0">
                <a:solidFill>
                  <a:srgbClr val="B6DF5E"/>
                </a:solidFill>
                <a:latin typeface="Proxima Nova"/>
                <a:ea typeface="Proxima Nova"/>
                <a:cs typeface="Proxima Nova"/>
                <a:sym typeface="Proxima Nova"/>
              </a:rPr>
              <a:t/>
            </a:r>
            <a:br>
              <a:rPr lang="en" sz="2800" b="1" kern="1200" dirty="0">
                <a:solidFill>
                  <a:srgbClr val="B6DF5E"/>
                </a:solidFill>
                <a:latin typeface="Proxima Nova"/>
                <a:ea typeface="Proxima Nova"/>
                <a:cs typeface="Proxima Nova"/>
                <a:sym typeface="Proxima Nova"/>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01950" y="327218"/>
            <a:ext cx="8520599" cy="778734"/>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chemeClr val="accent3"/>
                </a:solidFill>
                <a:latin typeface="Proxima Nova"/>
                <a:ea typeface="Proxima Nova"/>
                <a:cs typeface="Proxima Nova"/>
                <a:sym typeface="Proxima Nova"/>
              </a:rPr>
              <a:t>Centre for Clergy </a:t>
            </a:r>
            <a:r>
              <a:rPr lang="en" dirty="0" smtClean="0">
                <a:solidFill>
                  <a:schemeClr val="accent3"/>
                </a:solidFill>
                <a:latin typeface="Proxima Nova"/>
                <a:ea typeface="Proxima Nova"/>
                <a:cs typeface="Proxima Nova"/>
                <a:sym typeface="Proxima Nova"/>
              </a:rPr>
              <a:t>Care</a:t>
            </a:r>
            <a:r>
              <a:rPr lang="en" sz="2800" dirty="0" smtClean="0">
                <a:solidFill>
                  <a:schemeClr val="accent3"/>
                </a:solidFill>
                <a:latin typeface="Proxima Nova"/>
                <a:ea typeface="Proxima Nova"/>
                <a:cs typeface="Proxima Nova"/>
                <a:sym typeface="Proxima Nova"/>
              </a:rPr>
              <a:t/>
            </a:r>
            <a:br>
              <a:rPr lang="en" sz="2800" dirty="0" smtClean="0">
                <a:solidFill>
                  <a:schemeClr val="accent3"/>
                </a:solidFill>
                <a:latin typeface="Proxima Nova"/>
                <a:ea typeface="Proxima Nova"/>
                <a:cs typeface="Proxima Nova"/>
                <a:sym typeface="Proxima Nova"/>
              </a:rPr>
            </a:br>
            <a:r>
              <a:rPr lang="en" sz="2400" b="0" dirty="0" smtClean="0">
                <a:solidFill>
                  <a:schemeClr val="accent3"/>
                </a:solidFill>
                <a:latin typeface="Proxima Nova"/>
                <a:ea typeface="Proxima Nova"/>
                <a:cs typeface="Proxima Nova"/>
                <a:sym typeface="Proxima Nova"/>
              </a:rPr>
              <a:t>Findings on clergy well-being:</a:t>
            </a:r>
            <a:endParaRPr lang="en" sz="2800" b="0" dirty="0">
              <a:solidFill>
                <a:schemeClr val="accent3"/>
              </a:solidFill>
              <a:latin typeface="Proxima Nova"/>
              <a:ea typeface="Proxima Nova"/>
              <a:cs typeface="Proxima Nova"/>
              <a:sym typeface="Proxima Nova"/>
            </a:endParaRPr>
          </a:p>
        </p:txBody>
      </p:sp>
      <p:sp>
        <p:nvSpPr>
          <p:cNvPr id="86" name="Shape 86"/>
          <p:cNvSpPr txBox="1">
            <a:spLocks noGrp="1"/>
          </p:cNvSpPr>
          <p:nvPr>
            <p:ph type="body" idx="1"/>
          </p:nvPr>
        </p:nvSpPr>
        <p:spPr>
          <a:xfrm>
            <a:off x="401950" y="1422304"/>
            <a:ext cx="8520599" cy="2997296"/>
          </a:xfrm>
          <a:prstGeom prst="rect">
            <a:avLst/>
          </a:prstGeom>
        </p:spPr>
        <p:txBody>
          <a:bodyPr lIns="91425" tIns="91425" rIns="91425" bIns="91425" anchor="t" anchorCtr="0">
            <a:noAutofit/>
          </a:bodyPr>
          <a:lstStyle/>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On average, pastors surveyed are working 50 hours. A quarter of them work </a:t>
            </a:r>
            <a:r>
              <a:rPr lang="en" sz="2000" b="1" dirty="0" smtClean="0">
                <a:solidFill>
                  <a:schemeClr val="accent1"/>
                </a:solidFill>
                <a:latin typeface="Proxima Nova" panose="020B0604020202020204" charset="0"/>
                <a:ea typeface="Cambria"/>
                <a:cs typeface="Cambria"/>
                <a:sym typeface="Cambria"/>
              </a:rPr>
              <a:t>more than 55 hours</a:t>
            </a:r>
            <a:r>
              <a:rPr lang="en" sz="2000" dirty="0" smtClean="0">
                <a:latin typeface="Proxima Nova" panose="020B0604020202020204" charset="0"/>
                <a:ea typeface="Cambria"/>
                <a:cs typeface="Cambria"/>
                <a:sym typeface="Cambria"/>
              </a:rPr>
              <a:t>. </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Nearly </a:t>
            </a:r>
            <a:r>
              <a:rPr lang="en" sz="2000" b="1" dirty="0">
                <a:solidFill>
                  <a:schemeClr val="accent1"/>
                </a:solidFill>
                <a:latin typeface="Proxima Nova" panose="020B0604020202020204" charset="0"/>
                <a:ea typeface="Cambria"/>
                <a:cs typeface="Cambria"/>
                <a:sym typeface="Cambria"/>
              </a:rPr>
              <a:t>40 </a:t>
            </a:r>
            <a:r>
              <a:rPr lang="en" sz="2000" b="1" dirty="0" smtClean="0">
                <a:solidFill>
                  <a:schemeClr val="accent1"/>
                </a:solidFill>
                <a:latin typeface="Proxima Nova" panose="020B0604020202020204" charset="0"/>
                <a:ea typeface="Cambria"/>
                <a:cs typeface="Cambria"/>
                <a:sym typeface="Cambria"/>
              </a:rPr>
              <a:t>percent </a:t>
            </a:r>
            <a:r>
              <a:rPr lang="en" sz="2000" dirty="0">
                <a:latin typeface="Proxima Nova" panose="020B0604020202020204" charset="0"/>
                <a:ea typeface="Cambria"/>
                <a:cs typeface="Cambria"/>
                <a:sym typeface="Cambria"/>
              </a:rPr>
              <a:t>take fewer than three days off per </a:t>
            </a:r>
            <a:r>
              <a:rPr lang="en" sz="2000" dirty="0" smtClean="0">
                <a:latin typeface="Proxima Nova" panose="020B0604020202020204" charset="0"/>
                <a:ea typeface="Cambria"/>
                <a:cs typeface="Cambria"/>
                <a:sym typeface="Cambria"/>
              </a:rPr>
              <a:t>month.</a:t>
            </a:r>
          </a:p>
          <a:p>
            <a:pPr marL="285750" lvl="0" indent="-285750" rtl="0">
              <a:spcBef>
                <a:spcPts val="0"/>
              </a:spcBef>
              <a:buClrTx/>
              <a:buFont typeface="Arial" panose="020B0604020202020204" pitchFamily="34" charset="0"/>
              <a:buChar char="•"/>
            </a:pPr>
            <a:r>
              <a:rPr lang="en" sz="2000" dirty="0" smtClean="0">
                <a:latin typeface="Proxima Nova" panose="020B0604020202020204" charset="0"/>
                <a:ea typeface="Cambria"/>
                <a:cs typeface="Cambria"/>
                <a:sym typeface="Cambria"/>
              </a:rPr>
              <a:t>Many </a:t>
            </a:r>
            <a:r>
              <a:rPr lang="en" sz="2000" dirty="0">
                <a:latin typeface="Proxima Nova" panose="020B0604020202020204" charset="0"/>
                <a:ea typeface="Cambria"/>
                <a:cs typeface="Cambria"/>
                <a:sym typeface="Cambria"/>
              </a:rPr>
              <a:t>ministers </a:t>
            </a:r>
            <a:r>
              <a:rPr lang="en" sz="2000" dirty="0" smtClean="0">
                <a:latin typeface="Proxima Nova" panose="020B0604020202020204" charset="0"/>
                <a:ea typeface="Cambria"/>
                <a:cs typeface="Cambria"/>
                <a:sym typeface="Cambria"/>
              </a:rPr>
              <a:t>neglect regular </a:t>
            </a:r>
            <a:r>
              <a:rPr lang="en" sz="2000" dirty="0">
                <a:latin typeface="Proxima Nova" panose="020B0604020202020204" charset="0"/>
                <a:ea typeface="Cambria"/>
                <a:cs typeface="Cambria"/>
                <a:sym typeface="Cambria"/>
              </a:rPr>
              <a:t>exercise, personal devotions, and relaxation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find </a:t>
            </a:r>
            <a:r>
              <a:rPr lang="en" sz="2000" dirty="0" smtClean="0">
                <a:latin typeface="Proxima Nova" panose="020B0604020202020204" charset="0"/>
                <a:ea typeface="Cambria"/>
                <a:cs typeface="Cambria"/>
                <a:sym typeface="Cambria"/>
              </a:rPr>
              <a:t>more time </a:t>
            </a:r>
            <a:r>
              <a:rPr lang="en" sz="2000" dirty="0">
                <a:latin typeface="Proxima Nova" panose="020B0604020202020204" charset="0"/>
                <a:ea typeface="Cambria"/>
                <a:cs typeface="Cambria"/>
                <a:sym typeface="Cambria"/>
              </a:rPr>
              <a:t>for serving or </a:t>
            </a:r>
            <a:r>
              <a:rPr lang="en" sz="2000" dirty="0" smtClean="0">
                <a:latin typeface="Proxima Nova" panose="020B0604020202020204" charset="0"/>
                <a:ea typeface="Cambria"/>
                <a:cs typeface="Cambria"/>
                <a:sym typeface="Cambria"/>
              </a:rPr>
              <a:t>to </a:t>
            </a:r>
            <a:r>
              <a:rPr lang="en" sz="2000" dirty="0">
                <a:latin typeface="Proxima Nova" panose="020B0604020202020204" charset="0"/>
                <a:ea typeface="Cambria"/>
                <a:cs typeface="Cambria"/>
                <a:sym typeface="Cambria"/>
              </a:rPr>
              <a:t>avoid feeling guilty. </a:t>
            </a:r>
          </a:p>
          <a:p>
            <a:pPr marL="285750" lvl="0" indent="-285750" rtl="0">
              <a:lnSpc>
                <a:spcPct val="100000"/>
              </a:lnSpc>
              <a:spcBef>
                <a:spcPts val="0"/>
              </a:spcBef>
              <a:spcAft>
                <a:spcPts val="0"/>
              </a:spcAft>
              <a:buClrTx/>
              <a:buFont typeface="Arial" panose="020B0604020202020204" pitchFamily="34" charset="0"/>
              <a:buChar char="•"/>
            </a:pPr>
            <a:r>
              <a:rPr lang="en" sz="2000" dirty="0">
                <a:latin typeface="Proxima Nova" panose="020B0604020202020204" charset="0"/>
                <a:ea typeface="Cambria"/>
                <a:cs typeface="Cambria"/>
                <a:sym typeface="Cambria"/>
              </a:rPr>
              <a:t>Reading </a:t>
            </a:r>
            <a:r>
              <a:rPr lang="en" sz="2000" dirty="0" smtClean="0">
                <a:latin typeface="Proxima Nova" panose="020B0604020202020204" charset="0"/>
                <a:ea typeface="Cambria"/>
                <a:cs typeface="Cambria"/>
                <a:sym typeface="Cambria"/>
              </a:rPr>
              <a:t>Scripture is one </a:t>
            </a:r>
            <a:r>
              <a:rPr lang="en" sz="2000" dirty="0">
                <a:latin typeface="Proxima Nova" panose="020B0604020202020204" charset="0"/>
                <a:ea typeface="Cambria"/>
                <a:cs typeface="Cambria"/>
                <a:sym typeface="Cambria"/>
              </a:rPr>
              <a:t>of the most important sources of spiritual renewal for </a:t>
            </a:r>
            <a:r>
              <a:rPr lang="en" sz="2000" dirty="0" smtClean="0">
                <a:latin typeface="Proxima Nova" panose="020B0604020202020204" charset="0"/>
                <a:ea typeface="Cambria"/>
                <a:cs typeface="Cambria"/>
                <a:sym typeface="Cambria"/>
              </a:rPr>
              <a:t>ministers. Yet </a:t>
            </a:r>
            <a:r>
              <a:rPr lang="en" sz="2000" b="1" dirty="0" smtClean="0">
                <a:solidFill>
                  <a:schemeClr val="accent1"/>
                </a:solidFill>
                <a:latin typeface="Proxima Nova" panose="020B0604020202020204" charset="0"/>
                <a:ea typeface="Cambria"/>
                <a:cs typeface="Cambria"/>
                <a:sym typeface="Cambria"/>
              </a:rPr>
              <a:t>94 percent </a:t>
            </a:r>
            <a:r>
              <a:rPr lang="en" sz="2000" dirty="0" smtClean="0">
                <a:latin typeface="Proxima Nova" panose="020B0604020202020204" charset="0"/>
                <a:ea typeface="Cambria"/>
                <a:cs typeface="Cambria"/>
                <a:sym typeface="Cambria"/>
              </a:rPr>
              <a:t>of pastors said that although they read Scripture to prepare sermons, </a:t>
            </a:r>
            <a:r>
              <a:rPr lang="en" sz="2000" dirty="0">
                <a:latin typeface="Proxima Nova" panose="020B0604020202020204" charset="0"/>
                <a:ea typeface="Cambria"/>
                <a:cs typeface="Cambria"/>
                <a:sym typeface="Cambria"/>
              </a:rPr>
              <a:t>it rarely nourishes them </a:t>
            </a:r>
            <a:r>
              <a:rPr lang="en" sz="2000" dirty="0" smtClean="0">
                <a:latin typeface="Proxima Nova" panose="020B0604020202020204" charset="0"/>
                <a:ea typeface="Cambria"/>
                <a:cs typeface="Cambria"/>
                <a:sym typeface="Cambria"/>
              </a:rPr>
              <a:t>personally.</a:t>
            </a:r>
          </a:p>
          <a:p>
            <a:pPr lvl="0" algn="r" rtl="0">
              <a:spcBef>
                <a:spcPts val="0"/>
              </a:spcBef>
              <a:buNone/>
            </a:pPr>
            <a:endParaRPr lang="en" sz="2000" dirty="0" smtClean="0">
              <a:latin typeface="Proxima Nova" panose="020B0604020202020204" charset="0"/>
              <a:ea typeface="Cambria"/>
              <a:cs typeface="Cambria"/>
              <a:sym typeface="Cambria"/>
            </a:endParaRPr>
          </a:p>
        </p:txBody>
      </p:sp>
      <p:sp>
        <p:nvSpPr>
          <p:cNvPr id="2" name="TextBox 1"/>
          <p:cNvSpPr txBox="1"/>
          <p:nvPr/>
        </p:nvSpPr>
        <p:spPr>
          <a:xfrm>
            <a:off x="4436198" y="4700051"/>
            <a:ext cx="4486351" cy="492443"/>
          </a:xfrm>
          <a:prstGeom prst="rect">
            <a:avLst/>
          </a:prstGeom>
          <a:noFill/>
        </p:spPr>
        <p:txBody>
          <a:bodyPr wrap="square" rtlCol="0">
            <a:spAutoFit/>
          </a:bodyPr>
          <a:lstStyle/>
          <a:p>
            <a:pPr lvl="0"/>
            <a:r>
              <a:rPr lang="en" sz="1200" dirty="0">
                <a:solidFill>
                  <a:schemeClr val="tx1"/>
                </a:solidFill>
                <a:latin typeface="Proxima Nova" panose="020B0604020202020204" charset="0"/>
                <a:ea typeface="Cambria"/>
                <a:cs typeface="Cambria"/>
                <a:sym typeface="Cambria"/>
              </a:rPr>
              <a:t>Source: </a:t>
            </a:r>
            <a:r>
              <a:rPr lang="en" sz="1200" i="1" dirty="0">
                <a:solidFill>
                  <a:schemeClr val="tx1"/>
                </a:solidFill>
                <a:latin typeface="Proxima Nova" panose="020B0604020202020204" charset="0"/>
                <a:ea typeface="Cambria"/>
                <a:cs typeface="Cambria"/>
                <a:sym typeface="Cambria"/>
              </a:rPr>
              <a:t>Breaking the Silence: The Mental Health of Our </a:t>
            </a:r>
            <a:r>
              <a:rPr lang="en" sz="1200" i="1" dirty="0" smtClean="0">
                <a:solidFill>
                  <a:schemeClr val="tx1"/>
                </a:solidFill>
                <a:latin typeface="Proxima Nova" panose="020B0604020202020204" charset="0"/>
                <a:ea typeface="Cambria"/>
                <a:cs typeface="Cambria"/>
                <a:sym typeface="Cambria"/>
              </a:rPr>
              <a:t>Clergy</a:t>
            </a:r>
            <a:endParaRPr lang="en" sz="1200" dirty="0">
              <a:solidFill>
                <a:schemeClr val="tx1"/>
              </a:solidFill>
              <a:latin typeface="Proxima Nova" panose="020B0604020202020204" charset="0"/>
              <a:ea typeface="Cambria"/>
              <a:cs typeface="Cambria"/>
              <a:sym typeface="Cambria"/>
            </a:endParaRPr>
          </a:p>
          <a:p>
            <a:endParaRPr lang="en-US"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body" idx="1"/>
          </p:nvPr>
        </p:nvSpPr>
        <p:spPr>
          <a:xfrm>
            <a:off x="311700" y="1093849"/>
            <a:ext cx="8678391" cy="3722595"/>
          </a:xfrm>
          <a:prstGeom prst="rect">
            <a:avLst/>
          </a:prstGeom>
        </p:spPr>
        <p:txBody>
          <a:bodyPr lIns="91425" tIns="91425" rIns="91425" bIns="91425" anchor="t" anchorCtr="0">
            <a:noAutofit/>
          </a:bodyPr>
          <a:lstStyle/>
          <a:p>
            <a:pPr marL="0" lvl="0" rtl="0">
              <a:spcBef>
                <a:spcPts val="0"/>
              </a:spcBef>
              <a:spcAft>
                <a:spcPts val="1000"/>
              </a:spcAft>
              <a:buNone/>
            </a:pPr>
            <a:r>
              <a:rPr lang="en" sz="2000" dirty="0">
                <a:latin typeface="Proxima Nova" panose="020B0604020202020204" charset="0"/>
                <a:ea typeface="Cambria"/>
                <a:cs typeface="Cambria"/>
                <a:sym typeface="Cambria"/>
              </a:rPr>
              <a:t>“We were sitting at Outback, and I simply couldn't take it anymore. I told </a:t>
            </a:r>
            <a:r>
              <a:rPr lang="en" sz="2000" dirty="0" smtClean="0">
                <a:latin typeface="Proxima Nova" panose="020B0604020202020204" charset="0"/>
                <a:ea typeface="Cambria"/>
                <a:cs typeface="Cambria"/>
                <a:sym typeface="Cambria"/>
              </a:rPr>
              <a:t>[my wife]</a:t>
            </a:r>
            <a:r>
              <a:rPr lang="en" sz="2000" dirty="0" smtClean="0">
                <a:latin typeface="Proxima Nova" panose="020B0604020202020204" charset="0"/>
                <a:ea typeface="Cambria"/>
                <a:cs typeface="Cambria"/>
                <a:sym typeface="Cambria"/>
              </a:rPr>
              <a:t>, </a:t>
            </a:r>
            <a:r>
              <a:rPr lang="en" sz="2000" dirty="0">
                <a:latin typeface="Proxima Nova" panose="020B0604020202020204" charset="0"/>
                <a:ea typeface="Cambria"/>
                <a:cs typeface="Cambria"/>
                <a:sym typeface="Cambria"/>
              </a:rPr>
              <a:t>‘We have a great house, we have nice cars, we're living comfortably, and the church is growing at a rate I never thought it would. I'm getting asked to travel and speak at conferences all over the country. </a:t>
            </a:r>
            <a:r>
              <a:rPr lang="en" sz="2000" i="1" dirty="0">
                <a:latin typeface="Proxima Nova" panose="020B0604020202020204" charset="0"/>
                <a:ea typeface="Cambria"/>
                <a:cs typeface="Cambria"/>
                <a:sym typeface="Cambria"/>
              </a:rPr>
              <a:t>And I hate my life</a:t>
            </a:r>
            <a:r>
              <a:rPr lang="en" sz="2000" i="1" dirty="0" smtClean="0">
                <a:latin typeface="Proxima Nova" panose="020B0604020202020204" charset="0"/>
                <a:ea typeface="Cambria"/>
                <a:cs typeface="Cambria"/>
                <a:sym typeface="Cambria"/>
              </a:rPr>
              <a:t>! </a:t>
            </a:r>
            <a:r>
              <a:rPr lang="en" sz="2000" dirty="0" smtClean="0">
                <a:latin typeface="Proxima Nova" panose="020B0604020202020204" charset="0"/>
                <a:ea typeface="Cambria"/>
                <a:cs typeface="Cambria"/>
                <a:sym typeface="Cambria"/>
              </a:rPr>
              <a:t>’</a:t>
            </a:r>
          </a:p>
          <a:p>
            <a:pPr marL="0" lvl="0" rtl="0">
              <a:spcBef>
                <a:spcPts val="0"/>
              </a:spcBef>
              <a:spcAft>
                <a:spcPts val="1000"/>
              </a:spcAft>
              <a:buNone/>
            </a:pPr>
            <a:r>
              <a:rPr lang="en" sz="2000" dirty="0" smtClean="0">
                <a:latin typeface="Proxima Nova" panose="020B0604020202020204" charset="0"/>
                <a:ea typeface="Cambria"/>
                <a:cs typeface="Cambria"/>
                <a:sym typeface="Cambria"/>
              </a:rPr>
              <a:t>“Over </a:t>
            </a:r>
            <a:r>
              <a:rPr lang="en" sz="2000" dirty="0">
                <a:latin typeface="Proxima Nova" panose="020B0604020202020204" charset="0"/>
                <a:ea typeface="Cambria"/>
                <a:cs typeface="Cambria"/>
                <a:sym typeface="Cambria"/>
              </a:rPr>
              <a:t>the next three years, I experienced days that were so dark, so difficult, and so overwhelming that I considered taking my own life. I finally decided not to do it </a:t>
            </a:r>
            <a:r>
              <a:rPr lang="en" sz="2000" dirty="0" smtClean="0">
                <a:latin typeface="Proxima Nova" panose="020B0604020202020204" charset="0"/>
                <a:ea typeface="Cambria"/>
                <a:cs typeface="Cambria"/>
                <a:sym typeface="Cambria"/>
              </a:rPr>
              <a:t>. . . But </a:t>
            </a:r>
            <a:r>
              <a:rPr lang="en" sz="2000" dirty="0">
                <a:latin typeface="Proxima Nova" panose="020B0604020202020204" charset="0"/>
                <a:ea typeface="Cambria"/>
                <a:cs typeface="Cambria"/>
                <a:sym typeface="Cambria"/>
              </a:rPr>
              <a:t>I still remember some of those long days when I just wanted out of here.” </a:t>
            </a:r>
          </a:p>
          <a:p>
            <a:pPr lvl="0" rtl="0">
              <a:spcBef>
                <a:spcPts val="0"/>
              </a:spcBef>
              <a:spcAft>
                <a:spcPts val="1000"/>
              </a:spcAft>
              <a:buNone/>
            </a:pPr>
            <a:endParaRPr sz="950" dirty="0">
              <a:solidFill>
                <a:srgbClr val="222222"/>
              </a:solidFill>
              <a:latin typeface="Proxima Nova" panose="020B0604020202020204" charset="0"/>
              <a:ea typeface="Arial"/>
              <a:cs typeface="Arial"/>
              <a:sym typeface="Arial"/>
            </a:endParaRPr>
          </a:p>
          <a:p>
            <a:pPr marL="457200" marR="0" lvl="0" indent="-298450" algn="l" rtl="0">
              <a:lnSpc>
                <a:spcPct val="115000"/>
              </a:lnSpc>
              <a:spcBef>
                <a:spcPts val="0"/>
              </a:spcBef>
              <a:spcAft>
                <a:spcPts val="1000"/>
              </a:spcAft>
              <a:buClr>
                <a:srgbClr val="000000"/>
              </a:buClr>
              <a:buSzPct val="61111"/>
              <a:buFont typeface="Calibri"/>
              <a:buAutoNum type="arabicPeriod"/>
            </a:pPr>
            <a:endParaRPr dirty="0">
              <a:latin typeface="Proxima Nova" panose="020B0604020202020204" charset="0"/>
            </a:endParaRPr>
          </a:p>
        </p:txBody>
      </p:sp>
      <p:sp>
        <p:nvSpPr>
          <p:cNvPr id="2" name="TextBox 1"/>
          <p:cNvSpPr txBox="1"/>
          <p:nvPr/>
        </p:nvSpPr>
        <p:spPr>
          <a:xfrm>
            <a:off x="4419600" y="4697224"/>
            <a:ext cx="4570492" cy="446276"/>
          </a:xfrm>
          <a:prstGeom prst="rect">
            <a:avLst/>
          </a:prstGeom>
          <a:noFill/>
        </p:spPr>
        <p:txBody>
          <a:bodyPr wrap="square" rtlCol="0">
            <a:spAutoFit/>
          </a:bodyPr>
          <a:lstStyle/>
          <a:p>
            <a:pPr lvl="0" algn="r"/>
            <a:r>
              <a:rPr lang="en" sz="1200" dirty="0">
                <a:solidFill>
                  <a:schemeClr val="tx1"/>
                </a:solidFill>
                <a:latin typeface="Proxima Nova" panose="020B0604020202020204" charset="0"/>
                <a:ea typeface="Cambria"/>
                <a:cs typeface="Cambria"/>
                <a:sym typeface="Cambria"/>
              </a:rPr>
              <a:t>Source: Pastor Perry Noble, quoted </a:t>
            </a:r>
            <a:r>
              <a:rPr lang="en" sz="1200" dirty="0" smtClean="0">
                <a:solidFill>
                  <a:schemeClr val="tx1"/>
                </a:solidFill>
                <a:latin typeface="Proxima Nova" panose="020B0604020202020204" charset="0"/>
                <a:ea typeface="Cambria"/>
                <a:cs typeface="Cambria"/>
                <a:sym typeface="Cambria"/>
              </a:rPr>
              <a:t>from </a:t>
            </a:r>
            <a:r>
              <a:rPr lang="en" sz="1200" dirty="0">
                <a:solidFill>
                  <a:schemeClr val="tx1"/>
                </a:solidFill>
                <a:latin typeface="Proxima Nova" panose="020B0604020202020204" charset="0"/>
                <a:ea typeface="Cambria"/>
                <a:cs typeface="Cambria"/>
                <a:sym typeface="Cambria"/>
              </a:rPr>
              <a:t>“</a:t>
            </a:r>
            <a:r>
              <a:rPr lang="en" sz="1200" dirty="0" smtClean="0">
                <a:solidFill>
                  <a:schemeClr val="tx1"/>
                </a:solidFill>
                <a:latin typeface="Proxima Nova" panose="020B0604020202020204" charset="0"/>
                <a:ea typeface="Cambria"/>
                <a:cs typeface="Cambria"/>
                <a:sym typeface="Cambria"/>
              </a:rPr>
              <a:t>Pastor, </a:t>
            </a:r>
            <a:r>
              <a:rPr lang="en" sz="1200" dirty="0">
                <a:solidFill>
                  <a:schemeClr val="tx1"/>
                </a:solidFill>
                <a:latin typeface="Proxima Nova" panose="020B0604020202020204" charset="0"/>
                <a:ea typeface="Cambria"/>
                <a:cs typeface="Cambria"/>
                <a:sym typeface="Cambria"/>
              </a:rPr>
              <a:t>Heal </a:t>
            </a:r>
            <a:r>
              <a:rPr lang="en" sz="1200" dirty="0" smtClean="0">
                <a:solidFill>
                  <a:schemeClr val="tx1"/>
                </a:solidFill>
                <a:latin typeface="Proxima Nova" panose="020B0604020202020204" charset="0"/>
                <a:ea typeface="Cambria"/>
                <a:cs typeface="Cambria"/>
                <a:sym typeface="Cambria"/>
              </a:rPr>
              <a:t>Thyself?”</a:t>
            </a:r>
            <a:endParaRPr lang="en" sz="1200" u="sng" dirty="0">
              <a:solidFill>
                <a:schemeClr val="tx1"/>
              </a:solidFill>
              <a:latin typeface="Proxima Nova" panose="020B0604020202020204" charset="0"/>
              <a:ea typeface="Cambria"/>
              <a:cs typeface="Cambria"/>
              <a:sym typeface="Cambria"/>
              <a:hlinkClick r:id="rId3"/>
            </a:endParaRPr>
          </a:p>
          <a:p>
            <a:endParaRPr lang="en-US" sz="1100" dirty="0">
              <a:solidFill>
                <a:schemeClr val="tx1"/>
              </a:solidFill>
              <a:latin typeface="Proxima Nova" panose="020B0604020202020204"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111944" y="747394"/>
            <a:ext cx="8768099" cy="3796799"/>
          </a:xfrm>
          <a:prstGeom prst="rect">
            <a:avLst/>
          </a:prstGeom>
        </p:spPr>
        <p:txBody>
          <a:bodyPr lIns="91425" tIns="91425" rIns="91425" bIns="91425" anchor="t" anchorCtr="0">
            <a:noAutofit/>
          </a:bodyPr>
          <a:lstStyle/>
          <a:p>
            <a:pPr marL="0" lvl="0" indent="0" rtl="0">
              <a:lnSpc>
                <a:spcPct val="115000"/>
              </a:lnSpc>
              <a:spcBef>
                <a:spcPts val="0"/>
              </a:spcBef>
              <a:spcAft>
                <a:spcPts val="1000"/>
              </a:spcAft>
              <a:buNone/>
            </a:pPr>
            <a:endParaRPr sz="2800" dirty="0">
              <a:solidFill>
                <a:srgbClr val="000000"/>
              </a:solidFill>
              <a:latin typeface="Proxima Nova" panose="020B0604020202020204" charset="0"/>
              <a:ea typeface="Cambria"/>
              <a:cs typeface="Cambria"/>
              <a:sym typeface="Cambria"/>
            </a:endParaRPr>
          </a:p>
          <a:p>
            <a:pPr marL="457200" lvl="0" indent="0" rtl="0">
              <a:lnSpc>
                <a:spcPct val="115000"/>
              </a:lnSpc>
              <a:spcBef>
                <a:spcPts val="0"/>
              </a:spcBef>
              <a:spcAft>
                <a:spcPts val="1000"/>
              </a:spcAft>
              <a:buNone/>
            </a:pPr>
            <a:r>
              <a:rPr lang="en" sz="2800" dirty="0">
                <a:latin typeface="Proxima Nova" panose="020B0604020202020204" charset="0"/>
                <a:sym typeface="Cambria"/>
              </a:rPr>
              <a:t>Thom Rainer, president and CEO of LifeWay Christian Resources, claims many pastors are "reticent to say anything about their depression lest they be viewed as unfaithful </a:t>
            </a:r>
            <a:r>
              <a:rPr lang="en" sz="2800" dirty="0" smtClean="0">
                <a:latin typeface="Proxima Nova" panose="020B0604020202020204" charset="0"/>
                <a:sym typeface="Cambria"/>
              </a:rPr>
              <a:t>to </a:t>
            </a:r>
            <a:r>
              <a:rPr lang="en" sz="2800" dirty="0">
                <a:latin typeface="Proxima Nova" panose="020B0604020202020204" charset="0"/>
                <a:sym typeface="Cambria"/>
              </a:rPr>
              <a:t>God and unable to help others." </a:t>
            </a:r>
          </a:p>
          <a:p>
            <a:pPr marL="914400" lvl="0" indent="457200" rtl="0">
              <a:lnSpc>
                <a:spcPct val="115000"/>
              </a:lnSpc>
              <a:spcBef>
                <a:spcPts val="0"/>
              </a:spcBef>
              <a:spcAft>
                <a:spcPts val="1000"/>
              </a:spcAft>
              <a:buNone/>
            </a:pPr>
            <a:endParaRPr sz="2800" dirty="0">
              <a:solidFill>
                <a:srgbClr val="000000"/>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smtClean="0">
              <a:solidFill>
                <a:srgbClr val="222222"/>
              </a:solidFill>
              <a:highlight>
                <a:srgbClr val="FFFFFF"/>
              </a:highlight>
              <a:latin typeface="Proxima Nova" panose="020B0604020202020204" charset="0"/>
              <a:ea typeface="Cambria"/>
              <a:cs typeface="Cambria"/>
              <a:sym typeface="Cambria"/>
            </a:endParaRPr>
          </a:p>
          <a:p>
            <a:pPr marL="914400" lvl="0" indent="457200" rtl="0">
              <a:lnSpc>
                <a:spcPct val="115000"/>
              </a:lnSpc>
              <a:spcBef>
                <a:spcPts val="0"/>
              </a:spcBef>
              <a:spcAft>
                <a:spcPts val="1000"/>
              </a:spcAft>
              <a:buNone/>
            </a:pPr>
            <a:endParaRPr lang="en" sz="2800" dirty="0">
              <a:solidFill>
                <a:srgbClr val="222222"/>
              </a:solidFill>
              <a:highlight>
                <a:srgbClr val="FFFFFF"/>
              </a:highlight>
              <a:latin typeface="Proxima Nova" panose="020B0604020202020204" charset="0"/>
              <a:ea typeface="Cambria"/>
              <a:cs typeface="Cambria"/>
              <a:sym typeface="Cambria"/>
            </a:endParaRPr>
          </a:p>
        </p:txBody>
      </p:sp>
      <p:sp>
        <p:nvSpPr>
          <p:cNvPr id="3" name="TextBox 2"/>
          <p:cNvSpPr txBox="1"/>
          <p:nvPr/>
        </p:nvSpPr>
        <p:spPr>
          <a:xfrm>
            <a:off x="5343525" y="4681835"/>
            <a:ext cx="3536518" cy="461665"/>
          </a:xfrm>
          <a:prstGeom prst="rect">
            <a:avLst/>
          </a:prstGeom>
          <a:noFill/>
        </p:spPr>
        <p:txBody>
          <a:bodyPr wrap="square" rtlCol="0">
            <a:spAutoFit/>
          </a:bodyPr>
          <a:lstStyle/>
          <a:p>
            <a:pPr lvl="0" algn="r"/>
            <a:r>
              <a:rPr lang="en" sz="1200" dirty="0">
                <a:solidFill>
                  <a:schemeClr val="tx1"/>
                </a:solidFill>
                <a:latin typeface="Proxima Nova" panose="020B0604020202020204" charset="0"/>
                <a:sym typeface="Cambria"/>
              </a:rPr>
              <a:t>Source: “</a:t>
            </a:r>
            <a:r>
              <a:rPr lang="en" sz="1200" dirty="0" smtClean="0">
                <a:solidFill>
                  <a:schemeClr val="tx1"/>
                </a:solidFill>
                <a:latin typeface="Proxima Nova" panose="020B0604020202020204" charset="0"/>
                <a:sym typeface="Cambria"/>
                <a:hlinkClick r:id="rId3"/>
              </a:rPr>
              <a:t>Pastor, </a:t>
            </a:r>
            <a:r>
              <a:rPr lang="en" sz="1200" dirty="0">
                <a:solidFill>
                  <a:schemeClr val="tx1"/>
                </a:solidFill>
                <a:latin typeface="Proxima Nova" panose="020B0604020202020204" charset="0"/>
                <a:sym typeface="Cambria"/>
                <a:hlinkClick r:id="rId3"/>
              </a:rPr>
              <a:t>Heal </a:t>
            </a:r>
            <a:r>
              <a:rPr lang="en" sz="1200" dirty="0" smtClean="0">
                <a:solidFill>
                  <a:schemeClr val="tx1"/>
                </a:solidFill>
                <a:latin typeface="Proxima Nova" panose="020B0604020202020204" charset="0"/>
                <a:sym typeface="Cambria"/>
                <a:hlinkClick r:id="rId3"/>
              </a:rPr>
              <a:t>Thyself?</a:t>
            </a:r>
            <a:r>
              <a:rPr lang="en" sz="1200" dirty="0" smtClean="0">
                <a:solidFill>
                  <a:schemeClr val="tx1"/>
                </a:solidFill>
                <a:latin typeface="Proxima Nova" panose="020B0604020202020204" charset="0"/>
                <a:sym typeface="Cambria"/>
              </a:rPr>
              <a:t>” </a:t>
            </a:r>
            <a:r>
              <a:rPr lang="en" sz="1200" dirty="0">
                <a:solidFill>
                  <a:schemeClr val="tx1"/>
                </a:solidFill>
                <a:latin typeface="Proxima Nova" panose="020B0604020202020204" charset="0"/>
                <a:sym typeface="Cambria"/>
              </a:rPr>
              <a:t>by Amy Simpson</a:t>
            </a:r>
            <a:endParaRPr lang="en" sz="1200" dirty="0">
              <a:solidFill>
                <a:schemeClr val="tx1"/>
              </a:solidFill>
              <a:latin typeface="Proxima Nova" panose="020B0604020202020204" charset="0"/>
              <a:sym typeface="Cambria"/>
              <a:hlinkClick r:id="rId3"/>
            </a:endParaRPr>
          </a:p>
          <a:p>
            <a:endParaRPr lang="en-US" sz="1200" dirty="0">
              <a:solidFill>
                <a:schemeClr val="tx1"/>
              </a:solidFill>
              <a:latin typeface="Proxima Nova"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12113" y="986827"/>
            <a:ext cx="8520599" cy="2634559"/>
          </a:xfrm>
          <a:prstGeom prst="rect">
            <a:avLst/>
          </a:prstGeom>
        </p:spPr>
        <p:txBody>
          <a:bodyPr lIns="91425" tIns="91425" rIns="91425" bIns="91425" anchor="t" anchorCtr="0">
            <a:noAutofit/>
          </a:bodyPr>
          <a:lstStyle/>
          <a:p>
            <a:pPr lvl="0" algn="l"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rtl="0">
              <a:lnSpc>
                <a:spcPct val="115000"/>
              </a:lnSpc>
              <a:spcBef>
                <a:spcPts val="0"/>
              </a:spcBef>
              <a:buNone/>
            </a:pPr>
            <a:endParaRPr sz="2400" b="0" dirty="0">
              <a:solidFill>
                <a:schemeClr val="tx1"/>
              </a:solidFill>
              <a:latin typeface="Proxima Nova"/>
              <a:ea typeface="Proxima Nova"/>
              <a:cs typeface="Proxima Nova"/>
              <a:sym typeface="Proxima Nova"/>
            </a:endParaRPr>
          </a:p>
          <a:p>
            <a:pPr lvl="0" algn="ctr">
              <a:lnSpc>
                <a:spcPct val="115000"/>
              </a:lnSpc>
              <a:spcBef>
                <a:spcPts val="0"/>
              </a:spcBef>
              <a:buNone/>
            </a:pPr>
            <a:r>
              <a:rPr lang="en" sz="3200" b="0" dirty="0" smtClean="0">
                <a:solidFill>
                  <a:schemeClr val="tx1"/>
                </a:solidFill>
                <a:latin typeface="Proxima Nova"/>
                <a:ea typeface="Proxima Nova"/>
                <a:cs typeface="Proxima Nova"/>
                <a:sym typeface="Proxima Nova"/>
              </a:rPr>
              <a:t>Guide </a:t>
            </a:r>
            <a:r>
              <a:rPr lang="en" sz="3200" b="0" dirty="0">
                <a:solidFill>
                  <a:schemeClr val="tx1"/>
                </a:solidFill>
                <a:latin typeface="Proxima Nova"/>
                <a:ea typeface="Proxima Nova"/>
                <a:cs typeface="Proxima Nova"/>
                <a:sym typeface="Proxima Nova"/>
              </a:rPr>
              <a:t>for a </a:t>
            </a:r>
            <a:r>
              <a:rPr lang="en" sz="3200" b="0" dirty="0" smtClean="0">
                <a:solidFill>
                  <a:schemeClr val="tx1"/>
                </a:solidFill>
                <a:latin typeface="Proxima Nova"/>
                <a:ea typeface="Proxima Nova"/>
                <a:cs typeface="Proxima Nova"/>
                <a:sym typeface="Proxima Nova"/>
              </a:rPr>
              <a:t>Clergy Leave </a:t>
            </a:r>
            <a:r>
              <a:rPr lang="en" sz="3200" b="0" dirty="0">
                <a:solidFill>
                  <a:schemeClr val="tx1"/>
                </a:solidFill>
                <a:latin typeface="Proxima Nova"/>
                <a:ea typeface="Proxima Nova"/>
                <a:cs typeface="Proxima Nova"/>
                <a:sym typeface="Proxima Nova"/>
              </a:rPr>
              <a:t>of </a:t>
            </a:r>
            <a:r>
              <a:rPr lang="en" sz="3200" b="0" dirty="0" smtClean="0">
                <a:solidFill>
                  <a:schemeClr val="tx1"/>
                </a:solidFill>
                <a:latin typeface="Proxima Nova"/>
                <a:ea typeface="Proxima Nova"/>
                <a:cs typeface="Proxima Nova"/>
                <a:sym typeface="Proxima Nova"/>
              </a:rPr>
              <a:t>Absence</a:t>
            </a:r>
            <a:r>
              <a:rPr lang="en" sz="3200" b="0" dirty="0">
                <a:solidFill>
                  <a:schemeClr val="tx1"/>
                </a:solidFill>
                <a:latin typeface="Proxima Nova"/>
                <a:ea typeface="Proxima Nova"/>
                <a:cs typeface="Proxima Nova"/>
                <a:sym typeface="Proxima Nova"/>
              </a:rPr>
              <a:t/>
            </a:r>
            <a:br>
              <a:rPr lang="en" sz="3200" b="0" dirty="0">
                <a:solidFill>
                  <a:schemeClr val="tx1"/>
                </a:solidFill>
                <a:latin typeface="Proxima Nova"/>
                <a:ea typeface="Proxima Nova"/>
                <a:cs typeface="Proxima Nova"/>
                <a:sym typeface="Proxima Nova"/>
              </a:rPr>
            </a:br>
            <a:r>
              <a:rPr lang="en" sz="3200" b="0" dirty="0">
                <a:solidFill>
                  <a:schemeClr val="tx1"/>
                </a:solidFill>
                <a:latin typeface="Proxima Nova"/>
                <a:ea typeface="Proxima Nova"/>
                <a:cs typeface="Proxima Nova"/>
                <a:sym typeface="Proxima Nova"/>
              </a:rPr>
              <a:t>for </a:t>
            </a:r>
            <a:r>
              <a:rPr lang="en" sz="3200" b="0" dirty="0" smtClean="0">
                <a:solidFill>
                  <a:schemeClr val="tx1"/>
                </a:solidFill>
                <a:latin typeface="Proxima Nova"/>
                <a:ea typeface="Proxima Nova"/>
                <a:cs typeface="Proxima Nova"/>
                <a:sym typeface="Proxima Nova"/>
              </a:rPr>
              <a:t>Mental Health Reasons </a:t>
            </a:r>
            <a:endParaRPr lang="en" sz="3200" b="0" dirty="0">
              <a:solidFill>
                <a:schemeClr val="tx1"/>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a:xfrm>
            <a:off x="311700" y="1511300"/>
            <a:ext cx="8520599" cy="3057574"/>
          </a:xfrm>
        </p:spPr>
        <p:txBody>
          <a:bodyPr>
            <a:noAutofit/>
          </a:bodyPr>
          <a:lstStyle/>
          <a:p>
            <a:pPr indent="0">
              <a:lnSpc>
                <a:spcPct val="120000"/>
              </a:lnSpc>
              <a:buNone/>
            </a:pPr>
            <a:r>
              <a:rPr lang="en-US" sz="2000" i="1" dirty="0" smtClean="0">
                <a:latin typeface="Calibri"/>
                <a:cs typeface="Calibri"/>
              </a:rPr>
              <a:t>“</a:t>
            </a:r>
            <a:r>
              <a:rPr lang="en-US" sz="2000" i="1" dirty="0">
                <a:latin typeface="Calibri"/>
                <a:cs typeface="Calibri"/>
              </a:rPr>
              <a:t>[In the pastor-consistory relationship</a:t>
            </a:r>
            <a:r>
              <a:rPr lang="en-US" sz="2000" i="1" dirty="0" smtClean="0">
                <a:latin typeface="Calibri"/>
                <a:cs typeface="Calibri"/>
              </a:rPr>
              <a:t>] . . . concern </a:t>
            </a:r>
            <a:r>
              <a:rPr lang="en-US" sz="2000" i="1" dirty="0">
                <a:latin typeface="Calibri"/>
                <a:cs typeface="Calibri"/>
              </a:rPr>
              <a:t>for one another’s well-being is a visible expression of being a Christian community. It can also encourage addressing concerns before they spiral into crisis. </a:t>
            </a:r>
            <a:r>
              <a:rPr lang="en-US" sz="2000" i="1" dirty="0" smtClean="0">
                <a:latin typeface="Calibri"/>
                <a:cs typeface="Calibri"/>
              </a:rPr>
              <a:t>. . . </a:t>
            </a:r>
            <a:r>
              <a:rPr lang="en-US" sz="2000" i="1" dirty="0">
                <a:latin typeface="Calibri"/>
                <a:cs typeface="Calibri"/>
              </a:rPr>
              <a:t>When the pastor experiences significant stress or a crisis in mental health that impacts his/her participation in ministry, it may be necessary to consider a leave of absence. This brief guide is meant to help pastors and consistories—and their classis—in navigating a path of healing and health.</a:t>
            </a:r>
            <a:r>
              <a:rPr lang="en-US" sz="2000" i="1" dirty="0" smtClean="0">
                <a:latin typeface="Calibri"/>
                <a:cs typeface="Calibri"/>
              </a:rPr>
              <a:t>”</a:t>
            </a:r>
            <a:endParaRPr lang="en-US" sz="2000" i="1" dirty="0">
              <a:latin typeface="Calibri"/>
              <a:cs typeface="Calibri"/>
            </a:endParaRPr>
          </a:p>
        </p:txBody>
      </p:sp>
    </p:spTree>
    <p:extLst>
      <p:ext uri="{BB962C8B-B14F-4D97-AF65-F5344CB8AC3E}">
        <p14:creationId xmlns:p14="http://schemas.microsoft.com/office/powerpoint/2010/main" val="237350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For the pastor:</a:t>
            </a:r>
            <a:endParaRPr lang="en-US" dirty="0"/>
          </a:p>
        </p:txBody>
      </p:sp>
      <p:sp>
        <p:nvSpPr>
          <p:cNvPr id="3" name="Text Placeholder 2"/>
          <p:cNvSpPr>
            <a:spLocks noGrp="1"/>
          </p:cNvSpPr>
          <p:nvPr>
            <p:ph type="body" idx="1"/>
          </p:nvPr>
        </p:nvSpPr>
        <p:spPr>
          <a:xfrm>
            <a:off x="311700" y="1511300"/>
            <a:ext cx="8520599" cy="3057574"/>
          </a:xfrm>
        </p:spPr>
        <p:txBody>
          <a:bodyPr>
            <a:normAutofit/>
          </a:bodyPr>
          <a:lstStyle/>
          <a:p>
            <a:pPr>
              <a:lnSpc>
                <a:spcPct val="120000"/>
              </a:lnSpc>
              <a:spcAft>
                <a:spcPts val="600"/>
              </a:spcAft>
              <a:buNone/>
            </a:pPr>
            <a:r>
              <a:rPr lang="en-US" sz="2000" dirty="0">
                <a:latin typeface="Calibri"/>
                <a:cs typeface="Calibri"/>
              </a:rPr>
              <a:t>•</a:t>
            </a:r>
            <a:r>
              <a:rPr lang="en-US" sz="2000" dirty="0" smtClean="0">
                <a:latin typeface="Calibri"/>
                <a:cs typeface="Calibri"/>
              </a:rPr>
              <a:t> </a:t>
            </a:r>
            <a:r>
              <a:rPr lang="en-US" sz="2000" dirty="0">
                <a:latin typeface="Calibri"/>
                <a:cs typeface="Calibri"/>
              </a:rPr>
              <a:t>Connect with your classis</a:t>
            </a:r>
          </a:p>
          <a:p>
            <a:pPr>
              <a:lnSpc>
                <a:spcPct val="120000"/>
              </a:lnSpc>
              <a:spcAft>
                <a:spcPts val="600"/>
              </a:spcAft>
              <a:buNone/>
            </a:pPr>
            <a:r>
              <a:rPr lang="en-US" sz="2000" dirty="0" smtClean="0">
                <a:latin typeface="Calibri"/>
                <a:cs typeface="Calibri"/>
              </a:rPr>
              <a:t>• </a:t>
            </a:r>
            <a:r>
              <a:rPr lang="en-US" sz="2000" dirty="0">
                <a:latin typeface="Calibri"/>
                <a:cs typeface="Calibri"/>
              </a:rPr>
              <a:t>Seek professional help</a:t>
            </a:r>
          </a:p>
          <a:p>
            <a:pPr lvl="0">
              <a:lnSpc>
                <a:spcPct val="120000"/>
              </a:lnSpc>
              <a:spcAft>
                <a:spcPts val="600"/>
              </a:spcAft>
              <a:buNone/>
            </a:pPr>
            <a:endParaRPr lang="en-US" sz="2000" dirty="0">
              <a:latin typeface="Calibri"/>
              <a:cs typeface="Calibri"/>
            </a:endParaRPr>
          </a:p>
          <a:p>
            <a:pPr lvl="0" indent="0">
              <a:lnSpc>
                <a:spcPct val="120000"/>
              </a:lnSpc>
              <a:spcAft>
                <a:spcPts val="600"/>
              </a:spcAft>
              <a:buNone/>
            </a:pPr>
            <a:r>
              <a:rPr lang="en-US" sz="2000" i="1" dirty="0" smtClean="0">
                <a:latin typeface="Calibri"/>
                <a:cs typeface="Calibri"/>
              </a:rPr>
              <a:t>“</a:t>
            </a:r>
            <a:r>
              <a:rPr lang="en-US" sz="2000" i="1" dirty="0">
                <a:latin typeface="Calibri"/>
                <a:cs typeface="Calibri"/>
              </a:rPr>
              <a:t>Silence about a mental health situation fosters stigma and gossip. Appropriate transparency communicates trust, invites compassion, and signals to members of the congregation that </a:t>
            </a:r>
            <a:r>
              <a:rPr lang="en-US" sz="2000" i="1" dirty="0" smtClean="0">
                <a:latin typeface="Calibri"/>
                <a:cs typeface="Calibri"/>
              </a:rPr>
              <a:t>the pastor’s </a:t>
            </a:r>
            <a:r>
              <a:rPr lang="en-US" sz="2000" i="1" dirty="0">
                <a:latin typeface="Calibri"/>
                <a:cs typeface="Calibri"/>
              </a:rPr>
              <a:t>own mental health concerns may be addressed in the faith </a:t>
            </a:r>
            <a:r>
              <a:rPr lang="en-US" sz="2000" i="1" dirty="0" smtClean="0">
                <a:latin typeface="Calibri"/>
                <a:cs typeface="Calibri"/>
              </a:rPr>
              <a:t>community.”</a:t>
            </a:r>
            <a:endParaRPr lang="en-US" sz="2000" i="1" dirty="0">
              <a:latin typeface="Calibri"/>
              <a:cs typeface="Calibri"/>
            </a:endParaRPr>
          </a:p>
        </p:txBody>
      </p:sp>
    </p:spTree>
    <p:extLst>
      <p:ext uri="{BB962C8B-B14F-4D97-AF65-F5344CB8AC3E}">
        <p14:creationId xmlns:p14="http://schemas.microsoft.com/office/powerpoint/2010/main" val="4038201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8471</TotalTime>
  <Words>1101</Words>
  <Application>Microsoft Office PowerPoint</Application>
  <PresentationFormat>On-screen Show (16:9)</PresentationFormat>
  <Paragraphs>64</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Proxima Nova</vt:lpstr>
      <vt:lpstr>Calibri</vt:lpstr>
      <vt:lpstr>Source Code Pro</vt:lpstr>
      <vt:lpstr>Amatic SC</vt:lpstr>
      <vt:lpstr>Century Gothic</vt:lpstr>
      <vt:lpstr>Cambria</vt:lpstr>
      <vt:lpstr>Wingdings 2</vt:lpstr>
      <vt:lpstr>Quotable</vt:lpstr>
      <vt:lpstr>Clergy and Mental Health</vt:lpstr>
      <vt:lpstr>PowerPoint Presentation</vt:lpstr>
      <vt:lpstr>PowerPoint Presentation</vt:lpstr>
      <vt:lpstr>Centre for Clergy Care Findings on clergy well-being:</vt:lpstr>
      <vt:lpstr>PowerPoint Presentation</vt:lpstr>
      <vt:lpstr>PowerPoint Presentation</vt:lpstr>
      <vt:lpstr>  Guide for a Clergy Leave of Absence for Mental Health Reasons </vt:lpstr>
      <vt:lpstr>Overview</vt:lpstr>
      <vt:lpstr>For the pastor:</vt:lpstr>
      <vt:lpstr>For the council/consistory:</vt:lpstr>
      <vt:lpstr>Guide for a Clergy Leave of Absence for Mental Health Reasons</vt:lpstr>
      <vt:lpstr>  How can congregations support their pastors in ways that are contextual and proactive?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Clergy and Mental Health</dc:title>
  <dc:creator>Mark Stephenson</dc:creator>
  <cp:lastModifiedBy>Mark Stephenson</cp:lastModifiedBy>
  <cp:revision>61</cp:revision>
  <cp:lastPrinted>2016-07-11T16:12:48Z</cp:lastPrinted>
  <dcterms:modified xsi:type="dcterms:W3CDTF">2017-03-16T15:50:58Z</dcterms:modified>
</cp:coreProperties>
</file>