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8" r:id="rId20"/>
    <p:sldId id="287" r:id="rId21"/>
    <p:sldId id="288" r:id="rId22"/>
    <p:sldId id="289" r:id="rId23"/>
    <p:sldId id="290" r:id="rId24"/>
    <p:sldId id="291" r:id="rId25"/>
    <p:sldId id="311" r:id="rId26"/>
    <p:sldId id="292" r:id="rId27"/>
    <p:sldId id="295" r:id="rId28"/>
    <p:sldId id="298" r:id="rId29"/>
    <p:sldId id="299" r:id="rId30"/>
    <p:sldId id="300" r:id="rId31"/>
    <p:sldId id="301" r:id="rId32"/>
    <p:sldId id="302" r:id="rId33"/>
    <p:sldId id="303" r:id="rId34"/>
    <p:sldId id="304" r:id="rId35"/>
    <p:sldId id="305" r:id="rId36"/>
    <p:sldId id="306" r:id="rId37"/>
    <p:sldId id="308" r:id="rId38"/>
    <p:sldId id="310"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3" d="100"/>
          <a:sy n="23" d="100"/>
        </p:scale>
        <p:origin x="-726" y="-7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485567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t>An important part of building a missional church is a leadership shift or putting it another way, where we put our time and priorities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xfrm>
            <a:off x="381000" y="685800"/>
            <a:ext cx="6096000" cy="3429000"/>
          </a:xfrm>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xfrm>
            <a:off x="381000" y="685800"/>
            <a:ext cx="6096000" cy="3429000"/>
          </a:xfrm>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xfrm>
            <a:off x="381000" y="685800"/>
            <a:ext cx="6096000" cy="3429000"/>
          </a:xfrm>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xfrm>
            <a:off x="381000" y="685800"/>
            <a:ext cx="6096000" cy="3429000"/>
          </a:xfrm>
          <a:prstGeom prst="rect">
            <a:avLst/>
          </a:prstGeom>
        </p:spPr>
        <p:txBody>
          <a:bodyPr/>
          <a:lstStyle/>
          <a:p>
            <a:endParaRPr/>
          </a:p>
        </p:txBody>
      </p:sp>
      <p:sp>
        <p:nvSpPr>
          <p:cNvPr id="426" name="Shape 426"/>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xfrm>
            <a:off x="381000" y="685800"/>
            <a:ext cx="6096000" cy="3429000"/>
          </a:xfrm>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r>
              <a:t>Note a few things here: Great downtowns build healthy cities, Great churches build great cities (Jeremiah 29.7)— partnering with businesses; Neighborhoods: the vast majority of people don’t know the names of their neighbors, Specific communities of need—Recovery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xfrm>
            <a:off x="381000" y="685800"/>
            <a:ext cx="6096000" cy="3429000"/>
          </a:xfrm>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lvl1pPr>
              <a:defRPr sz="3000"/>
            </a:lvl1pPr>
          </a:lstStyle>
          <a:p>
            <a:r>
              <a:t>We need grammar to study nearly every other subject, we need justice to know how we are to relate to God, others, and creation.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noRot="1" noChangeAspect="1"/>
          </p:cNvSpPr>
          <p:nvPr>
            <p:ph type="sldImg"/>
          </p:nvPr>
        </p:nvSpPr>
        <p:spPr>
          <a:xfrm>
            <a:off x="381000" y="685800"/>
            <a:ext cx="6096000" cy="3429000"/>
          </a:xfrm>
          <a:prstGeom prst="rect">
            <a:avLst/>
          </a:prstGeom>
        </p:spPr>
        <p:txBody>
          <a:bodyPr/>
          <a:lstStyle/>
          <a:p>
            <a:endParaRPr/>
          </a:p>
        </p:txBody>
      </p:sp>
      <p:sp>
        <p:nvSpPr>
          <p:cNvPr id="487" name="Shape 487"/>
          <p:cNvSpPr>
            <a:spLocks noGrp="1"/>
          </p:cNvSpPr>
          <p:nvPr>
            <p:ph type="body" sz="quarter" idx="1"/>
          </p:nvPr>
        </p:nvSpPr>
        <p:spPr>
          <a:prstGeom prst="rect">
            <a:avLst/>
          </a:prstGeom>
        </p:spPr>
        <p:txBody>
          <a:bodyPr/>
          <a:lstStyle/>
          <a:p>
            <a:r>
              <a:rPr dirty="0"/>
              <a:t>Note a few things here: Great downtowns build healthy cities, Great churches build great cities (Jeremiah 29.7)— partnering with businesses; Neighborhoods: the vast majority of people don’t know the names of their neighbors, Specific communities of need—Recovery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noRot="1" noChangeAspect="1"/>
          </p:cNvSpPr>
          <p:nvPr>
            <p:ph type="sldImg"/>
          </p:nvPr>
        </p:nvSpPr>
        <p:spPr>
          <a:xfrm>
            <a:off x="381000" y="685800"/>
            <a:ext cx="6096000" cy="3429000"/>
          </a:xfrm>
          <a:prstGeom prst="rect">
            <a:avLst/>
          </a:prstGeom>
        </p:spPr>
        <p:txBody>
          <a:bodyPr/>
          <a:lstStyle/>
          <a:p>
            <a:endParaRPr/>
          </a:p>
        </p:txBody>
      </p:sp>
      <p:sp>
        <p:nvSpPr>
          <p:cNvPr id="512" name="Shape 512"/>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xfrm>
            <a:off x="381000" y="685800"/>
            <a:ext cx="6096000" cy="3429000"/>
          </a:xfrm>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xfrm>
            <a:off x="381000" y="685800"/>
            <a:ext cx="6096000" cy="3429000"/>
          </a:xfrm>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rPr dirty="0"/>
              <a:t>The pastor as equipper, instigator (rub raw the sores of discontent), conspirator (advent conspiracy)</a:t>
            </a:r>
          </a:p>
          <a:p>
            <a:r>
              <a:rPr dirty="0"/>
              <a:t>The biblical pattern includes Justice and mercy…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381000" y="685800"/>
            <a:ext cx="6096000" cy="342900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381000" y="685800"/>
            <a:ext cx="6096000" cy="342900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381000" y="685800"/>
            <a:ext cx="6096000" cy="3429000"/>
          </a:xfrm>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lvl1pPr>
              <a:lnSpc>
                <a:spcPct val="125000"/>
              </a:lnSpc>
              <a:defRPr sz="2700"/>
            </a:lvl1pPr>
          </a:lstStyle>
          <a:p>
            <a:r>
              <a:t>Is there a sense of urgency in your congregation?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381000" y="685800"/>
            <a:ext cx="6096000" cy="3429000"/>
          </a:xfrm>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vl1pPr>
          </a:lstStyle>
          <a:p>
            <a:r>
              <a:t>–Johnny Appleseed</a:t>
            </a:r>
          </a:p>
        </p:txBody>
      </p:sp>
      <p:sp>
        <p:nvSpPr>
          <p:cNvPr id="94" name="Shape 94"/>
          <p:cNvSpPr>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7" name="Shape 117"/>
          <p:cNvSpPr>
            <a:spLocks noGrp="1"/>
          </p:cNvSpPr>
          <p:nvPr>
            <p:ph type="title"/>
          </p:nvPr>
        </p:nvSpPr>
        <p:spPr>
          <a:xfrm>
            <a:off x="3962400" y="184152"/>
            <a:ext cx="16459200" cy="3016249"/>
          </a:xfrm>
          <a:prstGeom prst="rect">
            <a:avLst/>
          </a:prstGeom>
        </p:spPr>
        <p:txBody>
          <a:bodyPr lIns="91439" tIns="91439" rIns="91439" bIns="91439">
            <a:noAutofit/>
          </a:bodyPr>
          <a:lstStyle>
            <a:lvl1pPr defTabSz="914400">
              <a:defRPr sz="8800">
                <a:latin typeface="Calibri"/>
                <a:ea typeface="Calibri"/>
                <a:cs typeface="Calibri"/>
                <a:sym typeface="Calibri"/>
              </a:defRPr>
            </a:lvl1pPr>
          </a:lstStyle>
          <a:p>
            <a:r>
              <a:t>Title Text</a:t>
            </a:r>
          </a:p>
        </p:txBody>
      </p:sp>
      <p:sp>
        <p:nvSpPr>
          <p:cNvPr id="118" name="Shape 118"/>
          <p:cNvSpPr>
            <a:spLocks noGrp="1"/>
          </p:cNvSpPr>
          <p:nvPr>
            <p:ph type="body" idx="1"/>
          </p:nvPr>
        </p:nvSpPr>
        <p:spPr>
          <a:xfrm>
            <a:off x="3962400" y="3200400"/>
            <a:ext cx="16459200" cy="10515600"/>
          </a:xfrm>
          <a:prstGeom prst="rect">
            <a:avLst/>
          </a:prstGeom>
        </p:spPr>
        <p:txBody>
          <a:bodyPr lIns="91439" tIns="91439" rIns="91439" bIns="91439" anchor="t">
            <a:noAutofit/>
          </a:bodyPr>
          <a:lstStyle>
            <a:lvl1pPr marL="685800" indent="-685800" defTabSz="914400">
              <a:spcBef>
                <a:spcPts val="700"/>
              </a:spcBef>
              <a:buSzPct val="100000"/>
              <a:buFont typeface="Arial"/>
              <a:defRPr sz="6400">
                <a:latin typeface="Calibri"/>
                <a:ea typeface="Calibri"/>
                <a:cs typeface="Calibri"/>
                <a:sym typeface="Calibri"/>
              </a:defRPr>
            </a:lvl1pPr>
            <a:lvl2pPr marL="1110342" indent="-653142" defTabSz="914400">
              <a:spcBef>
                <a:spcPts val="700"/>
              </a:spcBef>
              <a:buSzPct val="100000"/>
              <a:buFont typeface="Arial"/>
              <a:buChar char="–"/>
              <a:defRPr sz="6400">
                <a:latin typeface="Calibri"/>
                <a:ea typeface="Calibri"/>
                <a:cs typeface="Calibri"/>
                <a:sym typeface="Calibri"/>
              </a:defRPr>
            </a:lvl2pPr>
            <a:lvl3pPr marL="1524000" indent="-609600" defTabSz="914400">
              <a:spcBef>
                <a:spcPts val="700"/>
              </a:spcBef>
              <a:buSzPct val="100000"/>
              <a:buFont typeface="Arial"/>
              <a:defRPr sz="6400">
                <a:latin typeface="Calibri"/>
                <a:ea typeface="Calibri"/>
                <a:cs typeface="Calibri"/>
                <a:sym typeface="Calibri"/>
              </a:defRPr>
            </a:lvl3pPr>
            <a:lvl4pPr marL="2103120" indent="-731520" defTabSz="914400">
              <a:spcBef>
                <a:spcPts val="700"/>
              </a:spcBef>
              <a:buSzPct val="100000"/>
              <a:buFont typeface="Arial"/>
              <a:buChar char="–"/>
              <a:defRPr sz="6400">
                <a:latin typeface="Calibri"/>
                <a:ea typeface="Calibri"/>
                <a:cs typeface="Calibri"/>
                <a:sym typeface="Calibri"/>
              </a:defRPr>
            </a:lvl4pPr>
            <a:lvl5pPr marL="2560320" indent="-731520" defTabSz="914400">
              <a:spcBef>
                <a:spcPts val="7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6154400" y="12802234"/>
            <a:ext cx="4267200" cy="551181"/>
          </a:xfrm>
          <a:prstGeom prst="rect">
            <a:avLst/>
          </a:prstGeom>
        </p:spPr>
        <p:txBody>
          <a:bodyPr wrap="square" lIns="91439" tIns="91439" rIns="91439" bIns="91439" anchor="ctr"/>
          <a:lstStyle>
            <a:lvl1pPr algn="r" defTabSz="91440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6" name="Shape 126"/>
          <p:cNvSpPr>
            <a:spLocks noGrp="1"/>
          </p:cNvSpPr>
          <p:nvPr>
            <p:ph type="title"/>
          </p:nvPr>
        </p:nvSpPr>
        <p:spPr>
          <a:xfrm>
            <a:off x="4833937" y="2303859"/>
            <a:ext cx="14716126" cy="4643438"/>
          </a:xfrm>
          <a:prstGeom prst="rect">
            <a:avLst/>
          </a:prstGeom>
        </p:spPr>
        <p:txBody>
          <a:bodyPr anchor="b"/>
          <a:lstStyle>
            <a:lvl1pPr defTabSz="584200"/>
          </a:lstStyle>
          <a:p>
            <a:r>
              <a:t>Title Text</a:t>
            </a:r>
          </a:p>
        </p:txBody>
      </p:sp>
      <p:sp>
        <p:nvSpPr>
          <p:cNvPr id="127" name="Shape 127"/>
          <p:cNvSpPr>
            <a:spLocks noGrp="1"/>
          </p:cNvSpPr>
          <p:nvPr>
            <p:ph type="body" sz="quarter" idx="1"/>
          </p:nvPr>
        </p:nvSpPr>
        <p:spPr>
          <a:xfrm>
            <a:off x="4833937" y="7072312"/>
            <a:ext cx="14716126" cy="1589485"/>
          </a:xfrm>
          <a:prstGeom prst="rect">
            <a:avLst/>
          </a:prstGeom>
        </p:spPr>
        <p:txBody>
          <a:bodyPr anchor="t"/>
          <a:lstStyle>
            <a:lvl1pPr marL="0" indent="0" algn="ctr" defTabSz="584200">
              <a:spcBef>
                <a:spcPts val="0"/>
              </a:spcBef>
              <a:buSzTx/>
              <a:buNone/>
              <a:defRPr sz="4400"/>
            </a:lvl1pPr>
            <a:lvl2pPr marL="0" indent="228600" algn="ctr" defTabSz="584200">
              <a:spcBef>
                <a:spcPts val="0"/>
              </a:spcBef>
              <a:buSzTx/>
              <a:buNone/>
              <a:defRPr sz="4400"/>
            </a:lvl2pPr>
            <a:lvl3pPr marL="0" indent="457200" algn="ctr" defTabSz="584200">
              <a:spcBef>
                <a:spcPts val="0"/>
              </a:spcBef>
              <a:buSzTx/>
              <a:buNone/>
              <a:defRPr sz="4400"/>
            </a:lvl3pPr>
            <a:lvl4pPr marL="0" indent="685800" algn="ctr" defTabSz="584200">
              <a:spcBef>
                <a:spcPts val="0"/>
              </a:spcBef>
              <a:buSzTx/>
              <a:buNone/>
              <a:defRPr sz="4400"/>
            </a:lvl4pPr>
            <a:lvl5pPr marL="0" indent="914400" algn="ctr" defTabSz="584200">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lvl1pPr defTabSz="584200"/>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5" name="Shape 135"/>
          <p:cNvSpPr>
            <a:spLocks noGrp="1"/>
          </p:cNvSpPr>
          <p:nvPr>
            <p:ph type="title"/>
          </p:nvPr>
        </p:nvSpPr>
        <p:spPr>
          <a:xfrm>
            <a:off x="3962400" y="184152"/>
            <a:ext cx="16459200" cy="3016249"/>
          </a:xfrm>
          <a:prstGeom prst="rect">
            <a:avLst/>
          </a:prstGeom>
        </p:spPr>
        <p:txBody>
          <a:bodyPr lIns="91439" tIns="91439" rIns="91439" bIns="91439"/>
          <a:lstStyle>
            <a:lvl1pPr defTabSz="914400">
              <a:defRPr sz="8800">
                <a:latin typeface="Calibri"/>
                <a:ea typeface="Calibri"/>
                <a:cs typeface="Calibri"/>
                <a:sym typeface="Calibri"/>
              </a:defRPr>
            </a:lvl1pPr>
          </a:lstStyle>
          <a:p>
            <a:r>
              <a:t>Title Text</a:t>
            </a:r>
          </a:p>
        </p:txBody>
      </p:sp>
      <p:sp>
        <p:nvSpPr>
          <p:cNvPr id="136" name="Shape 136"/>
          <p:cNvSpPr>
            <a:spLocks noGrp="1"/>
          </p:cNvSpPr>
          <p:nvPr>
            <p:ph type="body" idx="1"/>
          </p:nvPr>
        </p:nvSpPr>
        <p:spPr>
          <a:xfrm>
            <a:off x="3962400" y="3200400"/>
            <a:ext cx="16459200" cy="10515600"/>
          </a:xfrm>
          <a:prstGeom prst="rect">
            <a:avLst/>
          </a:prstGeom>
        </p:spPr>
        <p:txBody>
          <a:bodyPr lIns="91439" tIns="91439" rIns="91439" bIns="91439" anchor="t"/>
          <a:lstStyle>
            <a:lvl1pPr marL="685800" indent="-685800" defTabSz="914400">
              <a:spcBef>
                <a:spcPts val="700"/>
              </a:spcBef>
              <a:buSzPct val="100000"/>
              <a:buFont typeface="Arial"/>
              <a:defRPr sz="6400">
                <a:latin typeface="Calibri"/>
                <a:ea typeface="Calibri"/>
                <a:cs typeface="Calibri"/>
                <a:sym typeface="Calibri"/>
              </a:defRPr>
            </a:lvl1pPr>
            <a:lvl2pPr marL="1110342" indent="-653142" defTabSz="914400">
              <a:spcBef>
                <a:spcPts val="700"/>
              </a:spcBef>
              <a:buSzPct val="100000"/>
              <a:buFont typeface="Arial"/>
              <a:buChar char="–"/>
              <a:defRPr sz="6400">
                <a:latin typeface="Calibri"/>
                <a:ea typeface="Calibri"/>
                <a:cs typeface="Calibri"/>
                <a:sym typeface="Calibri"/>
              </a:defRPr>
            </a:lvl2pPr>
            <a:lvl3pPr marL="1524000" indent="-609600" defTabSz="914400">
              <a:spcBef>
                <a:spcPts val="700"/>
              </a:spcBef>
              <a:buSzPct val="100000"/>
              <a:buFont typeface="Arial"/>
              <a:defRPr sz="6400">
                <a:latin typeface="Calibri"/>
                <a:ea typeface="Calibri"/>
                <a:cs typeface="Calibri"/>
                <a:sym typeface="Calibri"/>
              </a:defRPr>
            </a:lvl3pPr>
            <a:lvl4pPr marL="2103120" indent="-731520" defTabSz="914400">
              <a:spcBef>
                <a:spcPts val="700"/>
              </a:spcBef>
              <a:buSzPct val="100000"/>
              <a:buFont typeface="Arial"/>
              <a:buChar char="–"/>
              <a:defRPr sz="6400">
                <a:latin typeface="Calibri"/>
                <a:ea typeface="Calibri"/>
                <a:cs typeface="Calibri"/>
                <a:sym typeface="Calibri"/>
              </a:defRPr>
            </a:lvl4pPr>
            <a:lvl5pPr marL="2560320" indent="-731520" defTabSz="914400">
              <a:spcBef>
                <a:spcPts val="7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16154400" y="12802234"/>
            <a:ext cx="4267200" cy="551181"/>
          </a:xfrm>
          <a:prstGeom prst="rect">
            <a:avLst/>
          </a:prstGeom>
        </p:spPr>
        <p:txBody>
          <a:bodyPr wrap="square" lIns="91439" tIns="91439" rIns="91439" bIns="91439" anchor="ctr"/>
          <a:lstStyle>
            <a:lvl1pPr algn="r" defTabSz="91440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4" name="Shape 144"/>
          <p:cNvSpPr>
            <a:spLocks noGrp="1"/>
          </p:cNvSpPr>
          <p:nvPr>
            <p:ph type="title"/>
          </p:nvPr>
        </p:nvSpPr>
        <p:spPr>
          <a:xfrm>
            <a:off x="3962400" y="184152"/>
            <a:ext cx="16459200" cy="3016249"/>
          </a:xfrm>
          <a:prstGeom prst="rect">
            <a:avLst/>
          </a:prstGeom>
        </p:spPr>
        <p:txBody>
          <a:bodyPr lIns="91439" tIns="91439" rIns="91439" bIns="91439"/>
          <a:lstStyle>
            <a:lvl1pPr defTabSz="1828800">
              <a:defRPr sz="8800">
                <a:latin typeface="Calibri"/>
                <a:ea typeface="Calibri"/>
                <a:cs typeface="Calibri"/>
                <a:sym typeface="Calibri"/>
              </a:defRPr>
            </a:lvl1pPr>
          </a:lstStyle>
          <a:p>
            <a:r>
              <a:t>Title Text</a:t>
            </a:r>
          </a:p>
        </p:txBody>
      </p:sp>
      <p:sp>
        <p:nvSpPr>
          <p:cNvPr id="145" name="Shape 145"/>
          <p:cNvSpPr>
            <a:spLocks noGrp="1"/>
          </p:cNvSpPr>
          <p:nvPr>
            <p:ph type="body" idx="1"/>
          </p:nvPr>
        </p:nvSpPr>
        <p:spPr>
          <a:xfrm>
            <a:off x="3962400" y="3200400"/>
            <a:ext cx="16459200" cy="10515600"/>
          </a:xfrm>
          <a:prstGeom prst="rect">
            <a:avLst/>
          </a:prstGeom>
        </p:spPr>
        <p:txBody>
          <a:bodyPr lIns="91439" tIns="91439" rIns="91439" bIns="91439" anchor="t"/>
          <a:lstStyle>
            <a:lvl1pPr marL="685800" indent="-685800" defTabSz="1828800">
              <a:spcBef>
                <a:spcPts val="1500"/>
              </a:spcBef>
              <a:buSzPct val="100000"/>
              <a:buFont typeface="Arial"/>
              <a:defRPr sz="6400">
                <a:latin typeface="Calibri"/>
                <a:ea typeface="Calibri"/>
                <a:cs typeface="Calibri"/>
                <a:sym typeface="Calibri"/>
              </a:defRPr>
            </a:lvl1pPr>
            <a:lvl2pPr marL="1110342" indent="-653142" defTabSz="1828800">
              <a:spcBef>
                <a:spcPts val="1500"/>
              </a:spcBef>
              <a:buSzPct val="100000"/>
              <a:buFont typeface="Arial"/>
              <a:buChar char="–"/>
              <a:defRPr sz="6400">
                <a:latin typeface="Calibri"/>
                <a:ea typeface="Calibri"/>
                <a:cs typeface="Calibri"/>
                <a:sym typeface="Calibri"/>
              </a:defRPr>
            </a:lvl2pPr>
            <a:lvl3pPr marL="1524000" indent="-609600" defTabSz="1828800">
              <a:spcBef>
                <a:spcPts val="1500"/>
              </a:spcBef>
              <a:buSzPct val="100000"/>
              <a:buFont typeface="Arial"/>
              <a:defRPr sz="6400">
                <a:latin typeface="Calibri"/>
                <a:ea typeface="Calibri"/>
                <a:cs typeface="Calibri"/>
                <a:sym typeface="Calibri"/>
              </a:defRPr>
            </a:lvl3pPr>
            <a:lvl4pPr marL="2103120" indent="-731520" defTabSz="1828800">
              <a:spcBef>
                <a:spcPts val="1500"/>
              </a:spcBef>
              <a:buSzPct val="100000"/>
              <a:buFont typeface="Arial"/>
              <a:buChar char="–"/>
              <a:defRPr sz="6400">
                <a:latin typeface="Calibri"/>
                <a:ea typeface="Calibri"/>
                <a:cs typeface="Calibri"/>
                <a:sym typeface="Calibri"/>
              </a:defRPr>
            </a:lvl4pPr>
            <a:lvl5pPr marL="2560320" indent="-731520" defTabSz="1828800">
              <a:spcBef>
                <a:spcPts val="15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sldNum" sz="quarter" idx="2"/>
          </p:nvPr>
        </p:nvSpPr>
        <p:spPr>
          <a:xfrm>
            <a:off x="16154400" y="12802234"/>
            <a:ext cx="4267200" cy="551181"/>
          </a:xfrm>
          <a:prstGeom prst="rect">
            <a:avLst/>
          </a:prstGeom>
        </p:spPr>
        <p:txBody>
          <a:bodyPr wrap="square" lIns="91439" tIns="91439" rIns="91439" bIns="91439" anchor="ctr"/>
          <a:lstStyle>
            <a:lvl1pPr algn="r" defTabSz="182880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53" name="Shape 153"/>
          <p:cNvSpPr>
            <a:spLocks noGrp="1"/>
          </p:cNvSpPr>
          <p:nvPr>
            <p:ph type="title"/>
          </p:nvPr>
        </p:nvSpPr>
        <p:spPr>
          <a:xfrm>
            <a:off x="4833937" y="2303859"/>
            <a:ext cx="14716126" cy="4643438"/>
          </a:xfrm>
          <a:prstGeom prst="rect">
            <a:avLst/>
          </a:prstGeom>
        </p:spPr>
        <p:txBody>
          <a:bodyPr anchor="b"/>
          <a:lstStyle>
            <a:lvl1pPr defTabSz="584200">
              <a:defRPr>
                <a:latin typeface="Open Sans"/>
                <a:ea typeface="Open Sans"/>
                <a:cs typeface="Open Sans"/>
                <a:sym typeface="Open Sans"/>
              </a:defRPr>
            </a:lvl1pPr>
          </a:lstStyle>
          <a:p>
            <a:r>
              <a:t>Title Text</a:t>
            </a:r>
          </a:p>
        </p:txBody>
      </p:sp>
      <p:sp>
        <p:nvSpPr>
          <p:cNvPr id="154" name="Shape 154"/>
          <p:cNvSpPr>
            <a:spLocks noGrp="1"/>
          </p:cNvSpPr>
          <p:nvPr>
            <p:ph type="body" sz="quarter" idx="1"/>
          </p:nvPr>
        </p:nvSpPr>
        <p:spPr>
          <a:xfrm>
            <a:off x="4833937" y="7072312"/>
            <a:ext cx="14716126" cy="1589485"/>
          </a:xfrm>
          <a:prstGeom prst="rect">
            <a:avLst/>
          </a:prstGeom>
        </p:spPr>
        <p:txBody>
          <a:bodyPr anchor="t"/>
          <a:lstStyle>
            <a:lvl1pPr marL="0" indent="0" algn="ctr" defTabSz="584200">
              <a:spcBef>
                <a:spcPts val="0"/>
              </a:spcBef>
              <a:buSzTx/>
              <a:buNone/>
              <a:defRPr sz="4400">
                <a:latin typeface="Open Sans"/>
                <a:ea typeface="Open Sans"/>
                <a:cs typeface="Open Sans"/>
                <a:sym typeface="Open Sans"/>
              </a:defRPr>
            </a:lvl1pPr>
            <a:lvl2pPr marL="0" indent="228600" algn="ctr" defTabSz="584200">
              <a:spcBef>
                <a:spcPts val="0"/>
              </a:spcBef>
              <a:buSzTx/>
              <a:buNone/>
              <a:defRPr sz="4400">
                <a:latin typeface="Open Sans"/>
                <a:ea typeface="Open Sans"/>
                <a:cs typeface="Open Sans"/>
                <a:sym typeface="Open Sans"/>
              </a:defRPr>
            </a:lvl2pPr>
            <a:lvl3pPr marL="0" indent="457200" algn="ctr" defTabSz="584200">
              <a:spcBef>
                <a:spcPts val="0"/>
              </a:spcBef>
              <a:buSzTx/>
              <a:buNone/>
              <a:defRPr sz="4400">
                <a:latin typeface="Open Sans"/>
                <a:ea typeface="Open Sans"/>
                <a:cs typeface="Open Sans"/>
                <a:sym typeface="Open Sans"/>
              </a:defRPr>
            </a:lvl3pPr>
            <a:lvl4pPr marL="0" indent="685800" algn="ctr" defTabSz="584200">
              <a:spcBef>
                <a:spcPts val="0"/>
              </a:spcBef>
              <a:buSzTx/>
              <a:buNone/>
              <a:defRPr sz="4400">
                <a:latin typeface="Open Sans"/>
                <a:ea typeface="Open Sans"/>
                <a:cs typeface="Open Sans"/>
                <a:sym typeface="Open Sans"/>
              </a:defRPr>
            </a:lvl4pPr>
            <a:lvl5pPr marL="0" indent="914400" algn="ctr" defTabSz="584200">
              <a:spcBef>
                <a:spcPts val="0"/>
              </a:spcBef>
              <a:buSzTx/>
              <a:buNone/>
              <a:defRPr sz="4400">
                <a:latin typeface="Open Sans"/>
                <a:ea typeface="Open Sans"/>
                <a:cs typeface="Open Sans"/>
                <a:sym typeface="Open Sans"/>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prstGeom prst="rect">
            <a:avLst/>
          </a:prstGeom>
        </p:spPr>
        <p:txBody>
          <a:bodyPr/>
          <a:lstStyle>
            <a:lvl1pPr defTabSz="584200"/>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png"/><Relationship Id="rId4"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t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koqUtMDLAhWDSyYKHfQ9DcIQjRwIBw&amp;url=http://www.calvin.edu/chimes/2015/05/07/synod-2015-to-include-overtures-against-east-grand-rapids-churches/&amp;psig=AFQjCNHyQG6yDRgX973HixeeoGS2Qb1RGg&amp;ust=1458052591562526"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ctrTitle"/>
          </p:nvPr>
        </p:nvSpPr>
        <p:spPr>
          <a:xfrm>
            <a:off x="4833937" y="2276087"/>
            <a:ext cx="14716126" cy="2581135"/>
          </a:xfrm>
          <a:prstGeom prst="rect">
            <a:avLst/>
          </a:prstGeom>
        </p:spPr>
        <p:txBody>
          <a:bodyPr/>
          <a:lstStyle>
            <a:lvl1pPr>
              <a:defRPr sz="9000">
                <a:latin typeface="Helvetica Neue"/>
                <a:ea typeface="Helvetica Neue"/>
                <a:cs typeface="Helvetica Neue"/>
                <a:sym typeface="Helvetica Neue"/>
              </a:defRPr>
            </a:lvl1pPr>
          </a:lstStyle>
          <a:p>
            <a:r>
              <a:rPr dirty="0"/>
              <a:t>Classis </a:t>
            </a:r>
            <a:r>
              <a:rPr lang="en-US" dirty="0" smtClean="0"/>
              <a:t>Anywhere </a:t>
            </a:r>
            <a:endParaRPr dirty="0"/>
          </a:p>
        </p:txBody>
      </p:sp>
      <p:sp>
        <p:nvSpPr>
          <p:cNvPr id="165" name="Shape 165"/>
          <p:cNvSpPr>
            <a:spLocks noGrp="1"/>
          </p:cNvSpPr>
          <p:nvPr>
            <p:ph type="subTitle" sz="quarter" idx="1"/>
          </p:nvPr>
        </p:nvSpPr>
        <p:spPr>
          <a:xfrm>
            <a:off x="4833937" y="5461090"/>
            <a:ext cx="14716126" cy="3238026"/>
          </a:xfrm>
          <a:prstGeom prst="rect">
            <a:avLst/>
          </a:prstGeom>
        </p:spPr>
        <p:txBody>
          <a:bodyPr/>
          <a:lstStyle/>
          <a:p>
            <a:pPr>
              <a:lnSpc>
                <a:spcPct val="130000"/>
              </a:lnSpc>
              <a:defRPr sz="6500">
                <a:latin typeface="Helvetica Neue"/>
                <a:ea typeface="Helvetica Neue"/>
                <a:cs typeface="Helvetica Neue"/>
                <a:sym typeface="Helvetica Neue"/>
              </a:defRPr>
            </a:pPr>
            <a:r>
              <a:t>Equipped 2 Equip</a:t>
            </a:r>
          </a:p>
          <a:p>
            <a:pPr>
              <a:lnSpc>
                <a:spcPct val="130000"/>
              </a:lnSpc>
              <a:defRPr sz="6500">
                <a:latin typeface="Helvetica Neue"/>
                <a:ea typeface="Helvetica Neue"/>
                <a:cs typeface="Helvetica Neue"/>
                <a:sym typeface="Helvetica Neue"/>
              </a:defRPr>
            </a:pPr>
            <a:r>
              <a:t>Living our Ephesians 4 Calling</a:t>
            </a:r>
          </a:p>
        </p:txBody>
      </p:sp>
      <p:sp>
        <p:nvSpPr>
          <p:cNvPr id="167" name="Shape 167"/>
          <p:cNvSpPr/>
          <p:nvPr/>
        </p:nvSpPr>
        <p:spPr>
          <a:xfrm>
            <a:off x="11277600" y="8991600"/>
            <a:ext cx="13856095" cy="4252530"/>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defRPr sz="3400"/>
            </a:lvl1pPr>
          </a:lstStyle>
          <a:p>
            <a:endParaRPr dirty="0"/>
          </a:p>
        </p:txBody>
      </p:sp>
      <p:sp>
        <p:nvSpPr>
          <p:cNvPr id="168" name="Shape 168"/>
          <p:cNvSpPr/>
          <p:nvPr/>
        </p:nvSpPr>
        <p:spPr>
          <a:xfrm>
            <a:off x="9730636" y="11887536"/>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11"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89952" y="10134600"/>
            <a:ext cx="6559353" cy="3124200"/>
          </a:xfrm>
          <a:prstGeom prst="rect">
            <a:avLst/>
          </a:prstGeom>
          <a:noFill/>
          <a:ln>
            <a:noFill/>
          </a:ln>
        </p:spPr>
      </p:pic>
      <p:sp>
        <p:nvSpPr>
          <p:cNvPr id="12" name="Shape 179"/>
          <p:cNvSpPr/>
          <p:nvPr/>
        </p:nvSpPr>
        <p:spPr>
          <a:xfrm>
            <a:off x="16132227"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367277" y="11296818"/>
            <a:ext cx="6037505" cy="2590800"/>
          </a:xfrm>
          <a:prstGeom prst="rect">
            <a:avLst/>
          </a:prstGeom>
          <a:noFill/>
          <a:ln>
            <a:noFill/>
          </a:ln>
        </p:spPr>
      </p:pic>
      <p:sp>
        <p:nvSpPr>
          <p:cNvPr id="242" name="Shape 242"/>
          <p:cNvSpPr/>
          <p:nvPr/>
        </p:nvSpPr>
        <p:spPr>
          <a:xfrm>
            <a:off x="3048000" y="381648"/>
            <a:ext cx="18288000" cy="2611756"/>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30000"/>
              </a:lnSpc>
              <a:defRPr sz="7500">
                <a:latin typeface="Helvetica Neue"/>
                <a:ea typeface="Helvetica Neue"/>
                <a:cs typeface="Helvetica Neue"/>
                <a:sym typeface="Helvetica Neue"/>
              </a:defRPr>
            </a:pPr>
            <a:r>
              <a:t>Pattern of Ephesians  4:11-16 </a:t>
            </a:r>
          </a:p>
          <a:p>
            <a:pPr defTabSz="914400">
              <a:lnSpc>
                <a:spcPct val="130000"/>
              </a:lnSpc>
              <a:defRPr sz="6500">
                <a:latin typeface="Helvetica Neue"/>
                <a:ea typeface="Helvetica Neue"/>
                <a:cs typeface="Helvetica Neue"/>
                <a:sym typeface="Helvetica Neue"/>
              </a:defRPr>
            </a:pPr>
            <a:r>
              <a:t>(see Ephesians 2.8-10)</a:t>
            </a:r>
          </a:p>
        </p:txBody>
      </p:sp>
      <p:sp>
        <p:nvSpPr>
          <p:cNvPr id="243" name="Shape 243"/>
          <p:cNvSpPr/>
          <p:nvPr/>
        </p:nvSpPr>
        <p:spPr>
          <a:xfrm>
            <a:off x="866951" y="4158252"/>
            <a:ext cx="7508603" cy="884325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defRPr sz="5400">
                <a:latin typeface="Helvetica Neue"/>
                <a:ea typeface="Helvetica Neue"/>
                <a:cs typeface="Helvetica Neue"/>
                <a:sym typeface="Helvetica Neue"/>
              </a:defRPr>
            </a:pPr>
            <a:r>
              <a:t>And he gave the apostles, the prophets, the evangelists, the shepherds and teachers,to equip the saints for the work of ministry, for building up the body of Christ…” </a:t>
            </a:r>
          </a:p>
          <a:p>
            <a:pPr algn="l" defTabSz="457200">
              <a:lnSpc>
                <a:spcPct val="120000"/>
              </a:lnSpc>
              <a:defRPr sz="5400">
                <a:latin typeface="Helvetica Neue"/>
                <a:ea typeface="Helvetica Neue"/>
                <a:cs typeface="Helvetica Neue"/>
                <a:sym typeface="Helvetica Neue"/>
              </a:defRPr>
            </a:pPr>
            <a:r>
              <a:t>(Ephesians 4 esv)</a:t>
            </a:r>
          </a:p>
        </p:txBody>
      </p:sp>
      <p:sp>
        <p:nvSpPr>
          <p:cNvPr id="244" name="Shape 244"/>
          <p:cNvSpPr/>
          <p:nvPr/>
        </p:nvSpPr>
        <p:spPr>
          <a:xfrm>
            <a:off x="9521745" y="3560478"/>
            <a:ext cx="13184070" cy="108164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ts val="8100"/>
              </a:lnSpc>
              <a:spcBef>
                <a:spcPts val="1200"/>
              </a:spcBef>
              <a:defRPr sz="5500">
                <a:latin typeface="Helvetica Neue"/>
                <a:ea typeface="Helvetica Neue"/>
                <a:cs typeface="Helvetica Neue"/>
                <a:sym typeface="Helvetica Neue"/>
              </a:defRPr>
            </a:pPr>
            <a:r>
              <a:rPr dirty="0"/>
              <a:t>Each church shall minister to its adult members so as to increase their knowledge of the Lord Jesus, to nurture a mature faith in Christ, to encourage and sustain them in the fellowship of believers, and </a:t>
            </a:r>
            <a:r>
              <a:rPr dirty="0">
                <a:solidFill>
                  <a:schemeClr val="accent4"/>
                </a:solidFill>
              </a:rPr>
              <a:t>to equip them to fulfill their calling in the church and in the world. </a:t>
            </a:r>
          </a:p>
          <a:p>
            <a:pPr algn="l" defTabSz="457200">
              <a:lnSpc>
                <a:spcPts val="8100"/>
              </a:lnSpc>
              <a:spcBef>
                <a:spcPts val="1200"/>
              </a:spcBef>
              <a:defRPr sz="5500">
                <a:latin typeface="Helvetica Neue"/>
                <a:ea typeface="Helvetica Neue"/>
                <a:cs typeface="Helvetica Neue"/>
                <a:sym typeface="Helvetica Neue"/>
              </a:defRPr>
            </a:pPr>
            <a:endParaRPr lang="en-US" b="1" dirty="0" smtClean="0">
              <a:solidFill>
                <a:schemeClr val="tx1"/>
              </a:solidFill>
            </a:endParaRPr>
          </a:p>
          <a:p>
            <a:pPr algn="l" defTabSz="457200">
              <a:lnSpc>
                <a:spcPts val="8100"/>
              </a:lnSpc>
              <a:spcBef>
                <a:spcPts val="1200"/>
              </a:spcBef>
              <a:defRPr sz="5500">
                <a:latin typeface="Helvetica Neue"/>
                <a:ea typeface="Helvetica Neue"/>
                <a:cs typeface="Helvetica Neue"/>
                <a:sym typeface="Helvetica Neue"/>
              </a:defRPr>
            </a:pPr>
            <a:r>
              <a:rPr b="1" dirty="0" smtClean="0">
                <a:solidFill>
                  <a:schemeClr val="tx1"/>
                </a:solidFill>
              </a:rPr>
              <a:t>Article </a:t>
            </a:r>
            <a:r>
              <a:rPr b="1" dirty="0">
                <a:solidFill>
                  <a:schemeClr val="tx1"/>
                </a:solidFill>
              </a:rPr>
              <a:t>64 a</a:t>
            </a:r>
          </a:p>
          <a:p>
            <a:pPr marL="279855" marR="668741" algn="l" defTabSz="457200">
              <a:lnSpc>
                <a:spcPct val="120000"/>
              </a:lnSpc>
              <a:defRPr sz="5500">
                <a:latin typeface="Helvetica Neue"/>
                <a:ea typeface="Helvetica Neue"/>
                <a:cs typeface="Helvetica Neue"/>
                <a:sym typeface="Helvetica Neue"/>
              </a:defRPr>
            </a:pPr>
            <a:endParaRPr dirty="0">
              <a:solidFill>
                <a:schemeClr val="accent4"/>
              </a:solidFill>
            </a:endParaRPr>
          </a:p>
        </p:txBody>
      </p:sp>
      <p:sp>
        <p:nvSpPr>
          <p:cNvPr id="246" name="Shape 246"/>
          <p:cNvSpPr/>
          <p:nvPr/>
        </p:nvSpPr>
        <p:spPr>
          <a:xfrm>
            <a:off x="17373600" y="2661616"/>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689952" y="10134600"/>
            <a:ext cx="6559353" cy="3124200"/>
          </a:xfrm>
          <a:prstGeom prst="rect">
            <a:avLst/>
          </a:prstGeom>
          <a:noFill/>
          <a:ln>
            <a:noFill/>
          </a:ln>
        </p:spPr>
      </p:pic>
      <p:sp>
        <p:nvSpPr>
          <p:cNvPr id="251" name="Shape 251"/>
          <p:cNvSpPr/>
          <p:nvPr/>
        </p:nvSpPr>
        <p:spPr>
          <a:xfrm>
            <a:off x="3048000" y="381648"/>
            <a:ext cx="18288000" cy="6186307"/>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defTabSz="914400">
              <a:lnSpc>
                <a:spcPct val="130000"/>
              </a:lnSpc>
              <a:defRPr sz="7500">
                <a:latin typeface="Helvetica Neue"/>
                <a:ea typeface="Helvetica Neue"/>
                <a:cs typeface="Helvetica Neue"/>
                <a:sym typeface="Helvetica Neue"/>
              </a:defRPr>
            </a:lvl1pPr>
          </a:lstStyle>
          <a:p>
            <a:r>
              <a:rPr dirty="0"/>
              <a:t>Thinking and Reflecting on this Leadership </a:t>
            </a:r>
            <a:r>
              <a:rPr dirty="0" smtClean="0"/>
              <a:t>Shift</a:t>
            </a:r>
            <a:endParaRPr lang="en-US" dirty="0" smtClean="0"/>
          </a:p>
          <a:p>
            <a:r>
              <a:rPr lang="en-US" dirty="0" smtClean="0"/>
              <a:t>Congregational Level</a:t>
            </a:r>
            <a:endParaRPr lang="en-US" dirty="0"/>
          </a:p>
          <a:p>
            <a:endParaRPr dirty="0"/>
          </a:p>
        </p:txBody>
      </p:sp>
      <p:sp>
        <p:nvSpPr>
          <p:cNvPr id="253" name="Shape 253"/>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54" name="Shape 254"/>
          <p:cNvSpPr>
            <a:spLocks noGrp="1"/>
          </p:cNvSpPr>
          <p:nvPr>
            <p:ph type="body" idx="1"/>
          </p:nvPr>
        </p:nvSpPr>
        <p:spPr>
          <a:xfrm>
            <a:off x="1456523" y="5486399"/>
            <a:ext cx="21470954" cy="7105819"/>
          </a:xfrm>
          <a:prstGeom prst="rect">
            <a:avLst/>
          </a:prstGeom>
        </p:spPr>
        <p:txBody>
          <a:bodyPr lIns="71437" tIns="71437" rIns="71437" bIns="71437">
            <a:normAutofit fontScale="92500" lnSpcReduction="10000"/>
          </a:bodyPr>
          <a:lstStyle/>
          <a:p>
            <a:pPr marL="0" indent="0" algn="ctr" defTabSz="821531">
              <a:lnSpc>
                <a:spcPct val="120000"/>
              </a:lnSpc>
              <a:spcBef>
                <a:spcPts val="800"/>
              </a:spcBef>
              <a:buSzTx/>
              <a:buFontTx/>
              <a:buNone/>
              <a:defRPr sz="6500">
                <a:latin typeface="Helvetica Neue"/>
                <a:ea typeface="Helvetica Neue"/>
                <a:cs typeface="Helvetica Neue"/>
                <a:sym typeface="Helvetica Neue"/>
              </a:defRPr>
            </a:pPr>
            <a:r>
              <a:rPr dirty="0"/>
              <a:t>Reflection &amp; Table Talk</a:t>
            </a:r>
          </a:p>
          <a:p>
            <a:pPr marL="1143000" indent="-1143000" defTabSz="821531">
              <a:lnSpc>
                <a:spcPct val="120000"/>
              </a:lnSpc>
              <a:spcBef>
                <a:spcPts val="800"/>
              </a:spcBef>
              <a:buSzTx/>
              <a:buFontTx/>
              <a:buAutoNum type="arabicPeriod"/>
              <a:defRPr sz="6500">
                <a:latin typeface="Helvetica Neue"/>
                <a:ea typeface="Helvetica Neue"/>
                <a:cs typeface="Helvetica Neue"/>
                <a:sym typeface="Helvetica Neue"/>
              </a:defRPr>
            </a:pPr>
            <a:r>
              <a:rPr lang="en-US" dirty="0" smtClean="0"/>
              <a:t>  </a:t>
            </a:r>
            <a:r>
              <a:rPr dirty="0" smtClean="0"/>
              <a:t>What </a:t>
            </a:r>
            <a:r>
              <a:rPr dirty="0"/>
              <a:t>are three urgent needs in your congregation</a:t>
            </a:r>
            <a:r>
              <a:rPr dirty="0" smtClean="0"/>
              <a:t>?</a:t>
            </a:r>
            <a:endParaRPr lang="en-US" dirty="0" smtClean="0"/>
          </a:p>
          <a:p>
            <a:pPr marL="0" indent="0" defTabSz="821531">
              <a:lnSpc>
                <a:spcPct val="120000"/>
              </a:lnSpc>
              <a:spcBef>
                <a:spcPts val="800"/>
              </a:spcBef>
              <a:buSzTx/>
              <a:buFontTx/>
              <a:buNone/>
              <a:defRPr sz="6500">
                <a:latin typeface="Helvetica Neue"/>
                <a:ea typeface="Helvetica Neue"/>
                <a:cs typeface="Helvetica Neue"/>
                <a:sym typeface="Helvetica Neue"/>
              </a:defRPr>
            </a:pPr>
            <a:r>
              <a:rPr lang="en-US" dirty="0"/>
              <a:t> </a:t>
            </a:r>
            <a:r>
              <a:rPr lang="en-US" dirty="0" smtClean="0"/>
              <a:t>2.	</a:t>
            </a:r>
            <a:r>
              <a:rPr dirty="0" smtClean="0"/>
              <a:t>What </a:t>
            </a:r>
            <a:r>
              <a:rPr dirty="0"/>
              <a:t>are three urgent needs in your </a:t>
            </a:r>
            <a:r>
              <a:rPr dirty="0" smtClean="0"/>
              <a:t>church’s</a:t>
            </a:r>
            <a:endParaRPr lang="en-US" dirty="0" smtClean="0"/>
          </a:p>
          <a:p>
            <a:pPr marL="0" indent="0" defTabSz="821531">
              <a:lnSpc>
                <a:spcPct val="120000"/>
              </a:lnSpc>
              <a:spcBef>
                <a:spcPts val="800"/>
              </a:spcBef>
              <a:buSzTx/>
              <a:buFontTx/>
              <a:buNone/>
              <a:defRPr sz="6500">
                <a:latin typeface="Helvetica Neue"/>
                <a:ea typeface="Helvetica Neue"/>
                <a:cs typeface="Helvetica Neue"/>
                <a:sym typeface="Helvetica Neue"/>
              </a:defRPr>
            </a:pPr>
            <a:r>
              <a:rPr lang="en-US" dirty="0"/>
              <a:t> </a:t>
            </a:r>
            <a:r>
              <a:rPr lang="en-US" dirty="0" smtClean="0"/>
              <a:t>       n</a:t>
            </a:r>
            <a:r>
              <a:rPr dirty="0" smtClean="0"/>
              <a:t>eighborhood</a:t>
            </a:r>
            <a:r>
              <a:rPr dirty="0"/>
              <a:t>?</a:t>
            </a:r>
          </a:p>
          <a:p>
            <a:pPr marL="0" indent="0" defTabSz="821531">
              <a:lnSpc>
                <a:spcPct val="120000"/>
              </a:lnSpc>
              <a:spcBef>
                <a:spcPts val="800"/>
              </a:spcBef>
              <a:buSzTx/>
              <a:buFontTx/>
              <a:buNone/>
              <a:defRPr sz="6500">
                <a:latin typeface="Helvetica Neue"/>
                <a:ea typeface="Helvetica Neue"/>
                <a:cs typeface="Helvetica Neue"/>
                <a:sym typeface="Helvetica Neue"/>
              </a:defRPr>
            </a:pPr>
            <a:r>
              <a:rPr lang="en-US" dirty="0"/>
              <a:t> </a:t>
            </a:r>
            <a:r>
              <a:rPr lang="en-US" dirty="0" smtClean="0"/>
              <a:t>3.	</a:t>
            </a:r>
            <a:r>
              <a:rPr dirty="0" smtClean="0"/>
              <a:t>What </a:t>
            </a:r>
            <a:r>
              <a:rPr dirty="0"/>
              <a:t>are three urgent needs in the </a:t>
            </a:r>
            <a:endParaRPr lang="en-US" dirty="0" smtClean="0"/>
          </a:p>
          <a:p>
            <a:pPr marL="0" indent="0" defTabSz="821531">
              <a:lnSpc>
                <a:spcPct val="120000"/>
              </a:lnSpc>
              <a:spcBef>
                <a:spcPts val="800"/>
              </a:spcBef>
              <a:buSzTx/>
              <a:buFontTx/>
              <a:buNone/>
              <a:defRPr sz="6500">
                <a:latin typeface="Helvetica Neue"/>
                <a:ea typeface="Helvetica Neue"/>
                <a:cs typeface="Helvetica Neue"/>
                <a:sym typeface="Helvetica Neue"/>
              </a:defRPr>
            </a:pPr>
            <a:r>
              <a:rPr lang="en-US" dirty="0"/>
              <a:t> </a:t>
            </a:r>
            <a:r>
              <a:rPr lang="en-US" dirty="0" smtClean="0"/>
              <a:t>        </a:t>
            </a:r>
            <a:r>
              <a:rPr dirty="0" smtClean="0"/>
              <a:t>world</a:t>
            </a:r>
            <a:r>
              <a:rPr dirty="0"/>
              <a:t>?</a:t>
            </a:r>
          </a:p>
        </p:txBody>
      </p:sp>
      <p:sp>
        <p:nvSpPr>
          <p:cNvPr id="255" name="Shape 255"/>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689952" y="10134600"/>
            <a:ext cx="6559353" cy="3124200"/>
          </a:xfrm>
          <a:prstGeom prst="rect">
            <a:avLst/>
          </a:prstGeom>
          <a:noFill/>
          <a:ln>
            <a:noFill/>
          </a:ln>
        </p:spPr>
      </p:pic>
      <p:sp>
        <p:nvSpPr>
          <p:cNvPr id="259" name="Shape 259"/>
          <p:cNvSpPr/>
          <p:nvPr/>
        </p:nvSpPr>
        <p:spPr>
          <a:xfrm>
            <a:off x="3048000" y="381648"/>
            <a:ext cx="18288000" cy="2747900"/>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defTabSz="914400">
              <a:lnSpc>
                <a:spcPct val="130000"/>
              </a:lnSpc>
              <a:defRPr sz="7500">
                <a:latin typeface="Helvetica Neue"/>
                <a:ea typeface="Helvetica Neue"/>
                <a:cs typeface="Helvetica Neue"/>
                <a:sym typeface="Helvetica Neue"/>
              </a:defRPr>
            </a:lvl1pPr>
          </a:lstStyle>
          <a:p>
            <a:r>
              <a:t>Thinking and Reflecting on this Leadership Shift</a:t>
            </a:r>
          </a:p>
        </p:txBody>
      </p:sp>
      <p:sp>
        <p:nvSpPr>
          <p:cNvPr id="261" name="Shape 261"/>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62" name="Shape 262"/>
          <p:cNvSpPr>
            <a:spLocks noGrp="1"/>
          </p:cNvSpPr>
          <p:nvPr>
            <p:ph type="body" idx="1"/>
          </p:nvPr>
        </p:nvSpPr>
        <p:spPr>
          <a:xfrm>
            <a:off x="1456523" y="3485233"/>
            <a:ext cx="21470954" cy="9987433"/>
          </a:xfrm>
          <a:prstGeom prst="rect">
            <a:avLst/>
          </a:prstGeom>
        </p:spPr>
        <p:txBody>
          <a:bodyPr lIns="71437" tIns="71437" rIns="71437" bIns="71437">
            <a:normAutofit fontScale="92500"/>
          </a:bodyPr>
          <a:lstStyle/>
          <a:p>
            <a:pPr marL="0" indent="0" algn="ctr" defTabSz="796885">
              <a:lnSpc>
                <a:spcPct val="120000"/>
              </a:lnSpc>
              <a:buSzTx/>
              <a:buFontTx/>
              <a:buNone/>
              <a:defRPr sz="6305">
                <a:latin typeface="Helvetica Neue"/>
                <a:ea typeface="Helvetica Neue"/>
                <a:cs typeface="Helvetica Neue"/>
                <a:sym typeface="Helvetica Neue"/>
              </a:defRPr>
            </a:pPr>
            <a:r>
              <a:rPr dirty="0"/>
              <a:t>Reflection &amp; Table Talk</a:t>
            </a:r>
          </a:p>
          <a:p>
            <a:pPr marL="1143000" indent="-1143000" defTabSz="796885">
              <a:lnSpc>
                <a:spcPct val="120000"/>
              </a:lnSpc>
              <a:buSzTx/>
              <a:buFontTx/>
              <a:buAutoNum type="arabicPeriod"/>
              <a:defRPr sz="6305">
                <a:latin typeface="Helvetica Neue"/>
                <a:ea typeface="Helvetica Neue"/>
                <a:cs typeface="Helvetica Neue"/>
                <a:sym typeface="Helvetica Neue"/>
              </a:defRPr>
            </a:pPr>
            <a:r>
              <a:rPr dirty="0" smtClean="0"/>
              <a:t>How </a:t>
            </a:r>
            <a:r>
              <a:rPr dirty="0"/>
              <a:t>much time does your council have to deal with these </a:t>
            </a:r>
            <a:endParaRPr lang="en-US" dirty="0" smtClean="0"/>
          </a:p>
          <a:p>
            <a:pPr marL="0" indent="0" defTabSz="796885">
              <a:lnSpc>
                <a:spcPct val="120000"/>
              </a:lnSpc>
              <a:buSzTx/>
              <a:buNone/>
              <a:defRPr sz="6305">
                <a:latin typeface="Helvetica Neue"/>
                <a:ea typeface="Helvetica Neue"/>
                <a:cs typeface="Helvetica Neue"/>
                <a:sym typeface="Helvetica Neue"/>
              </a:defRPr>
            </a:pPr>
            <a:r>
              <a:rPr lang="en-US" dirty="0"/>
              <a:t> </a:t>
            </a:r>
            <a:r>
              <a:rPr lang="en-US" dirty="0" smtClean="0"/>
              <a:t>     </a:t>
            </a:r>
            <a:r>
              <a:rPr dirty="0" smtClean="0"/>
              <a:t>needs </a:t>
            </a:r>
            <a:r>
              <a:rPr dirty="0"/>
              <a:t>so that lives and communities are transformed?</a:t>
            </a:r>
          </a:p>
          <a:p>
            <a:pPr marL="1143000" indent="-1143000" defTabSz="796885">
              <a:lnSpc>
                <a:spcPct val="120000"/>
              </a:lnSpc>
              <a:buSzTx/>
              <a:buFontTx/>
              <a:buAutoNum type="arabicPeriod" startAt="2"/>
              <a:defRPr sz="6305">
                <a:latin typeface="Helvetica Neue"/>
                <a:ea typeface="Helvetica Neue"/>
                <a:cs typeface="Helvetica Neue"/>
                <a:sym typeface="Helvetica Neue"/>
              </a:defRPr>
            </a:pPr>
            <a:r>
              <a:rPr dirty="0" smtClean="0"/>
              <a:t>What </a:t>
            </a:r>
            <a:r>
              <a:rPr dirty="0"/>
              <a:t>are the limitations that your council would face in </a:t>
            </a:r>
            <a:r>
              <a:rPr dirty="0" smtClean="0"/>
              <a:t>taking</a:t>
            </a:r>
            <a:endParaRPr lang="en-US" dirty="0" smtClean="0"/>
          </a:p>
          <a:p>
            <a:pPr marL="0" indent="0" defTabSz="796885">
              <a:lnSpc>
                <a:spcPct val="120000"/>
              </a:lnSpc>
              <a:buSzTx/>
              <a:buNone/>
              <a:defRPr sz="6305">
                <a:latin typeface="Helvetica Neue"/>
                <a:ea typeface="Helvetica Neue"/>
                <a:cs typeface="Helvetica Neue"/>
                <a:sym typeface="Helvetica Neue"/>
              </a:defRPr>
            </a:pPr>
            <a:r>
              <a:rPr lang="en-US" dirty="0"/>
              <a:t> </a:t>
            </a:r>
            <a:r>
              <a:rPr lang="en-US" dirty="0" smtClean="0"/>
              <a:t>    </a:t>
            </a:r>
            <a:r>
              <a:rPr dirty="0" smtClean="0"/>
              <a:t> </a:t>
            </a:r>
            <a:r>
              <a:rPr dirty="0"/>
              <a:t>on these needs so lives and communities are transformed?</a:t>
            </a:r>
          </a:p>
          <a:p>
            <a:pPr marL="1143000" indent="-1143000" defTabSz="796885">
              <a:lnSpc>
                <a:spcPct val="120000"/>
              </a:lnSpc>
              <a:buSzTx/>
              <a:buFontTx/>
              <a:buAutoNum type="arabicPeriod" startAt="3"/>
              <a:defRPr sz="6305">
                <a:latin typeface="Helvetica Neue"/>
                <a:ea typeface="Helvetica Neue"/>
                <a:cs typeface="Helvetica Neue"/>
                <a:sym typeface="Helvetica Neue"/>
              </a:defRPr>
            </a:pPr>
            <a:r>
              <a:rPr dirty="0" smtClean="0"/>
              <a:t>What </a:t>
            </a:r>
            <a:r>
              <a:rPr dirty="0"/>
              <a:t>can you pull off on your own (as </a:t>
            </a:r>
            <a:r>
              <a:rPr dirty="0" smtClean="0"/>
              <a:t>a </a:t>
            </a:r>
            <a:r>
              <a:rPr dirty="0"/>
              <a:t>council) in meeting </a:t>
            </a:r>
            <a:endParaRPr lang="en-US" dirty="0" smtClean="0"/>
          </a:p>
          <a:p>
            <a:pPr marL="0" indent="0" defTabSz="796885">
              <a:lnSpc>
                <a:spcPct val="120000"/>
              </a:lnSpc>
              <a:buSzTx/>
              <a:buNone/>
              <a:defRPr sz="6305">
                <a:latin typeface="Helvetica Neue"/>
                <a:ea typeface="Helvetica Neue"/>
                <a:cs typeface="Helvetica Neue"/>
                <a:sym typeface="Helvetica Neue"/>
              </a:defRPr>
            </a:pPr>
            <a:r>
              <a:rPr lang="en-US" dirty="0"/>
              <a:t> </a:t>
            </a:r>
            <a:r>
              <a:rPr lang="en-US" dirty="0" smtClean="0"/>
              <a:t>     </a:t>
            </a:r>
            <a:r>
              <a:rPr dirty="0" smtClean="0"/>
              <a:t>these </a:t>
            </a:r>
            <a:r>
              <a:rPr dirty="0"/>
              <a:t>needs?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8147152" y="10134600"/>
            <a:ext cx="6160648" cy="2625724"/>
          </a:xfrm>
          <a:prstGeom prst="rect">
            <a:avLst/>
          </a:prstGeom>
          <a:noFill/>
          <a:ln>
            <a:noFill/>
          </a:ln>
        </p:spPr>
      </p:pic>
      <p:sp>
        <p:nvSpPr>
          <p:cNvPr id="273" name="Shape 273"/>
          <p:cNvSpPr/>
          <p:nvPr/>
        </p:nvSpPr>
        <p:spPr>
          <a:xfrm>
            <a:off x="-15792" y="122481"/>
            <a:ext cx="24415585" cy="24546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defTabSz="914400">
              <a:lnSpc>
                <a:spcPct val="120000"/>
              </a:lnSpc>
              <a:spcBef>
                <a:spcPts val="600"/>
              </a:spcBef>
              <a:defRPr sz="7200">
                <a:latin typeface="Helvetica Neue"/>
                <a:ea typeface="Helvetica Neue"/>
                <a:cs typeface="Helvetica Neue"/>
                <a:sym typeface="Helvetica Neue"/>
              </a:defRPr>
            </a:pPr>
            <a:r>
              <a:t>Leading Change</a:t>
            </a:r>
          </a:p>
          <a:p>
            <a:pPr defTabSz="914400">
              <a:lnSpc>
                <a:spcPct val="120000"/>
              </a:lnSpc>
              <a:spcBef>
                <a:spcPts val="600"/>
              </a:spcBef>
              <a:defRPr sz="6300" i="1">
                <a:latin typeface="Helvetica Neue"/>
                <a:ea typeface="Helvetica Neue"/>
                <a:cs typeface="Helvetica Neue"/>
                <a:sym typeface="Helvetica Neue"/>
              </a:defRPr>
            </a:pPr>
            <a:r>
              <a:t>Leadership—Why Urgency is First</a:t>
            </a:r>
          </a:p>
        </p:txBody>
      </p:sp>
      <p:sp>
        <p:nvSpPr>
          <p:cNvPr id="275" name="Shape 275"/>
          <p:cNvSpPr/>
          <p:nvPr/>
        </p:nvSpPr>
        <p:spPr>
          <a:xfrm>
            <a:off x="18507082" y="12760324"/>
            <a:ext cx="5733099" cy="1031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2900"/>
            </a:lvl1pPr>
          </a:lstStyle>
          <a:p>
            <a:r>
              <a:rPr dirty="0"/>
              <a:t>Transforming Lives and Communities</a:t>
            </a:r>
          </a:p>
        </p:txBody>
      </p:sp>
      <p:graphicFrame>
        <p:nvGraphicFramePr>
          <p:cNvPr id="2" name="Object 1"/>
          <p:cNvGraphicFramePr>
            <a:graphicFrameLocks noChangeAspect="1"/>
          </p:cNvGraphicFramePr>
          <p:nvPr>
            <p:extLst>
              <p:ext uri="{D42A27DB-BD31-4B8C-83A1-F6EECF244321}">
                <p14:modId xmlns:p14="http://schemas.microsoft.com/office/powerpoint/2010/main" val="4276976045"/>
              </p:ext>
            </p:extLst>
          </p:nvPr>
        </p:nvGraphicFramePr>
        <p:xfrm>
          <a:off x="1635717" y="4953000"/>
          <a:ext cx="20887114" cy="4724399"/>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6" imgW="4992120" imgH="685800" progId="Package">
                  <p:embed/>
                </p:oleObj>
              </mc:Choice>
              <mc:Fallback>
                <p:oleObj name="Packager Shell Object" showAsIcon="1" r:id="rId6" imgW="4992120" imgH="685800" progId="Package">
                  <p:embed/>
                  <p:pic>
                    <p:nvPicPr>
                      <p:cNvPr id="0" name=""/>
                      <p:cNvPicPr/>
                      <p:nvPr/>
                    </p:nvPicPr>
                    <p:blipFill>
                      <a:blip r:embed="rId7"/>
                      <a:stretch>
                        <a:fillRect/>
                      </a:stretch>
                    </p:blipFill>
                    <p:spPr>
                      <a:xfrm>
                        <a:off x="1635717" y="4953000"/>
                        <a:ext cx="20887114" cy="472439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754600" y="10591800"/>
            <a:ext cx="6113705" cy="2667000"/>
          </a:xfrm>
          <a:prstGeom prst="rect">
            <a:avLst/>
          </a:prstGeom>
          <a:noFill/>
          <a:ln>
            <a:noFill/>
          </a:ln>
        </p:spPr>
      </p:pic>
      <p:sp>
        <p:nvSpPr>
          <p:cNvPr id="280" name="Shape 280"/>
          <p:cNvSpPr/>
          <p:nvPr/>
        </p:nvSpPr>
        <p:spPr>
          <a:xfrm>
            <a:off x="686790" y="3419675"/>
            <a:ext cx="23010420" cy="52536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174122" indent="-137287" defTabSz="913027">
              <a:lnSpc>
                <a:spcPct val="120000"/>
              </a:lnSpc>
              <a:spcBef>
                <a:spcPts val="1000"/>
              </a:spcBef>
              <a:defRPr sz="3600">
                <a:latin typeface="Helvetica Neue"/>
                <a:ea typeface="Helvetica Neue"/>
                <a:cs typeface="Helvetica Neue"/>
                <a:sym typeface="Helvetica Neue"/>
              </a:defRPr>
            </a:pPr>
            <a:r>
              <a:rPr sz="6400"/>
              <a:t>Urgency</a:t>
            </a:r>
          </a:p>
          <a:p>
            <a:pPr marL="457200" indent="-457200" algn="l" defTabSz="914400">
              <a:lnSpc>
                <a:spcPct val="120000"/>
              </a:lnSpc>
              <a:spcBef>
                <a:spcPts val="1400"/>
              </a:spcBef>
              <a:buSzPct val="100000"/>
              <a:buChar char="•"/>
              <a:defRPr sz="5600">
                <a:latin typeface="Helvetica Neue"/>
                <a:ea typeface="Helvetica Neue"/>
                <a:cs typeface="Helvetica Neue"/>
                <a:sym typeface="Helvetica Neue"/>
              </a:defRPr>
            </a:pPr>
            <a:r>
              <a:t>Urgent behavior is not driven by a belief that all is is well or that everything is a mess, instead, that the world contains great opportunities and great hazards.</a:t>
            </a:r>
          </a:p>
        </p:txBody>
      </p:sp>
      <p:sp>
        <p:nvSpPr>
          <p:cNvPr id="282" name="Shape 282"/>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83" name="Shape 283"/>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p:nvPr/>
        </p:nvSpPr>
        <p:spPr>
          <a:xfrm>
            <a:off x="3048000" y="20609"/>
            <a:ext cx="18288000" cy="4402913"/>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2 - Know your Culture </a:t>
            </a:r>
          </a:p>
          <a:p>
            <a:pPr defTabSz="914400">
              <a:lnSpc>
                <a:spcPct val="110000"/>
              </a:lnSpc>
              <a:defRPr sz="5500">
                <a:latin typeface="Helvetica Neue"/>
                <a:ea typeface="Helvetica Neue"/>
                <a:cs typeface="Helvetica Neue"/>
                <a:sym typeface="Helvetica Neue"/>
              </a:defRPr>
            </a:pPr>
            <a:r>
              <a:t>Pattern of Ephesians  4:11-16 </a:t>
            </a:r>
          </a:p>
        </p:txBody>
      </p:sp>
      <p:sp>
        <p:nvSpPr>
          <p:cNvPr id="286" name="Shape 286"/>
          <p:cNvSpPr/>
          <p:nvPr/>
        </p:nvSpPr>
        <p:spPr>
          <a:xfrm>
            <a:off x="9325451" y="11887536"/>
            <a:ext cx="5733098" cy="961518"/>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latin typeface="Helvetica Neue"/>
                <a:ea typeface="Helvetica Neue"/>
                <a:cs typeface="Helvetica Neue"/>
                <a:sym typeface="Helvetica Neue"/>
              </a:defRPr>
            </a:lvl1pPr>
          </a:lstStyle>
          <a:p>
            <a:r>
              <a:t>Equipped 2 Equip</a:t>
            </a:r>
          </a:p>
        </p:txBody>
      </p:sp>
      <p:sp>
        <p:nvSpPr>
          <p:cNvPr id="288" name="Shape 288"/>
          <p:cNvSpPr/>
          <p:nvPr/>
        </p:nvSpPr>
        <p:spPr>
          <a:xfrm>
            <a:off x="17449800" y="13125455"/>
            <a:ext cx="6790381" cy="590545"/>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defRPr sz="2900"/>
            </a:lvl1pPr>
          </a:lstStyle>
          <a:p>
            <a:r>
              <a:rPr dirty="0"/>
              <a:t>Transforming Lives and Communities</a:t>
            </a:r>
          </a:p>
        </p:txBody>
      </p:sp>
      <p:pic>
        <p:nvPicPr>
          <p:cNvPr id="7" name="irc_mi" descr="http://www.calvin.edu/chimes/wp-content/uploads/2015/05/christian-reformed-church.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8516600" y="10896600"/>
            <a:ext cx="5504105" cy="2362200"/>
          </a:xfrm>
          <a:prstGeom prst="rect">
            <a:avLst/>
          </a:prstGeom>
          <a:noFill/>
          <a:ln>
            <a:noFill/>
          </a:ln>
        </p:spPr>
      </p:pic>
      <p:graphicFrame>
        <p:nvGraphicFramePr>
          <p:cNvPr id="3" name="Object 2"/>
          <p:cNvGraphicFramePr>
            <a:graphicFrameLocks noChangeAspect="1"/>
          </p:cNvGraphicFramePr>
          <p:nvPr>
            <p:extLst>
              <p:ext uri="{D42A27DB-BD31-4B8C-83A1-F6EECF244321}">
                <p14:modId xmlns:p14="http://schemas.microsoft.com/office/powerpoint/2010/main" val="2205006769"/>
              </p:ext>
            </p:extLst>
          </p:nvPr>
        </p:nvGraphicFramePr>
        <p:xfrm>
          <a:off x="-329423" y="5410201"/>
          <a:ext cx="24745952" cy="2743200"/>
        </p:xfrm>
        <a:graphic>
          <a:graphicData uri="http://schemas.openxmlformats.org/presentationml/2006/ole">
            <mc:AlternateContent xmlns:mc="http://schemas.openxmlformats.org/markup-compatibility/2006">
              <mc:Choice xmlns:v="urn:schemas-microsoft-com:vml" Requires="v">
                <p:oleObj spid="_x0000_s2066" name="Packager Shell Object" showAsIcon="1" r:id="rId6" imgW="6186240" imgH="685800" progId="Package">
                  <p:embed/>
                </p:oleObj>
              </mc:Choice>
              <mc:Fallback>
                <p:oleObj name="Packager Shell Object" showAsIcon="1" r:id="rId6" imgW="6186240" imgH="685800" progId="Package">
                  <p:embed/>
                  <p:pic>
                    <p:nvPicPr>
                      <p:cNvPr id="0" name=""/>
                      <p:cNvPicPr/>
                      <p:nvPr/>
                    </p:nvPicPr>
                    <p:blipFill>
                      <a:blip r:embed="rId7"/>
                      <a:stretch>
                        <a:fillRect/>
                      </a:stretch>
                    </p:blipFill>
                    <p:spPr>
                      <a:xfrm>
                        <a:off x="-329423" y="5410201"/>
                        <a:ext cx="24745952" cy="27432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440400" y="10744200"/>
            <a:ext cx="5808905" cy="2514600"/>
          </a:xfrm>
          <a:prstGeom prst="rect">
            <a:avLst/>
          </a:prstGeom>
          <a:noFill/>
          <a:ln>
            <a:noFill/>
          </a:ln>
        </p:spPr>
      </p:pic>
      <p:sp>
        <p:nvSpPr>
          <p:cNvPr id="293" name="Shape 293"/>
          <p:cNvSpPr/>
          <p:nvPr/>
        </p:nvSpPr>
        <p:spPr>
          <a:xfrm>
            <a:off x="3048000" y="381648"/>
            <a:ext cx="18288000" cy="2385266"/>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a:t>
            </a:r>
            <a:r>
              <a:rPr dirty="0" smtClean="0"/>
              <a:t>Shift </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295" name="Shape 295"/>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96" name="Shape 296"/>
          <p:cNvSpPr/>
          <p:nvPr/>
        </p:nvSpPr>
        <p:spPr>
          <a:xfrm>
            <a:off x="1717428" y="4089774"/>
            <a:ext cx="22153052" cy="792486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r>
              <a:rPr dirty="0"/>
              <a:t>The council shall be responsible to develop a vision and provide training and leadership to equip the church to fulfill her unique evangelistic and diaconal calling. Churches are encouraged to work with neighboring churches, appropriate community resources, classical and denominational resources, and other gifts the Lord has provided to help accomplish her task. </a:t>
            </a:r>
          </a:p>
          <a:p>
            <a:pPr algn="l" defTabSz="457200">
              <a:lnSpc>
                <a:spcPct val="120000"/>
              </a:lnSpc>
              <a:spcBef>
                <a:spcPts val="1200"/>
              </a:spcBef>
              <a:defRPr sz="5900">
                <a:latin typeface="Helvetica Neue"/>
                <a:ea typeface="Helvetica Neue"/>
                <a:cs typeface="Helvetica Neue"/>
                <a:sym typeface="Helvetica Neue"/>
              </a:defRPr>
            </a:pPr>
            <a:r>
              <a:rPr b="1" dirty="0" smtClean="0"/>
              <a:t>Article </a:t>
            </a:r>
            <a:r>
              <a:rPr b="1" dirty="0"/>
              <a:t>74 b</a:t>
            </a:r>
          </a:p>
        </p:txBody>
      </p:sp>
      <p:sp>
        <p:nvSpPr>
          <p:cNvPr id="297" name="Shape 297"/>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3048000" y="381648"/>
            <a:ext cx="18288000" cy="2385266"/>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a:t>
            </a:r>
            <a:r>
              <a:rPr dirty="0" smtClean="0"/>
              <a:t>Shift </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303" name="Shape 303"/>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304" name="Shape 304"/>
          <p:cNvSpPr/>
          <p:nvPr/>
        </p:nvSpPr>
        <p:spPr>
          <a:xfrm>
            <a:off x="1717428" y="3705054"/>
            <a:ext cx="22153052" cy="869430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r>
              <a:rPr dirty="0"/>
              <a:t>-  Develop a vision </a:t>
            </a:r>
          </a:p>
          <a:p>
            <a:pPr marL="728486" indent="-728486" algn="l" defTabSz="457200">
              <a:lnSpc>
                <a:spcPct val="120000"/>
              </a:lnSpc>
              <a:spcBef>
                <a:spcPts val="1200"/>
              </a:spcBef>
              <a:buSzPct val="75000"/>
              <a:buChar char="-"/>
              <a:defRPr sz="5900">
                <a:latin typeface="Helvetica Neue"/>
                <a:ea typeface="Helvetica Neue"/>
                <a:cs typeface="Helvetica Neue"/>
                <a:sym typeface="Helvetica Neue"/>
              </a:defRPr>
            </a:pPr>
            <a:r>
              <a:rPr dirty="0"/>
              <a:t>Provide training</a:t>
            </a:r>
          </a:p>
          <a:p>
            <a:pPr marL="728486" indent="-728486" algn="l" defTabSz="457200">
              <a:lnSpc>
                <a:spcPct val="120000"/>
              </a:lnSpc>
              <a:spcBef>
                <a:spcPts val="1200"/>
              </a:spcBef>
              <a:buSzPct val="75000"/>
              <a:buChar char="-"/>
              <a:defRPr sz="5900">
                <a:latin typeface="Helvetica Neue"/>
                <a:ea typeface="Helvetica Neue"/>
                <a:cs typeface="Helvetica Neue"/>
                <a:sym typeface="Helvetica Neue"/>
              </a:defRPr>
            </a:pPr>
            <a:r>
              <a:rPr dirty="0"/>
              <a:t>Provide leadership </a:t>
            </a:r>
          </a:p>
          <a:p>
            <a:pPr marL="1172986" lvl="1" indent="-728486" algn="l" defTabSz="457200">
              <a:lnSpc>
                <a:spcPct val="120000"/>
              </a:lnSpc>
              <a:spcBef>
                <a:spcPts val="1200"/>
              </a:spcBef>
              <a:buSzPct val="75000"/>
              <a:buChar char="-"/>
              <a:defRPr sz="5900">
                <a:latin typeface="Helvetica Neue"/>
                <a:ea typeface="Helvetica Neue"/>
                <a:cs typeface="Helvetica Neue"/>
                <a:sym typeface="Helvetica Neue"/>
              </a:defRPr>
            </a:pPr>
            <a:r>
              <a:rPr dirty="0"/>
              <a:t>to equip the church to fulfill </a:t>
            </a:r>
            <a:r>
              <a:rPr b="1" dirty="0"/>
              <a:t>her unique </a:t>
            </a:r>
          </a:p>
          <a:p>
            <a:pPr marL="1617486" lvl="2" indent="-728486" algn="l" defTabSz="457200">
              <a:lnSpc>
                <a:spcPct val="120000"/>
              </a:lnSpc>
              <a:spcBef>
                <a:spcPts val="1200"/>
              </a:spcBef>
              <a:buSzPct val="75000"/>
              <a:buChar char="-"/>
              <a:defRPr sz="5900">
                <a:latin typeface="Helvetica Neue"/>
                <a:ea typeface="Helvetica Neue"/>
                <a:cs typeface="Helvetica Neue"/>
                <a:sym typeface="Helvetica Neue"/>
              </a:defRPr>
            </a:pPr>
            <a:r>
              <a:rPr dirty="0"/>
              <a:t>evangelistic &amp;</a:t>
            </a:r>
          </a:p>
          <a:p>
            <a:pPr marL="1617486" lvl="2" indent="-728486" algn="l" defTabSz="457200">
              <a:lnSpc>
                <a:spcPct val="120000"/>
              </a:lnSpc>
              <a:spcBef>
                <a:spcPts val="1200"/>
              </a:spcBef>
              <a:buSzPct val="75000"/>
              <a:buChar char="-"/>
              <a:defRPr sz="5900">
                <a:latin typeface="Helvetica Neue"/>
                <a:ea typeface="Helvetica Neue"/>
                <a:cs typeface="Helvetica Neue"/>
                <a:sym typeface="Helvetica Neue"/>
              </a:defRPr>
            </a:pPr>
            <a:r>
              <a:rPr dirty="0"/>
              <a:t>diaconal calling.</a:t>
            </a:r>
          </a:p>
          <a:p>
            <a:pPr marL="1333500" lvl="3" indent="0" algn="l" defTabSz="457200">
              <a:lnSpc>
                <a:spcPct val="120000"/>
              </a:lnSpc>
              <a:spcBef>
                <a:spcPts val="1200"/>
              </a:spcBef>
              <a:buSzPct val="75000"/>
              <a:defRPr sz="5900">
                <a:latin typeface="Helvetica Neue"/>
                <a:ea typeface="Helvetica Neue"/>
                <a:cs typeface="Helvetica Neue"/>
                <a:sym typeface="Helvetica Neue"/>
              </a:defRPr>
            </a:pPr>
            <a:r>
              <a:rPr b="1" dirty="0"/>
              <a:t>Article 74 b</a:t>
            </a:r>
          </a:p>
        </p:txBody>
      </p:sp>
      <p:sp>
        <p:nvSpPr>
          <p:cNvPr id="305" name="Shape 305"/>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754600" y="10591800"/>
            <a:ext cx="6113705" cy="2667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1886124" y="103926"/>
            <a:ext cx="21005120" cy="2747900"/>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defTabSz="914400">
              <a:lnSpc>
                <a:spcPct val="130000"/>
              </a:lnSpc>
              <a:defRPr sz="7500">
                <a:latin typeface="Helvetica Neue"/>
                <a:ea typeface="Helvetica Neue"/>
                <a:cs typeface="Helvetica Neue"/>
                <a:sym typeface="Helvetica Neue"/>
              </a:defRPr>
            </a:lvl1pPr>
          </a:lstStyle>
          <a:p>
            <a:r>
              <a:rPr dirty="0"/>
              <a:t>Thinking and Reflecting on this Leadership Shift - God’s Colossians’ Vision</a:t>
            </a:r>
          </a:p>
        </p:txBody>
      </p:sp>
      <p:sp>
        <p:nvSpPr>
          <p:cNvPr id="311" name="Shape 311"/>
          <p:cNvSpPr/>
          <p:nvPr/>
        </p:nvSpPr>
        <p:spPr>
          <a:xfrm>
            <a:off x="9139440" y="12076910"/>
            <a:ext cx="5716308" cy="113005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rPr dirty="0"/>
              <a:t>Equipped 2 Equip</a:t>
            </a:r>
          </a:p>
        </p:txBody>
      </p:sp>
      <p:pic>
        <p:nvPicPr>
          <p:cNvPr id="6" name="irc_mi" descr="http://www.calvin.edu/chimes/wp-content/uploads/2015/05/christian-reformed-church.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7689952" y="10134600"/>
            <a:ext cx="6559353" cy="3124200"/>
          </a:xfrm>
          <a:prstGeom prst="rect">
            <a:avLst/>
          </a:prstGeom>
          <a:noFill/>
          <a:ln>
            <a:noFill/>
          </a:ln>
        </p:spPr>
      </p:pic>
      <p:graphicFrame>
        <p:nvGraphicFramePr>
          <p:cNvPr id="2" name="Object 1"/>
          <p:cNvGraphicFramePr>
            <a:graphicFrameLocks noChangeAspect="1"/>
          </p:cNvGraphicFramePr>
          <p:nvPr>
            <p:extLst>
              <p:ext uri="{D42A27DB-BD31-4B8C-83A1-F6EECF244321}">
                <p14:modId xmlns:p14="http://schemas.microsoft.com/office/powerpoint/2010/main" val="3147912235"/>
              </p:ext>
            </p:extLst>
          </p:nvPr>
        </p:nvGraphicFramePr>
        <p:xfrm>
          <a:off x="3006071" y="4114800"/>
          <a:ext cx="18765226" cy="6454282"/>
        </p:xfrm>
        <a:graphic>
          <a:graphicData uri="http://schemas.openxmlformats.org/presentationml/2006/ole">
            <mc:AlternateContent xmlns:mc="http://schemas.openxmlformats.org/markup-compatibility/2006">
              <mc:Choice xmlns:v="urn:schemas-microsoft-com:vml" Requires="v">
                <p:oleObj spid="_x0000_s3089" name="Packager Shell Object" showAsIcon="1" r:id="rId6" imgW="1994400" imgH="685800" progId="Package">
                  <p:embed/>
                </p:oleObj>
              </mc:Choice>
              <mc:Fallback>
                <p:oleObj name="Packager Shell Object" showAsIcon="1" r:id="rId6" imgW="1994400" imgH="685800" progId="Package">
                  <p:embed/>
                  <p:pic>
                    <p:nvPicPr>
                      <p:cNvPr id="0" name=""/>
                      <p:cNvPicPr/>
                      <p:nvPr/>
                    </p:nvPicPr>
                    <p:blipFill>
                      <a:blip r:embed="rId7"/>
                      <a:stretch>
                        <a:fillRect/>
                      </a:stretch>
                    </p:blipFill>
                    <p:spPr>
                      <a:xfrm>
                        <a:off x="3006071" y="4114800"/>
                        <a:ext cx="18765226" cy="64542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678400" y="10515600"/>
            <a:ext cx="6113705" cy="2743200"/>
          </a:xfrm>
          <a:prstGeom prst="rect">
            <a:avLst/>
          </a:prstGeom>
          <a:noFill/>
          <a:ln>
            <a:noFill/>
          </a:ln>
        </p:spPr>
      </p:pic>
      <p:sp>
        <p:nvSpPr>
          <p:cNvPr id="325" name="Shape 325"/>
          <p:cNvSpPr/>
          <p:nvPr/>
        </p:nvSpPr>
        <p:spPr>
          <a:xfrm>
            <a:off x="3048000" y="381648"/>
            <a:ext cx="18288000" cy="2313067"/>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Shift</a:t>
            </a:r>
          </a:p>
          <a:p>
            <a:pPr defTabSz="914400">
              <a:lnSpc>
                <a:spcPct val="110000"/>
              </a:lnSpc>
              <a:defRPr sz="5500">
                <a:latin typeface="Helvetica Neue"/>
                <a:ea typeface="Helvetica Neue"/>
                <a:cs typeface="Helvetica Neue"/>
                <a:sym typeface="Helvetica Neue"/>
              </a:defRPr>
            </a:pPr>
            <a:r>
              <a:rPr dirty="0" smtClean="0"/>
              <a:t>Pattern </a:t>
            </a:r>
            <a:r>
              <a:rPr dirty="0"/>
              <a:t>of Ephesians  4:11-16 </a:t>
            </a:r>
          </a:p>
        </p:txBody>
      </p:sp>
      <p:sp>
        <p:nvSpPr>
          <p:cNvPr id="327" name="Shape 327"/>
          <p:cNvSpPr/>
          <p:nvPr/>
        </p:nvSpPr>
        <p:spPr>
          <a:xfrm>
            <a:off x="16048891" y="131286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328" name="Shape 328"/>
          <p:cNvSpPr/>
          <p:nvPr/>
        </p:nvSpPr>
        <p:spPr>
          <a:xfrm>
            <a:off x="1717428" y="4693397"/>
            <a:ext cx="22153052" cy="671761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r>
              <a:rPr dirty="0"/>
              <a:t>Notice: A Shared Journey</a:t>
            </a:r>
          </a:p>
          <a:p>
            <a:pPr lvl="5" algn="l" defTabSz="457200">
              <a:lnSpc>
                <a:spcPct val="120000"/>
              </a:lnSpc>
              <a:spcBef>
                <a:spcPts val="1200"/>
              </a:spcBef>
              <a:defRPr sz="5900">
                <a:latin typeface="Helvetica Neue"/>
                <a:ea typeface="Helvetica Neue"/>
                <a:cs typeface="Helvetica Neue"/>
                <a:sym typeface="Helvetica Neue"/>
              </a:defRPr>
            </a:pPr>
            <a:r>
              <a:rPr dirty="0"/>
              <a:t>Churches are encouraged to work with neighboring churches, appropriate community resources, classical and denominational resources, and other gifts the Lord has provided to help accomplish her task. </a:t>
            </a:r>
          </a:p>
          <a:p>
            <a:pPr lvl="5" algn="l" defTabSz="457200">
              <a:lnSpc>
                <a:spcPct val="120000"/>
              </a:lnSpc>
              <a:spcBef>
                <a:spcPts val="1200"/>
              </a:spcBef>
              <a:defRPr sz="5900">
                <a:latin typeface="Helvetica Neue"/>
                <a:ea typeface="Helvetica Neue"/>
                <a:cs typeface="Helvetica Neue"/>
                <a:sym typeface="Helvetica Neue"/>
              </a:defRPr>
            </a:pPr>
            <a:r>
              <a:rPr dirty="0"/>
              <a:t>—Article 74 b</a:t>
            </a:r>
          </a:p>
        </p:txBody>
      </p:sp>
      <p:sp>
        <p:nvSpPr>
          <p:cNvPr id="329" name="Shape 329"/>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ctrTitle"/>
          </p:nvPr>
        </p:nvSpPr>
        <p:spPr>
          <a:xfrm>
            <a:off x="4833937" y="1721378"/>
            <a:ext cx="14716126" cy="3135844"/>
          </a:xfrm>
          <a:prstGeom prst="rect">
            <a:avLst/>
          </a:prstGeom>
        </p:spPr>
        <p:txBody>
          <a:bodyPr>
            <a:normAutofit/>
          </a:bodyPr>
          <a:lstStyle/>
          <a:p>
            <a:pPr>
              <a:defRPr sz="9000">
                <a:latin typeface="Helvetica Neue"/>
                <a:ea typeface="Helvetica Neue"/>
                <a:cs typeface="Helvetica Neue"/>
                <a:sym typeface="Helvetica Neue"/>
              </a:defRPr>
            </a:pPr>
            <a:r>
              <a:rPr dirty="0" smtClean="0"/>
              <a:t>Classis</a:t>
            </a:r>
            <a:r>
              <a:rPr lang="en-US" dirty="0" smtClean="0"/>
              <a:t>'</a:t>
            </a:r>
            <a:r>
              <a:rPr dirty="0" smtClean="0"/>
              <a:t> </a:t>
            </a:r>
            <a:r>
              <a:rPr lang="en-US" dirty="0"/>
              <a:t/>
            </a:r>
            <a:br>
              <a:rPr lang="en-US" dirty="0"/>
            </a:br>
            <a:r>
              <a:rPr dirty="0" smtClean="0"/>
              <a:t>Vision</a:t>
            </a:r>
            <a:endParaRPr dirty="0"/>
          </a:p>
        </p:txBody>
      </p:sp>
      <p:sp>
        <p:nvSpPr>
          <p:cNvPr id="177" name="Shape 177"/>
          <p:cNvSpPr>
            <a:spLocks noGrp="1"/>
          </p:cNvSpPr>
          <p:nvPr>
            <p:ph type="subTitle" sz="half" idx="1"/>
          </p:nvPr>
        </p:nvSpPr>
        <p:spPr>
          <a:xfrm>
            <a:off x="1218994" y="5461090"/>
            <a:ext cx="21946011" cy="5822578"/>
          </a:xfrm>
          <a:prstGeom prst="rect">
            <a:avLst/>
          </a:prstGeom>
        </p:spPr>
        <p:txBody>
          <a:bodyPr/>
          <a:lstStyle>
            <a:lvl1pPr>
              <a:lnSpc>
                <a:spcPct val="120000"/>
              </a:lnSpc>
              <a:defRPr sz="6500">
                <a:latin typeface="Helvetica Neue"/>
                <a:ea typeface="Helvetica Neue"/>
                <a:cs typeface="Helvetica Neue"/>
                <a:sym typeface="Helvetica Neue"/>
              </a:defRPr>
            </a:lvl1pPr>
          </a:lstStyle>
          <a:p>
            <a:r>
              <a:rPr dirty="0" smtClean="0"/>
              <a:t>Classis </a:t>
            </a:r>
            <a:r>
              <a:rPr dirty="0"/>
              <a:t>is a community of Christian Reformed </a:t>
            </a:r>
            <a:r>
              <a:rPr dirty="0" smtClean="0"/>
              <a:t>Churches who </a:t>
            </a:r>
            <a:r>
              <a:rPr dirty="0"/>
              <a:t>live and minister together, in Christ, to transform lives and </a:t>
            </a:r>
            <a:r>
              <a:rPr dirty="0" smtClean="0"/>
              <a:t>communities</a:t>
            </a:r>
            <a:r>
              <a:rPr lang="en-US" dirty="0" smtClean="0"/>
              <a:t>.</a:t>
            </a:r>
            <a:endParaRPr dirty="0"/>
          </a:p>
        </p:txBody>
      </p:sp>
      <p:sp>
        <p:nvSpPr>
          <p:cNvPr id="179" name="Shape 179"/>
          <p:cNvSpPr/>
          <p:nvPr/>
        </p:nvSpPr>
        <p:spPr>
          <a:xfrm>
            <a:off x="16132227"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180" name="Shape 180"/>
          <p:cNvSpPr/>
          <p:nvPr/>
        </p:nvSpPr>
        <p:spPr>
          <a:xfrm>
            <a:off x="9730636" y="11887536"/>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8"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53316" y="11103414"/>
            <a:ext cx="4648200" cy="20791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651295" y="0"/>
            <a:ext cx="5351705" cy="2543413"/>
          </a:xfrm>
          <a:prstGeom prst="rect">
            <a:avLst/>
          </a:prstGeom>
          <a:noFill/>
          <a:ln>
            <a:noFill/>
          </a:ln>
        </p:spPr>
      </p:pic>
      <p:sp>
        <p:nvSpPr>
          <p:cNvPr id="396" name="Shape 396"/>
          <p:cNvSpPr/>
          <p:nvPr/>
        </p:nvSpPr>
        <p:spPr>
          <a:xfrm>
            <a:off x="3048000" y="20609"/>
            <a:ext cx="18288000" cy="3654845"/>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Shift</a:t>
            </a:r>
          </a:p>
          <a:p>
            <a:pPr defTabSz="914400">
              <a:lnSpc>
                <a:spcPct val="110000"/>
              </a:lnSpc>
              <a:defRPr sz="7500">
                <a:latin typeface="Helvetica Neue"/>
                <a:ea typeface="Helvetica Neue"/>
                <a:cs typeface="Helvetica Neue"/>
                <a:sym typeface="Helvetica Neue"/>
              </a:defRPr>
            </a:pPr>
            <a:r>
              <a:rPr lang="en-US" dirty="0" smtClean="0"/>
              <a:t>Deacons</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397" name="Shape 397"/>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
        <p:nvSpPr>
          <p:cNvPr id="399" name="Shape 399"/>
          <p:cNvSpPr/>
          <p:nvPr/>
        </p:nvSpPr>
        <p:spPr>
          <a:xfrm>
            <a:off x="18507082" y="2320924"/>
            <a:ext cx="5733099" cy="1031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2900"/>
            </a:lvl1pPr>
          </a:lstStyle>
          <a:p>
            <a:r>
              <a:rPr dirty="0"/>
              <a:t>Transforming Lives and Communities</a:t>
            </a:r>
          </a:p>
        </p:txBody>
      </p:sp>
      <p:sp>
        <p:nvSpPr>
          <p:cNvPr id="400" name="Shape 400"/>
          <p:cNvSpPr/>
          <p:nvPr/>
        </p:nvSpPr>
        <p:spPr>
          <a:xfrm>
            <a:off x="513520" y="3238869"/>
            <a:ext cx="23356960" cy="1040503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Deacons </a:t>
            </a:r>
          </a:p>
          <a:p>
            <a:pPr algn="l" defTabSz="457200">
              <a:lnSpc>
                <a:spcPct val="120000"/>
              </a:lnSpc>
              <a:spcBef>
                <a:spcPts val="1200"/>
              </a:spcBef>
              <a:defRPr sz="5500" b="1">
                <a:latin typeface="Helvetica Neue"/>
                <a:ea typeface="Helvetica Neue"/>
                <a:cs typeface="Helvetica Neue"/>
                <a:sym typeface="Helvetica Neue"/>
              </a:defRPr>
            </a:pPr>
            <a:r>
              <a:rPr b="0"/>
              <a:t>I charge you, deacons, to </a:t>
            </a:r>
            <a:r>
              <a:rPr>
                <a:solidFill>
                  <a:schemeClr val="accent6">
                    <a:lumOff val="-8741"/>
                  </a:schemeClr>
                </a:solidFill>
              </a:rPr>
              <a:t>inspire faithful</a:t>
            </a:r>
            <a:r>
              <a:rPr b="0"/>
              <a:t> ministries of service to one another, to the larger community, and to the world.</a:t>
            </a:r>
            <a:r>
              <a:t> </a:t>
            </a:r>
            <a:r>
              <a:rPr>
                <a:solidFill>
                  <a:schemeClr val="accent6"/>
                </a:solidFill>
              </a:rPr>
              <a:t>Remind us</a:t>
            </a:r>
            <a:r>
              <a:rPr b="0"/>
              <a:t> that the Lord requires us “to act justly and to love mercy and to walk humbly with [our] God” (Mic. 6:8). </a:t>
            </a:r>
            <a:r>
              <a:rPr>
                <a:solidFill>
                  <a:schemeClr val="accent6"/>
                </a:solidFill>
              </a:rPr>
              <a:t>Prompt us to seize</a:t>
            </a:r>
            <a:r>
              <a:rPr b="0"/>
              <a:t> new opportunities to love God, our neighbors, and the creation with acts of generous sharing, joyful hospitality, thoughtful care for the poor, and wise stewardship of all of God’s gifts.</a:t>
            </a:r>
            <a:r>
              <a:t> </a:t>
            </a:r>
            <a:r>
              <a:rPr>
                <a:solidFill>
                  <a:schemeClr val="accent6"/>
                </a:solidFill>
              </a:rPr>
              <a:t>Weigh our opportunities</a:t>
            </a:r>
            <a:r>
              <a:t> </a:t>
            </a:r>
            <a:r>
              <a:rPr b="0"/>
              <a:t>for giving and service, that we might use the church’s resources discerningly.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727495" y="76200"/>
            <a:ext cx="5351705" cy="2543413"/>
          </a:xfrm>
          <a:prstGeom prst="rect">
            <a:avLst/>
          </a:prstGeom>
          <a:noFill/>
          <a:ln>
            <a:noFill/>
          </a:ln>
        </p:spPr>
      </p:pic>
      <p:sp>
        <p:nvSpPr>
          <p:cNvPr id="404" name="Shape 404"/>
          <p:cNvSpPr/>
          <p:nvPr/>
        </p:nvSpPr>
        <p:spPr>
          <a:xfrm>
            <a:off x="3048000" y="20609"/>
            <a:ext cx="18288000" cy="3654845"/>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Shift</a:t>
            </a:r>
          </a:p>
          <a:p>
            <a:pPr defTabSz="914400">
              <a:lnSpc>
                <a:spcPct val="110000"/>
              </a:lnSpc>
              <a:defRPr sz="7500">
                <a:latin typeface="Helvetica Neue"/>
                <a:ea typeface="Helvetica Neue"/>
                <a:cs typeface="Helvetica Neue"/>
                <a:sym typeface="Helvetica Neue"/>
              </a:defRPr>
            </a:pPr>
            <a:r>
              <a:rPr lang="en-US" dirty="0" smtClean="0"/>
              <a:t>Deacons</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405" name="Shape 405"/>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
        <p:nvSpPr>
          <p:cNvPr id="407" name="Shape 407"/>
          <p:cNvSpPr/>
          <p:nvPr/>
        </p:nvSpPr>
        <p:spPr>
          <a:xfrm>
            <a:off x="18507082" y="2397124"/>
            <a:ext cx="5733099" cy="1031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2900"/>
            </a:lvl1pPr>
          </a:lstStyle>
          <a:p>
            <a:r>
              <a:rPr dirty="0"/>
              <a:t>Transforming Lives and Communities</a:t>
            </a:r>
          </a:p>
        </p:txBody>
      </p:sp>
      <p:sp>
        <p:nvSpPr>
          <p:cNvPr id="408" name="Shape 408"/>
          <p:cNvSpPr/>
          <p:nvPr/>
        </p:nvSpPr>
        <p:spPr>
          <a:xfrm>
            <a:off x="513520" y="3693972"/>
            <a:ext cx="23356960" cy="949482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Deacons </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Offer wise care</a:t>
            </a:r>
            <a:r>
              <a:t> </a:t>
            </a:r>
            <a:r>
              <a:rPr b="0"/>
              <a:t>to victims of injustice, and</a:t>
            </a:r>
            <a:r>
              <a:t> </a:t>
            </a:r>
            <a:r>
              <a:rPr>
                <a:solidFill>
                  <a:schemeClr val="accent6"/>
                </a:solidFill>
              </a:rPr>
              <a:t>teach us holistic responses</a:t>
            </a:r>
            <a:r>
              <a:t> </a:t>
            </a:r>
            <a:r>
              <a:rPr b="0"/>
              <a:t>that respect their dignity and mend the broken relationships and exploitative structures and systems that contribute to poverty. With respectful compassion for the needy and awareness of the often hidden needs of the wealthy, </a:t>
            </a:r>
            <a:r>
              <a:rPr>
                <a:solidFill>
                  <a:schemeClr val="accent6"/>
                </a:solidFill>
              </a:rPr>
              <a:t>teach us to minister to rich and poor alike,</a:t>
            </a:r>
            <a:r>
              <a:t> </a:t>
            </a:r>
            <a:r>
              <a:rPr b="0"/>
              <a:t>both within and outside the church. </a:t>
            </a:r>
            <a:endParaRPr sz="1200" b="0">
              <a:latin typeface="Times"/>
              <a:ea typeface="Times"/>
              <a:cs typeface="Times"/>
              <a:sym typeface="Times"/>
            </a:endParaRPr>
          </a:p>
          <a:p>
            <a:pPr algn="l" defTabSz="457200">
              <a:lnSpc>
                <a:spcPct val="120000"/>
              </a:lnSpc>
              <a:spcBef>
                <a:spcPts val="1200"/>
              </a:spcBef>
              <a:defRPr sz="5500" b="1">
                <a:latin typeface="Helvetica Neue"/>
                <a:ea typeface="Helvetica Neue"/>
                <a:cs typeface="Helvetica Neue"/>
                <a:sym typeface="Helvetica Neue"/>
              </a:defRPr>
            </a:pPr>
            <a:endParaRPr b="0"/>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575095" y="0"/>
            <a:ext cx="5351705" cy="2543413"/>
          </a:xfrm>
          <a:prstGeom prst="rect">
            <a:avLst/>
          </a:prstGeom>
          <a:noFill/>
          <a:ln>
            <a:noFill/>
          </a:ln>
        </p:spPr>
      </p:pic>
      <p:sp>
        <p:nvSpPr>
          <p:cNvPr id="412" name="Shape 412"/>
          <p:cNvSpPr/>
          <p:nvPr/>
        </p:nvSpPr>
        <p:spPr>
          <a:xfrm>
            <a:off x="3048000" y="20609"/>
            <a:ext cx="18288000" cy="3654845"/>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Shift</a:t>
            </a:r>
          </a:p>
          <a:p>
            <a:pPr defTabSz="914400">
              <a:lnSpc>
                <a:spcPct val="110000"/>
              </a:lnSpc>
              <a:defRPr sz="7500">
                <a:latin typeface="Helvetica Neue"/>
                <a:ea typeface="Helvetica Neue"/>
                <a:cs typeface="Helvetica Neue"/>
                <a:sym typeface="Helvetica Neue"/>
              </a:defRPr>
            </a:pPr>
            <a:r>
              <a:rPr lang="en-US" dirty="0"/>
              <a:t>D</a:t>
            </a:r>
            <a:r>
              <a:rPr lang="en-US" dirty="0" smtClean="0"/>
              <a:t>eacons</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413" name="Shape 413"/>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
        <p:nvSpPr>
          <p:cNvPr id="415" name="Shape 415"/>
          <p:cNvSpPr/>
          <p:nvPr/>
        </p:nvSpPr>
        <p:spPr>
          <a:xfrm>
            <a:off x="18507082" y="2286000"/>
            <a:ext cx="5733099" cy="1031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2900"/>
            </a:lvl1pPr>
          </a:lstStyle>
          <a:p>
            <a:r>
              <a:rPr dirty="0"/>
              <a:t>Transforming Lives and Communities</a:t>
            </a:r>
          </a:p>
        </p:txBody>
      </p:sp>
      <p:sp>
        <p:nvSpPr>
          <p:cNvPr id="416" name="Shape 416"/>
          <p:cNvSpPr/>
          <p:nvPr/>
        </p:nvSpPr>
        <p:spPr>
          <a:xfrm>
            <a:off x="513520" y="3739833"/>
            <a:ext cx="23356960" cy="1055743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Deacons </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Encourage all with words</a:t>
            </a:r>
            <a:r>
              <a:t> </a:t>
            </a:r>
            <a:r>
              <a:rPr b="0"/>
              <a:t>that bring hope to their hearts and with deeds that bring joy into their lives. </a:t>
            </a:r>
            <a:r>
              <a:rPr>
                <a:solidFill>
                  <a:schemeClr val="accent6"/>
                </a:solidFill>
              </a:rPr>
              <a:t>Show us by your example</a:t>
            </a:r>
            <a:r>
              <a:t> </a:t>
            </a:r>
            <a:r>
              <a:rPr b="0"/>
              <a:t>how to be prophetic critics of the waste, injustice, and selfishness in our society, and to be sensitive counselors to the victims of such evils. Let your lives be above reproach, and live as examples of Christ Jesus, looking to the interests of others. And in all your ministries </a:t>
            </a:r>
            <a:r>
              <a:rPr>
                <a:solidFill>
                  <a:schemeClr val="accent6"/>
                </a:solidFill>
              </a:rPr>
              <a:t>help us anticipate and participate</a:t>
            </a:r>
            <a:r>
              <a:t> </a:t>
            </a:r>
            <a:r>
              <a:rPr b="0"/>
              <a:t>in the renewal of all things when God’s kingdom comes. </a:t>
            </a:r>
            <a:endParaRPr sz="1200">
              <a:latin typeface="Times"/>
              <a:ea typeface="Times"/>
              <a:cs typeface="Times"/>
              <a:sym typeface="Times"/>
            </a:endParaRPr>
          </a:p>
          <a:p>
            <a:pPr algn="l" defTabSz="457200">
              <a:lnSpc>
                <a:spcPct val="120000"/>
              </a:lnSpc>
              <a:spcBef>
                <a:spcPts val="1200"/>
              </a:spcBef>
              <a:defRPr sz="5500" b="1">
                <a:latin typeface="Helvetica Neue"/>
                <a:ea typeface="Helvetica Neue"/>
                <a:cs typeface="Helvetica Neue"/>
                <a:sym typeface="Helvetica Neue"/>
              </a:defRPr>
            </a:pPr>
            <a:endParaRPr b="0"/>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42527" y="10632258"/>
            <a:ext cx="5351705" cy="2543413"/>
          </a:xfrm>
          <a:prstGeom prst="rect">
            <a:avLst/>
          </a:prstGeom>
          <a:noFill/>
          <a:ln>
            <a:noFill/>
          </a:ln>
        </p:spPr>
      </p:pic>
      <p:sp>
        <p:nvSpPr>
          <p:cNvPr id="420" name="Shape 420"/>
          <p:cNvSpPr/>
          <p:nvPr/>
        </p:nvSpPr>
        <p:spPr>
          <a:xfrm>
            <a:off x="3048000" y="20609"/>
            <a:ext cx="18288000" cy="3654845"/>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Shift</a:t>
            </a:r>
          </a:p>
          <a:p>
            <a:pPr defTabSz="914400">
              <a:lnSpc>
                <a:spcPct val="110000"/>
              </a:lnSpc>
              <a:defRPr sz="7500">
                <a:latin typeface="Helvetica Neue"/>
                <a:ea typeface="Helvetica Neue"/>
                <a:cs typeface="Helvetica Neue"/>
                <a:sym typeface="Helvetica Neue"/>
              </a:defRPr>
            </a:pPr>
            <a:r>
              <a:rPr lang="en-US" dirty="0" smtClean="0"/>
              <a:t>Deacons</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421" name="Shape 421"/>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
        <p:nvSpPr>
          <p:cNvPr id="422" name="Shape 422"/>
          <p:cNvSpPr/>
          <p:nvPr/>
        </p:nvSpPr>
        <p:spPr>
          <a:xfrm>
            <a:off x="4286906" y="3792822"/>
            <a:ext cx="15810188" cy="870050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numCol="2" spcCol="790509" anchor="ctr"/>
          <a:lstStyle/>
          <a:p>
            <a:pPr algn="l" defTabSz="457200">
              <a:lnSpc>
                <a:spcPct val="120000"/>
              </a:lnSpc>
              <a:spcBef>
                <a:spcPts val="1200"/>
              </a:spcBef>
              <a:defRPr sz="5500">
                <a:latin typeface="Helvetica Neue"/>
                <a:ea typeface="Helvetica Neue"/>
                <a:cs typeface="Helvetica Neue"/>
                <a:sym typeface="Helvetica Neue"/>
              </a:defRPr>
            </a:pPr>
            <a:r>
              <a:t>Deacons — Equip by…</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Inspire</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Remind</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Prompt</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Weight</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Offer</a:t>
            </a:r>
          </a:p>
          <a:p>
            <a:pPr algn="l" defTabSz="457200">
              <a:lnSpc>
                <a:spcPct val="120000"/>
              </a:lnSpc>
              <a:spcBef>
                <a:spcPts val="1200"/>
              </a:spcBef>
              <a:defRPr sz="5500" b="1">
                <a:latin typeface="Helvetica Neue"/>
                <a:ea typeface="Helvetica Neue"/>
                <a:cs typeface="Helvetica Neue"/>
                <a:sym typeface="Helvetica Neue"/>
              </a:defRPr>
            </a:pPr>
            <a:endParaRPr>
              <a:solidFill>
                <a:schemeClr val="accent6"/>
              </a:solidFill>
            </a:endParaRP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Teach</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Teach</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Encourage</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Show</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Help</a:t>
            </a:r>
          </a:p>
        </p:txBody>
      </p:sp>
      <p:sp>
        <p:nvSpPr>
          <p:cNvPr id="424" name="Shape 424"/>
          <p:cNvSpPr/>
          <p:nvPr/>
        </p:nvSpPr>
        <p:spPr>
          <a:xfrm>
            <a:off x="15798421" y="13106400"/>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651295" y="76200"/>
            <a:ext cx="5351705" cy="2543413"/>
          </a:xfrm>
          <a:prstGeom prst="rect">
            <a:avLst/>
          </a:prstGeom>
          <a:noFill/>
          <a:ln>
            <a:noFill/>
          </a:ln>
        </p:spPr>
      </p:pic>
      <p:sp>
        <p:nvSpPr>
          <p:cNvPr id="428" name="Shape 428"/>
          <p:cNvSpPr/>
          <p:nvPr/>
        </p:nvSpPr>
        <p:spPr>
          <a:xfrm>
            <a:off x="3048000" y="20609"/>
            <a:ext cx="18288000" cy="3654845"/>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Shift</a:t>
            </a:r>
          </a:p>
          <a:p>
            <a:pPr defTabSz="914400">
              <a:lnSpc>
                <a:spcPct val="110000"/>
              </a:lnSpc>
              <a:defRPr sz="7500">
                <a:latin typeface="Helvetica Neue"/>
                <a:ea typeface="Helvetica Neue"/>
                <a:cs typeface="Helvetica Neue"/>
                <a:sym typeface="Helvetica Neue"/>
              </a:defRPr>
            </a:pPr>
            <a:r>
              <a:rPr lang="en-US" dirty="0"/>
              <a:t>D</a:t>
            </a:r>
            <a:r>
              <a:rPr lang="en-US" dirty="0" smtClean="0"/>
              <a:t>eacons</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431" name="Shape 431"/>
          <p:cNvSpPr/>
          <p:nvPr/>
        </p:nvSpPr>
        <p:spPr>
          <a:xfrm>
            <a:off x="18507082" y="2473324"/>
            <a:ext cx="5733099" cy="1031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2900"/>
            </a:lvl1pPr>
          </a:lstStyle>
          <a:p>
            <a:r>
              <a:rPr dirty="0"/>
              <a:t>Transforming Lives and Communities</a:t>
            </a:r>
          </a:p>
        </p:txBody>
      </p:sp>
      <p:sp>
        <p:nvSpPr>
          <p:cNvPr id="432" name="Shape 432"/>
          <p:cNvSpPr/>
          <p:nvPr/>
        </p:nvSpPr>
        <p:spPr>
          <a:xfrm>
            <a:off x="1027040" y="3460317"/>
            <a:ext cx="23356960" cy="1060565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lstStyle/>
          <a:p>
            <a:pPr algn="l" defTabSz="457200">
              <a:lnSpc>
                <a:spcPct val="120000"/>
              </a:lnSpc>
              <a:spcBef>
                <a:spcPts val="1200"/>
              </a:spcBef>
              <a:defRPr sz="5500">
                <a:latin typeface="Helvetica Neue"/>
                <a:ea typeface="Helvetica Neue"/>
                <a:cs typeface="Helvetica Neue"/>
                <a:sym typeface="Helvetica Neue"/>
              </a:defRPr>
            </a:pPr>
            <a:r>
              <a:rPr dirty="0"/>
              <a:t>Deacons — Equip by…</a:t>
            </a:r>
          </a:p>
          <a:p>
            <a:pPr algn="l" defTabSz="457200">
              <a:lnSpc>
                <a:spcPct val="120000"/>
              </a:lnSpc>
              <a:spcBef>
                <a:spcPts val="1200"/>
              </a:spcBef>
              <a:defRPr sz="5500" b="1">
                <a:latin typeface="Helvetica Neue"/>
                <a:ea typeface="Helvetica Neue"/>
                <a:cs typeface="Helvetica Neue"/>
                <a:sym typeface="Helvetica Neue"/>
              </a:defRPr>
            </a:pPr>
            <a:r>
              <a:rPr dirty="0">
                <a:solidFill>
                  <a:schemeClr val="accent6"/>
                </a:solidFill>
              </a:rPr>
              <a:t>— Demonstrating what it looks like to be a Micah 6.8 people</a:t>
            </a:r>
          </a:p>
          <a:p>
            <a:pPr algn="l" defTabSz="457200">
              <a:lnSpc>
                <a:spcPct val="120000"/>
              </a:lnSpc>
              <a:spcBef>
                <a:spcPts val="1200"/>
              </a:spcBef>
              <a:defRPr sz="5500" b="1">
                <a:latin typeface="Helvetica Neue"/>
                <a:ea typeface="Helvetica Neue"/>
                <a:cs typeface="Helvetica Neue"/>
                <a:sym typeface="Helvetica Neue"/>
              </a:defRPr>
            </a:pPr>
            <a:r>
              <a:rPr dirty="0">
                <a:solidFill>
                  <a:schemeClr val="accent6"/>
                </a:solidFill>
              </a:rPr>
              <a:t>— Reminding us of God’s call to be a Micah 6.8 people</a:t>
            </a:r>
          </a:p>
          <a:p>
            <a:pPr algn="l" defTabSz="457200">
              <a:lnSpc>
                <a:spcPct val="120000"/>
              </a:lnSpc>
              <a:spcBef>
                <a:spcPts val="1200"/>
              </a:spcBef>
              <a:defRPr sz="5500">
                <a:latin typeface="Helvetica Neue"/>
                <a:ea typeface="Helvetica Neue"/>
                <a:cs typeface="Helvetica Neue"/>
                <a:sym typeface="Helvetica Neue"/>
              </a:defRPr>
            </a:pPr>
            <a:r>
              <a:rPr dirty="0" smtClean="0"/>
              <a:t>“</a:t>
            </a:r>
            <a:r>
              <a:rPr dirty="0"/>
              <a:t>He has told you, O man, what is good; and what does the LORD require of you but to do justice, and to love kindness, and to walk humbly with your God?”  (Micah 6:8 ESV</a:t>
            </a:r>
            <a:r>
              <a:rPr dirty="0" smtClean="0"/>
              <a:t>)</a:t>
            </a:r>
            <a:endParaRPr lang="en-US" dirty="0" smtClean="0"/>
          </a:p>
          <a:p>
            <a:pPr algn="l" defTabSz="457200">
              <a:lnSpc>
                <a:spcPct val="120000"/>
              </a:lnSpc>
              <a:spcBef>
                <a:spcPts val="1200"/>
              </a:spcBef>
              <a:defRPr sz="5500">
                <a:latin typeface="Helvetica Neue"/>
                <a:ea typeface="Helvetica Neue"/>
                <a:cs typeface="Helvetica Neue"/>
                <a:sym typeface="Helvetica Neue"/>
              </a:defRPr>
            </a:pPr>
            <a:r>
              <a:rPr lang="en-US" b="1" dirty="0" smtClean="0">
                <a:solidFill>
                  <a:schemeClr val="tx1"/>
                </a:solidFill>
              </a:rPr>
              <a:t>Reflection: How should deacons be organized at the church level so that this mandate is accomplished well? What are the critical organizational issues that need to be addressed?</a:t>
            </a:r>
            <a:endParaRPr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1219200" y="5105400"/>
            <a:ext cx="22631400" cy="7467600"/>
          </a:xfrm>
        </p:spPr>
        <p:txBody>
          <a:bodyPr>
            <a:normAutofit/>
          </a:bodyPr>
          <a:lstStyle/>
          <a:p>
            <a:pPr algn="l"/>
            <a:r>
              <a:rPr lang="en-US" sz="6000" b="1" dirty="0" smtClean="0"/>
              <a:t>Article 40a and Article 45 now delegates deacons to Classis and to Synod.</a:t>
            </a:r>
          </a:p>
          <a:p>
            <a:pPr algn="l"/>
            <a:endParaRPr lang="en-US" sz="6000" b="1" dirty="0"/>
          </a:p>
          <a:p>
            <a:pPr marL="1143000" indent="-1143000" algn="l">
              <a:buAutoNum type="arabicPeriod"/>
            </a:pPr>
            <a:r>
              <a:rPr lang="en-US" sz="6000" b="1" dirty="0" smtClean="0"/>
              <a:t>What important role can deacons play at the Classis level in Southeast US?</a:t>
            </a:r>
          </a:p>
          <a:p>
            <a:pPr marL="1143000" indent="-1143000" algn="l">
              <a:buAutoNum type="arabicPeriod"/>
            </a:pPr>
            <a:r>
              <a:rPr lang="en-US" sz="6000" b="1" dirty="0" smtClean="0"/>
              <a:t>What important role can deacons play at the Synod level?</a:t>
            </a:r>
            <a:endParaRPr lang="en-US" sz="6000" b="1" dirty="0"/>
          </a:p>
        </p:txBody>
      </p:sp>
      <p:pic>
        <p:nvPicPr>
          <p:cNvPr id="4"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6" name="Shape 415"/>
          <p:cNvSpPr/>
          <p:nvPr/>
        </p:nvSpPr>
        <p:spPr>
          <a:xfrm>
            <a:off x="17678400" y="12973055"/>
            <a:ext cx="6561781" cy="590545"/>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defRPr sz="2900"/>
            </a:lvl1pPr>
          </a:lstStyle>
          <a:p>
            <a:r>
              <a:rPr dirty="0"/>
              <a:t>Transforming Lives and Communities</a:t>
            </a:r>
          </a:p>
        </p:txBody>
      </p:sp>
      <p:sp>
        <p:nvSpPr>
          <p:cNvPr id="7" name="Rectangle 6"/>
          <p:cNvSpPr/>
          <p:nvPr/>
        </p:nvSpPr>
        <p:spPr>
          <a:xfrm>
            <a:off x="5964382" y="457200"/>
            <a:ext cx="12192000" cy="3562514"/>
          </a:xfrm>
          <a:prstGeom prst="rect">
            <a:avLst/>
          </a:prstGeom>
        </p:spPr>
        <p:txBody>
          <a:bodyPr>
            <a:spAutoFit/>
          </a:bodyPr>
          <a:lstStyle/>
          <a:p>
            <a:pPr defTabSz="914400">
              <a:lnSpc>
                <a:spcPct val="110000"/>
              </a:lnSpc>
              <a:defRPr sz="7500">
                <a:latin typeface="Helvetica Neue"/>
                <a:ea typeface="Helvetica Neue"/>
                <a:cs typeface="Helvetica Neue"/>
                <a:sym typeface="Helvetica Neue"/>
              </a:defRPr>
            </a:pPr>
            <a:r>
              <a:rPr lang="en-US" dirty="0"/>
              <a:t>Leadership Shift</a:t>
            </a:r>
          </a:p>
          <a:p>
            <a:pPr defTabSz="914400">
              <a:lnSpc>
                <a:spcPct val="110000"/>
              </a:lnSpc>
              <a:defRPr sz="7500">
                <a:latin typeface="Helvetica Neue"/>
                <a:ea typeface="Helvetica Neue"/>
                <a:cs typeface="Helvetica Neue"/>
                <a:sym typeface="Helvetica Neue"/>
              </a:defRPr>
            </a:pPr>
            <a:r>
              <a:rPr lang="en-US" dirty="0"/>
              <a:t>Deacons</a:t>
            </a:r>
          </a:p>
          <a:p>
            <a:pPr defTabSz="914400">
              <a:lnSpc>
                <a:spcPct val="110000"/>
              </a:lnSpc>
              <a:defRPr sz="5500">
                <a:latin typeface="Helvetica Neue"/>
                <a:ea typeface="Helvetica Neue"/>
                <a:cs typeface="Helvetica Neue"/>
                <a:sym typeface="Helvetica Neue"/>
              </a:defRPr>
            </a:pPr>
            <a:r>
              <a:rPr lang="en-US" dirty="0"/>
              <a:t>Pattern of Ephesians  4:11-16 </a:t>
            </a:r>
          </a:p>
        </p:txBody>
      </p:sp>
    </p:spTree>
    <p:extLst>
      <p:ext uri="{BB962C8B-B14F-4D97-AF65-F5344CB8AC3E}">
        <p14:creationId xmlns:p14="http://schemas.microsoft.com/office/powerpoint/2010/main" val="302180985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p:nvPr/>
        </p:nvSpPr>
        <p:spPr>
          <a:xfrm>
            <a:off x="4151892" y="3231046"/>
            <a:ext cx="16080216" cy="725390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nSpc>
                <a:spcPct val="120000"/>
              </a:lnSpc>
              <a:defRPr sz="7700">
                <a:latin typeface="Helvetica Neue Medium"/>
                <a:ea typeface="Helvetica Neue Medium"/>
                <a:cs typeface="Helvetica Neue Medium"/>
                <a:sym typeface="Helvetica Neue Medium"/>
              </a:defRPr>
            </a:pPr>
            <a:r>
              <a:rPr dirty="0"/>
              <a:t>Justice</a:t>
            </a:r>
          </a:p>
          <a:p>
            <a:pPr>
              <a:lnSpc>
                <a:spcPct val="120000"/>
              </a:lnSpc>
              <a:defRPr sz="7700">
                <a:latin typeface="Helvetica Neue"/>
                <a:ea typeface="Helvetica Neue"/>
                <a:cs typeface="Helvetica Neue"/>
                <a:sym typeface="Helvetica Neue"/>
              </a:defRPr>
            </a:pPr>
            <a:r>
              <a:rPr lang="en-US" dirty="0" smtClean="0"/>
              <a:t>A Key</a:t>
            </a:r>
            <a:r>
              <a:rPr dirty="0" smtClean="0"/>
              <a:t> Element </a:t>
            </a:r>
            <a:r>
              <a:rPr dirty="0"/>
              <a:t>of the </a:t>
            </a:r>
          </a:p>
          <a:p>
            <a:pPr>
              <a:lnSpc>
                <a:spcPct val="120000"/>
              </a:lnSpc>
              <a:defRPr sz="7700">
                <a:latin typeface="Helvetica Neue"/>
                <a:ea typeface="Helvetica Neue"/>
                <a:cs typeface="Helvetica Neue"/>
                <a:sym typeface="Helvetica Neue"/>
              </a:defRPr>
            </a:pPr>
            <a:r>
              <a:rPr dirty="0"/>
              <a:t>Calling </a:t>
            </a:r>
          </a:p>
          <a:p>
            <a:pPr>
              <a:lnSpc>
                <a:spcPct val="120000"/>
              </a:lnSpc>
              <a:defRPr sz="7700">
                <a:latin typeface="Helvetica Neue"/>
                <a:ea typeface="Helvetica Neue"/>
                <a:cs typeface="Helvetica Neue"/>
                <a:sym typeface="Helvetica Neue"/>
              </a:defRPr>
            </a:pPr>
            <a:r>
              <a:rPr dirty="0"/>
              <a:t>&amp; </a:t>
            </a:r>
          </a:p>
          <a:p>
            <a:pPr>
              <a:lnSpc>
                <a:spcPct val="120000"/>
              </a:lnSpc>
              <a:defRPr sz="7700">
                <a:latin typeface="Helvetica Neue"/>
                <a:ea typeface="Helvetica Neue"/>
                <a:cs typeface="Helvetica Neue"/>
                <a:sym typeface="Helvetica Neue"/>
              </a:defRPr>
            </a:pPr>
            <a:r>
              <a:rPr dirty="0" smtClean="0"/>
              <a:t>Equipping</a:t>
            </a:r>
            <a:r>
              <a:rPr lang="en-US" dirty="0" smtClean="0"/>
              <a:t> Role for Deacons</a:t>
            </a:r>
            <a:endParaRPr dirty="0"/>
          </a:p>
        </p:txBody>
      </p:sp>
      <p:sp>
        <p:nvSpPr>
          <p:cNvPr id="438" name="Shape 438"/>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439" name="Shape 439"/>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6"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455" name="Shape 455"/>
          <p:cNvSpPr>
            <a:spLocks noGrp="1"/>
          </p:cNvSpPr>
          <p:nvPr>
            <p:ph type="title"/>
          </p:nvPr>
        </p:nvSpPr>
        <p:spPr>
          <a:xfrm>
            <a:off x="1525341" y="1402716"/>
            <a:ext cx="21094094" cy="10547360"/>
          </a:xfrm>
          <a:prstGeom prst="rect">
            <a:avLst/>
          </a:prstGeom>
        </p:spPr>
        <p:txBody>
          <a:bodyPr anchor="t">
            <a:normAutofit fontScale="90000"/>
          </a:bodyPr>
          <a:lstStyle/>
          <a:p>
            <a:pPr>
              <a:lnSpc>
                <a:spcPct val="130000"/>
              </a:lnSpc>
              <a:defRPr sz="7700">
                <a:latin typeface="Helvetica Neue"/>
                <a:ea typeface="Helvetica Neue"/>
                <a:cs typeface="Helvetica Neue"/>
                <a:sym typeface="Helvetica Neue"/>
              </a:defRPr>
            </a:pPr>
            <a:r>
              <a:t>Justice Touches All</a:t>
            </a:r>
          </a:p>
          <a:p>
            <a:pPr marL="584199" indent="-584199" algn="l">
              <a:lnSpc>
                <a:spcPct val="130000"/>
              </a:lnSpc>
              <a:spcBef>
                <a:spcPts val="4100"/>
              </a:spcBef>
              <a:buSzPct val="100000"/>
              <a:defRPr sz="6500">
                <a:latin typeface="Helvetica Neue"/>
                <a:ea typeface="Helvetica Neue"/>
                <a:cs typeface="Helvetica Neue"/>
                <a:sym typeface="Helvetica Neue"/>
              </a:defRPr>
            </a:pPr>
            <a:r>
              <a:t>Justice is the vision of what ought to be</a:t>
            </a:r>
          </a:p>
          <a:p>
            <a:pPr marL="1041400" lvl="2" indent="-584200" algn="l" defTabSz="584200">
              <a:lnSpc>
                <a:spcPct val="130000"/>
              </a:lnSpc>
              <a:spcBef>
                <a:spcPts val="4100"/>
              </a:spcBef>
              <a:buSzPct val="100000"/>
              <a:defRPr sz="5500">
                <a:latin typeface="Helvetica Neue"/>
                <a:ea typeface="Helvetica Neue"/>
                <a:cs typeface="Helvetica Neue"/>
                <a:sym typeface="Helvetica Neue"/>
              </a:defRPr>
            </a:pPr>
            <a:r>
              <a:t>Justice is the vision of what ought to be in every area of life: poverty, marriage, creation etc. Justice is integral to our vision of the godly life, it is not an aside</a:t>
            </a:r>
          </a:p>
          <a:p>
            <a:pPr marL="1041400" lvl="2" indent="-584200" algn="l" defTabSz="584200">
              <a:lnSpc>
                <a:spcPct val="130000"/>
              </a:lnSpc>
              <a:spcBef>
                <a:spcPts val="4100"/>
              </a:spcBef>
              <a:buSzPct val="100000"/>
              <a:defRPr sz="5500">
                <a:latin typeface="Helvetica Neue"/>
                <a:ea typeface="Helvetica Neue"/>
                <a:cs typeface="Helvetica Neue"/>
                <a:sym typeface="Helvetica Neue"/>
              </a:defRPr>
            </a:pPr>
            <a:r>
              <a:t>Justice: render to each person their due. It involves harmony, flourishing, and fairness…it is based on the image of God in Genesis 1.26ff.</a:t>
            </a:r>
          </a:p>
        </p:txBody>
      </p:sp>
      <p:sp>
        <p:nvSpPr>
          <p:cNvPr id="457" name="Shape 457"/>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458" name="Shape 458"/>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p:cNvSpPr>
          <p:nvPr>
            <p:ph type="title"/>
          </p:nvPr>
        </p:nvSpPr>
        <p:spPr>
          <a:xfrm>
            <a:off x="589237" y="1669742"/>
            <a:ext cx="23205525" cy="10822389"/>
          </a:xfrm>
          <a:prstGeom prst="rect">
            <a:avLst/>
          </a:prstGeom>
        </p:spPr>
        <p:txBody>
          <a:bodyPr anchor="t"/>
          <a:lstStyle/>
          <a:p>
            <a:pPr>
              <a:defRPr sz="7700">
                <a:latin typeface="Helvetica Neue"/>
                <a:ea typeface="Helvetica Neue"/>
                <a:cs typeface="Helvetica Neue"/>
                <a:sym typeface="Helvetica Neue"/>
              </a:defRPr>
            </a:pPr>
            <a:r>
              <a:t>Justice or Evangelism?</a:t>
            </a:r>
          </a:p>
          <a:p>
            <a:pPr>
              <a:defRPr sz="4000">
                <a:latin typeface="Helvetica Neue"/>
                <a:ea typeface="Helvetica Neue"/>
                <a:cs typeface="Helvetica Neue"/>
                <a:sym typeface="Helvetica Neue"/>
              </a:defRPr>
            </a:pPr>
            <a:endParaRPr/>
          </a:p>
          <a:p>
            <a:pPr>
              <a:defRPr sz="5500">
                <a:latin typeface="Helvetica Neue"/>
                <a:ea typeface="Helvetica Neue"/>
                <a:cs typeface="Helvetica Neue"/>
                <a:sym typeface="Helvetica Neue"/>
              </a:defRPr>
            </a:pPr>
            <a:r>
              <a:t>What are we aiming for?</a:t>
            </a:r>
          </a:p>
          <a:p>
            <a:pPr>
              <a:defRPr sz="5500">
                <a:latin typeface="Helvetica Neue"/>
                <a:ea typeface="Helvetica Neue"/>
                <a:cs typeface="Helvetica Neue"/>
                <a:sym typeface="Helvetica Neue"/>
              </a:defRPr>
            </a:pPr>
            <a:endParaRPr/>
          </a:p>
          <a:p>
            <a:pPr>
              <a:lnSpc>
                <a:spcPct val="120000"/>
              </a:lnSpc>
              <a:defRPr sz="5600">
                <a:latin typeface="Helvetica Neue"/>
                <a:ea typeface="Helvetica Neue"/>
                <a:cs typeface="Helvetica Neue"/>
                <a:sym typeface="Helvetica Neue"/>
              </a:defRPr>
            </a:pPr>
            <a:r>
              <a:t>Ultimately the reason for both the work of evangelism and the work of justice is not simply the relief of suffering, whether present or eternal. It is the restoration of God’s true image in the world, made known in the one true Image…, Jesus Christ, [this imagine shines into the world though his] image bearers set free by his death and resurrection to reclaim their true calling.” Andy Crouch</a:t>
            </a:r>
          </a:p>
        </p:txBody>
      </p:sp>
      <p:sp>
        <p:nvSpPr>
          <p:cNvPr id="474" name="Shape 474"/>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475" name="Shape 475"/>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6"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477" name="Shape 477"/>
          <p:cNvSpPr>
            <a:spLocks noGrp="1"/>
          </p:cNvSpPr>
          <p:nvPr>
            <p:ph type="title"/>
          </p:nvPr>
        </p:nvSpPr>
        <p:spPr>
          <a:xfrm>
            <a:off x="538682" y="986906"/>
            <a:ext cx="23306636" cy="10960640"/>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t>Equipping from Scripture</a:t>
            </a:r>
          </a:p>
          <a:p>
            <a:pPr>
              <a:lnSpc>
                <a:spcPct val="120000"/>
              </a:lnSpc>
              <a:spcBef>
                <a:spcPts val="600"/>
              </a:spcBef>
              <a:defRPr sz="7500">
                <a:latin typeface="Helvetica Neue"/>
                <a:ea typeface="Helvetica Neue"/>
                <a:cs typeface="Helvetica Neue"/>
                <a:sym typeface="Helvetica Neue"/>
              </a:defRPr>
            </a:pPr>
            <a:r>
              <a:t>A Few Passages for Diaconal Study &amp; Reflection</a:t>
            </a:r>
          </a:p>
          <a:p>
            <a:pPr>
              <a:lnSpc>
                <a:spcPct val="120000"/>
              </a:lnSpc>
              <a:spcBef>
                <a:spcPts val="600"/>
              </a:spcBef>
              <a:defRPr sz="6000">
                <a:latin typeface="Helvetica Neue"/>
                <a:ea typeface="Helvetica Neue"/>
                <a:cs typeface="Helvetica Neue"/>
                <a:sym typeface="Helvetica Neue"/>
              </a:defRPr>
            </a:pPr>
            <a:r>
              <a:t>Psalm 146</a:t>
            </a:r>
          </a:p>
          <a:p>
            <a:pPr>
              <a:lnSpc>
                <a:spcPct val="120000"/>
              </a:lnSpc>
              <a:spcBef>
                <a:spcPts val="600"/>
              </a:spcBef>
              <a:defRPr sz="6000">
                <a:latin typeface="Helvetica Neue"/>
                <a:ea typeface="Helvetica Neue"/>
                <a:cs typeface="Helvetica Neue"/>
                <a:sym typeface="Helvetica Neue"/>
              </a:defRPr>
            </a:pPr>
            <a:r>
              <a:t>Psalm 10</a:t>
            </a:r>
          </a:p>
          <a:p>
            <a:pPr>
              <a:lnSpc>
                <a:spcPct val="120000"/>
              </a:lnSpc>
              <a:spcBef>
                <a:spcPts val="600"/>
              </a:spcBef>
              <a:defRPr sz="6000">
                <a:latin typeface="Helvetica Neue"/>
                <a:ea typeface="Helvetica Neue"/>
                <a:cs typeface="Helvetica Neue"/>
                <a:sym typeface="Helvetica Neue"/>
              </a:defRPr>
            </a:pPr>
            <a:r>
              <a:t>Isaiah 6 (5.16)</a:t>
            </a:r>
          </a:p>
          <a:p>
            <a:pPr>
              <a:lnSpc>
                <a:spcPct val="120000"/>
              </a:lnSpc>
              <a:spcBef>
                <a:spcPts val="600"/>
              </a:spcBef>
              <a:defRPr sz="6000">
                <a:latin typeface="Helvetica Neue"/>
                <a:ea typeface="Helvetica Neue"/>
                <a:cs typeface="Helvetica Neue"/>
                <a:sym typeface="Helvetica Neue"/>
              </a:defRPr>
            </a:pPr>
            <a:r>
              <a:t>Isaiah 24-26</a:t>
            </a:r>
          </a:p>
          <a:p>
            <a:pPr>
              <a:lnSpc>
                <a:spcPct val="120000"/>
              </a:lnSpc>
              <a:spcBef>
                <a:spcPts val="600"/>
              </a:spcBef>
              <a:defRPr sz="6000">
                <a:latin typeface="Helvetica Neue"/>
                <a:ea typeface="Helvetica Neue"/>
                <a:cs typeface="Helvetica Neue"/>
                <a:sym typeface="Helvetica Neue"/>
              </a:defRPr>
            </a:pPr>
            <a:r>
              <a:t>Matthew 23.23</a:t>
            </a:r>
          </a:p>
          <a:p>
            <a:pPr>
              <a:lnSpc>
                <a:spcPct val="120000"/>
              </a:lnSpc>
              <a:spcBef>
                <a:spcPts val="600"/>
              </a:spcBef>
              <a:defRPr sz="6000">
                <a:latin typeface="Helvetica Neue"/>
                <a:ea typeface="Helvetica Neue"/>
                <a:cs typeface="Helvetica Neue"/>
                <a:sym typeface="Helvetica Neue"/>
              </a:defRPr>
            </a:pPr>
            <a:r>
              <a:t>Mark 8.1-9</a:t>
            </a:r>
          </a:p>
        </p:txBody>
      </p:sp>
      <p:sp>
        <p:nvSpPr>
          <p:cNvPr id="479" name="Shape 479"/>
          <p:cNvSpPr/>
          <p:nvPr/>
        </p:nvSpPr>
        <p:spPr>
          <a:xfrm>
            <a:off x="16048891" y="131286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480" name="Shape 480"/>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182" name="Shape 182"/>
          <p:cNvSpPr>
            <a:spLocks noGrp="1"/>
          </p:cNvSpPr>
          <p:nvPr>
            <p:ph type="ctrTitle"/>
          </p:nvPr>
        </p:nvSpPr>
        <p:spPr>
          <a:xfrm>
            <a:off x="4833937" y="1721378"/>
            <a:ext cx="14716126" cy="3135844"/>
          </a:xfrm>
          <a:prstGeom prst="rect">
            <a:avLst/>
          </a:prstGeom>
        </p:spPr>
        <p:txBody>
          <a:bodyPr>
            <a:normAutofit fontScale="90000"/>
          </a:bodyPr>
          <a:lstStyle/>
          <a:p>
            <a:pPr>
              <a:defRPr sz="9000">
                <a:latin typeface="Helvetica Neue"/>
                <a:ea typeface="Helvetica Neue"/>
                <a:cs typeface="Helvetica Neue"/>
                <a:sym typeface="Helvetica Neue"/>
              </a:defRPr>
            </a:pPr>
            <a:r>
              <a:rPr lang="en-US" dirty="0" smtClean="0"/>
              <a:t>Defining transformed Communities by Servant Partners</a:t>
            </a:r>
            <a:endParaRPr dirty="0"/>
          </a:p>
        </p:txBody>
      </p:sp>
      <p:sp>
        <p:nvSpPr>
          <p:cNvPr id="183" name="Shape 183"/>
          <p:cNvSpPr>
            <a:spLocks noGrp="1"/>
          </p:cNvSpPr>
          <p:nvPr>
            <p:ph type="subTitle" idx="1"/>
          </p:nvPr>
        </p:nvSpPr>
        <p:spPr>
          <a:xfrm>
            <a:off x="1218994" y="4191000"/>
            <a:ext cx="21946011" cy="9193212"/>
          </a:xfrm>
          <a:prstGeom prst="rect">
            <a:avLst/>
          </a:prstGeom>
        </p:spPr>
        <p:txBody>
          <a:bodyPr>
            <a:normAutofit fontScale="92500" lnSpcReduction="20000"/>
          </a:bodyPr>
          <a:lstStyle/>
          <a:p>
            <a:pPr>
              <a:lnSpc>
                <a:spcPct val="120000"/>
              </a:lnSpc>
              <a:defRPr sz="6500">
                <a:latin typeface="Helvetica Neue"/>
                <a:ea typeface="Helvetica Neue"/>
                <a:cs typeface="Helvetica Neue"/>
                <a:sym typeface="Helvetica Neue"/>
              </a:defRPr>
            </a:pPr>
            <a:endParaRPr dirty="0"/>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Build Jesus-following communities</a:t>
            </a:r>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Looking for the civic good</a:t>
            </a:r>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Committed to life-long learning</a:t>
            </a:r>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Economic sufficiency</a:t>
            </a:r>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Focus on spiritual and psychological freedom</a:t>
            </a:r>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Developing strong families</a:t>
            </a:r>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Committed to health for all</a:t>
            </a:r>
          </a:p>
          <a:p>
            <a:pPr marL="1143000" indent="-1143000" algn="l">
              <a:lnSpc>
                <a:spcPct val="120000"/>
              </a:lnSpc>
              <a:buAutoNum type="arabicPeriod"/>
              <a:defRPr sz="6500">
                <a:latin typeface="Helvetica Neue"/>
                <a:ea typeface="Helvetica Neue"/>
                <a:cs typeface="Helvetica Neue"/>
                <a:sym typeface="Helvetica Neue"/>
              </a:defRPr>
            </a:pPr>
            <a:r>
              <a:rPr lang="en-US" b="1" dirty="0" smtClean="0"/>
              <a:t>Addressing power so all systems work well </a:t>
            </a:r>
            <a:endParaRPr b="1" dirty="0"/>
          </a:p>
        </p:txBody>
      </p:sp>
      <p:sp>
        <p:nvSpPr>
          <p:cNvPr id="184" name="Shape 184"/>
          <p:cNvSpPr/>
          <p:nvPr/>
        </p:nvSpPr>
        <p:spPr>
          <a:xfrm>
            <a:off x="16076665" y="13052424"/>
            <a:ext cx="8890378"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186" name="Shape 186"/>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Shape 482"/>
          <p:cNvSpPr/>
          <p:nvPr/>
        </p:nvSpPr>
        <p:spPr>
          <a:xfrm>
            <a:off x="2075051" y="3800210"/>
            <a:ext cx="20952612" cy="6115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nSpc>
                <a:spcPct val="120000"/>
              </a:lnSpc>
              <a:defRPr sz="7700">
                <a:latin typeface="Helvetica Neue Medium"/>
                <a:ea typeface="Helvetica Neue Medium"/>
                <a:cs typeface="Helvetica Neue Medium"/>
                <a:sym typeface="Helvetica Neue Medium"/>
              </a:defRPr>
            </a:pPr>
            <a:r>
              <a:t>Justice</a:t>
            </a:r>
          </a:p>
          <a:p>
            <a:pPr>
              <a:lnSpc>
                <a:spcPct val="120000"/>
              </a:lnSpc>
              <a:defRPr sz="7700">
                <a:latin typeface="Helvetica Neue"/>
                <a:ea typeface="Helvetica Neue"/>
                <a:cs typeface="Helvetica Neue"/>
                <a:sym typeface="Helvetica Neue"/>
              </a:defRPr>
            </a:pPr>
            <a:r>
              <a:t>Biblical Rootedness</a:t>
            </a:r>
          </a:p>
          <a:p>
            <a:pPr>
              <a:lnSpc>
                <a:spcPct val="120000"/>
              </a:lnSpc>
              <a:defRPr sz="6200">
                <a:latin typeface="Helvetica Neue"/>
                <a:ea typeface="Helvetica Neue"/>
                <a:cs typeface="Helvetica Neue"/>
                <a:sym typeface="Helvetica Neue"/>
              </a:defRPr>
            </a:pPr>
            <a:r>
              <a:t>A Place to Start</a:t>
            </a:r>
          </a:p>
          <a:p>
            <a:pPr>
              <a:lnSpc>
                <a:spcPct val="120000"/>
              </a:lnSpc>
              <a:defRPr sz="6200">
                <a:latin typeface="Helvetica Neue"/>
                <a:ea typeface="Helvetica Neue"/>
                <a:cs typeface="Helvetica Neue"/>
                <a:sym typeface="Helvetica Neue"/>
              </a:defRPr>
            </a:pPr>
            <a:r>
              <a:t>The  Deacons’ Prayer</a:t>
            </a:r>
          </a:p>
        </p:txBody>
      </p:sp>
      <p:sp>
        <p:nvSpPr>
          <p:cNvPr id="484" name="Shape 484"/>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485" name="Shape 485"/>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6"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489" name="Shape 489"/>
          <p:cNvSpPr>
            <a:spLocks noGrp="1"/>
          </p:cNvSpPr>
          <p:nvPr>
            <p:ph type="title"/>
          </p:nvPr>
        </p:nvSpPr>
        <p:spPr>
          <a:xfrm>
            <a:off x="538682" y="986906"/>
            <a:ext cx="23306636" cy="10960640"/>
          </a:xfrm>
          <a:prstGeom prst="rect">
            <a:avLst/>
          </a:prstGeom>
        </p:spPr>
        <p:txBody>
          <a:bodyPr anchor="t"/>
          <a:lstStyle/>
          <a:p>
            <a:pPr>
              <a:lnSpc>
                <a:spcPct val="120000"/>
              </a:lnSpc>
              <a:spcBef>
                <a:spcPts val="600"/>
              </a:spcBef>
              <a:defRPr sz="7500">
                <a:latin typeface="Helvetica Neue"/>
                <a:ea typeface="Helvetica Neue"/>
                <a:cs typeface="Helvetica Neue"/>
                <a:sym typeface="Helvetica Neue"/>
              </a:defRPr>
            </a:pPr>
            <a:r>
              <a:rPr dirty="0"/>
              <a:t>The Deacons’ Prayer</a:t>
            </a:r>
          </a:p>
          <a:p>
            <a:pPr>
              <a:lnSpc>
                <a:spcPct val="120000"/>
              </a:lnSpc>
              <a:spcBef>
                <a:spcPts val="600"/>
              </a:spcBef>
              <a:defRPr sz="6600">
                <a:latin typeface="Helvetica Neue"/>
                <a:ea typeface="Helvetica Neue"/>
                <a:cs typeface="Helvetica Neue"/>
                <a:sym typeface="Helvetica Neue"/>
              </a:defRPr>
            </a:pPr>
            <a:r>
              <a:rPr dirty="0"/>
              <a:t>Matthew 6.7-14</a:t>
            </a:r>
          </a:p>
          <a:p>
            <a:pPr>
              <a:lnSpc>
                <a:spcPct val="130000"/>
              </a:lnSpc>
              <a:defRPr sz="6000" i="1">
                <a:latin typeface="Helvetica Neue"/>
                <a:ea typeface="Helvetica Neue"/>
                <a:cs typeface="Helvetica Neue"/>
                <a:sym typeface="Helvetica Neue"/>
              </a:defRPr>
            </a:pPr>
            <a:r>
              <a:rPr dirty="0"/>
              <a:t>A Pattern for Prayer</a:t>
            </a:r>
          </a:p>
          <a:p>
            <a:pPr>
              <a:lnSpc>
                <a:spcPct val="130000"/>
              </a:lnSpc>
              <a:defRPr sz="6000">
                <a:latin typeface="Helvetica Neue"/>
                <a:ea typeface="Helvetica Neue"/>
                <a:cs typeface="Helvetica Neue"/>
                <a:sym typeface="Helvetica Neue"/>
              </a:defRPr>
            </a:pPr>
            <a:r>
              <a:rPr dirty="0"/>
              <a:t>A first note: the prayer is plural: our Father, give us this day our daily bread, it is not my prayer, but the </a:t>
            </a:r>
            <a:r>
              <a:rPr dirty="0" smtClean="0"/>
              <a:t>pray</a:t>
            </a:r>
            <a:r>
              <a:rPr lang="en-US" dirty="0" smtClean="0"/>
              <a:t>er</a:t>
            </a:r>
            <a:r>
              <a:rPr dirty="0" smtClean="0"/>
              <a:t> </a:t>
            </a:r>
            <a:r>
              <a:rPr dirty="0"/>
              <a:t>of the community, it is not only about my needs but the needs of the community and world.</a:t>
            </a:r>
          </a:p>
        </p:txBody>
      </p:sp>
      <p:sp>
        <p:nvSpPr>
          <p:cNvPr id="491" name="Shape 491"/>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492" name="Shape 492"/>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494" name="Shape 494"/>
          <p:cNvSpPr>
            <a:spLocks noGrp="1"/>
          </p:cNvSpPr>
          <p:nvPr>
            <p:ph type="title"/>
          </p:nvPr>
        </p:nvSpPr>
        <p:spPr>
          <a:xfrm>
            <a:off x="538682" y="986906"/>
            <a:ext cx="23306636" cy="10960640"/>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t>The Deacons’ Prayer</a:t>
            </a:r>
          </a:p>
          <a:p>
            <a:pPr>
              <a:lnSpc>
                <a:spcPct val="120000"/>
              </a:lnSpc>
              <a:spcBef>
                <a:spcPts val="600"/>
              </a:spcBef>
              <a:defRPr sz="6600">
                <a:latin typeface="Helvetica Neue"/>
                <a:ea typeface="Helvetica Neue"/>
                <a:cs typeface="Helvetica Neue"/>
                <a:sym typeface="Helvetica Neue"/>
              </a:defRPr>
            </a:pPr>
            <a:r>
              <a:t>Matthew 6.7-14</a:t>
            </a:r>
          </a:p>
          <a:p>
            <a:pPr>
              <a:lnSpc>
                <a:spcPct val="130000"/>
              </a:lnSpc>
              <a:spcBef>
                <a:spcPts val="1000"/>
              </a:spcBef>
              <a:defRPr sz="6000" b="1">
                <a:latin typeface="Helvetica Neue"/>
                <a:ea typeface="Helvetica Neue"/>
                <a:cs typeface="Helvetica Neue"/>
                <a:sym typeface="Helvetica Neue"/>
              </a:defRPr>
            </a:pPr>
            <a:r>
              <a:t>Hallowed by Your Name</a:t>
            </a:r>
          </a:p>
          <a:p>
            <a:pPr marL="457200" marR="457200" defTabSz="457200">
              <a:lnSpc>
                <a:spcPct val="120000"/>
              </a:lnSpc>
              <a:spcBef>
                <a:spcPts val="600"/>
              </a:spcBef>
              <a:defRPr sz="5500">
                <a:latin typeface="Helvetica Neue"/>
                <a:ea typeface="Helvetica Neue"/>
                <a:cs typeface="Helvetica Neue"/>
                <a:sym typeface="Helvetica Neue"/>
              </a:defRPr>
            </a:pPr>
            <a:r>
              <a:t>Help us to truly know you,</a:t>
            </a:r>
            <a:br/>
            <a:r>
              <a:t>to honor, glorify, and praise you </a:t>
            </a:r>
          </a:p>
          <a:p>
            <a:pPr marL="457200" marR="457200" defTabSz="457200">
              <a:lnSpc>
                <a:spcPct val="120000"/>
              </a:lnSpc>
              <a:spcBef>
                <a:spcPts val="600"/>
              </a:spcBef>
              <a:defRPr sz="5500">
                <a:latin typeface="Helvetica Neue"/>
                <a:ea typeface="Helvetica Neue"/>
                <a:cs typeface="Helvetica Neue"/>
                <a:sym typeface="Helvetica Neue"/>
              </a:defRPr>
            </a:pPr>
            <a:r>
              <a:t>for all your works</a:t>
            </a:r>
            <a:br/>
            <a:r>
              <a:t>and for all that shines forth from them: </a:t>
            </a:r>
          </a:p>
          <a:p>
            <a:pPr marL="457200" marR="457200" defTabSz="457200">
              <a:lnSpc>
                <a:spcPct val="120000"/>
              </a:lnSpc>
              <a:spcBef>
                <a:spcPts val="600"/>
              </a:spcBef>
              <a:defRPr sz="5500">
                <a:latin typeface="Helvetica Neue"/>
                <a:ea typeface="Helvetica Neue"/>
                <a:cs typeface="Helvetica Neue"/>
                <a:sym typeface="Helvetica Neue"/>
              </a:defRPr>
            </a:pPr>
            <a:r>
              <a:t>your almighty power, wisdom, kindness, justice, mercy, and truth.</a:t>
            </a:r>
          </a:p>
        </p:txBody>
      </p:sp>
      <p:sp>
        <p:nvSpPr>
          <p:cNvPr id="496" name="Shape 496"/>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497" name="Shape 497"/>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03695" y="0"/>
            <a:ext cx="5351705" cy="2543413"/>
          </a:xfrm>
          <a:prstGeom prst="rect">
            <a:avLst/>
          </a:prstGeom>
          <a:noFill/>
          <a:ln>
            <a:noFill/>
          </a:ln>
        </p:spPr>
      </p:pic>
      <p:sp>
        <p:nvSpPr>
          <p:cNvPr id="499" name="Shape 499"/>
          <p:cNvSpPr>
            <a:spLocks noGrp="1"/>
          </p:cNvSpPr>
          <p:nvPr>
            <p:ph type="title"/>
          </p:nvPr>
        </p:nvSpPr>
        <p:spPr>
          <a:xfrm>
            <a:off x="538682" y="986906"/>
            <a:ext cx="23641965" cy="12225903"/>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rPr dirty="0"/>
              <a:t>The Deacons’ Prayer</a:t>
            </a:r>
          </a:p>
          <a:p>
            <a:pPr>
              <a:lnSpc>
                <a:spcPct val="120000"/>
              </a:lnSpc>
              <a:spcBef>
                <a:spcPts val="600"/>
              </a:spcBef>
              <a:defRPr sz="6600">
                <a:latin typeface="Helvetica Neue"/>
                <a:ea typeface="Helvetica Neue"/>
                <a:cs typeface="Helvetica Neue"/>
                <a:sym typeface="Helvetica Neue"/>
              </a:defRPr>
            </a:pPr>
            <a:r>
              <a:rPr dirty="0"/>
              <a:t>Matthew 6.7-14</a:t>
            </a:r>
          </a:p>
          <a:p>
            <a:pPr>
              <a:lnSpc>
                <a:spcPct val="130000"/>
              </a:lnSpc>
              <a:spcBef>
                <a:spcPts val="1000"/>
              </a:spcBef>
              <a:defRPr sz="6000" b="1">
                <a:latin typeface="Helvetica Neue"/>
                <a:ea typeface="Helvetica Neue"/>
                <a:cs typeface="Helvetica Neue"/>
                <a:sym typeface="Helvetica Neue"/>
              </a:defRPr>
            </a:pPr>
            <a:r>
              <a:rPr dirty="0"/>
              <a:t>Your Kingdom Come</a:t>
            </a:r>
          </a:p>
          <a:p>
            <a:pPr marL="457200" marR="457200" defTabSz="457200">
              <a:lnSpc>
                <a:spcPct val="120000"/>
              </a:lnSpc>
              <a:spcBef>
                <a:spcPts val="600"/>
              </a:spcBef>
              <a:defRPr sz="6000" i="1">
                <a:latin typeface="Helvetica Neue"/>
                <a:ea typeface="Helvetica Neue"/>
                <a:cs typeface="Helvetica Neue"/>
                <a:sym typeface="Helvetica Neue"/>
              </a:defRPr>
            </a:pPr>
            <a:r>
              <a:rPr dirty="0"/>
              <a:t>Revelation 21.1-7</a:t>
            </a:r>
          </a:p>
          <a:p>
            <a:pPr marL="457200" marR="457200" defTabSz="457200">
              <a:lnSpc>
                <a:spcPct val="120000"/>
              </a:lnSpc>
              <a:spcBef>
                <a:spcPts val="600"/>
              </a:spcBef>
              <a:defRPr sz="5500">
                <a:latin typeface="Helvetica Neue"/>
                <a:ea typeface="Helvetica Neue"/>
                <a:cs typeface="Helvetica Neue"/>
                <a:sym typeface="Helvetica Neue"/>
              </a:defRPr>
            </a:pPr>
            <a:r>
              <a:rPr dirty="0"/>
              <a:t>We are praying for the redemption of the world, that evil is defeated, pulled up and out of this world never to make its way back in, we are praying for a world where love of each other and love of God is the way of things, where the poor are lifted up, where the hungry are fed, where there is no more pain, sorrow, suffering or death</a:t>
            </a:r>
          </a:p>
        </p:txBody>
      </p:sp>
      <p:sp>
        <p:nvSpPr>
          <p:cNvPr id="501" name="Shape 501"/>
          <p:cNvSpPr/>
          <p:nvPr/>
        </p:nvSpPr>
        <p:spPr>
          <a:xfrm>
            <a:off x="18507082" y="2397124"/>
            <a:ext cx="5733099" cy="1031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2900"/>
            </a:lvl1pPr>
          </a:lstStyle>
          <a:p>
            <a:r>
              <a:rPr dirty="0"/>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27495" y="-28813"/>
            <a:ext cx="5351705" cy="2543413"/>
          </a:xfrm>
          <a:prstGeom prst="rect">
            <a:avLst/>
          </a:prstGeom>
          <a:noFill/>
          <a:ln>
            <a:noFill/>
          </a:ln>
        </p:spPr>
      </p:pic>
      <p:sp>
        <p:nvSpPr>
          <p:cNvPr id="503" name="Shape 503"/>
          <p:cNvSpPr>
            <a:spLocks noGrp="1"/>
          </p:cNvSpPr>
          <p:nvPr>
            <p:ph type="title"/>
          </p:nvPr>
        </p:nvSpPr>
        <p:spPr>
          <a:xfrm>
            <a:off x="57442" y="8499"/>
            <a:ext cx="24269115" cy="13699002"/>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rPr dirty="0"/>
              <a:t>The Deacons’ Prayer</a:t>
            </a:r>
          </a:p>
          <a:p>
            <a:pPr>
              <a:lnSpc>
                <a:spcPct val="120000"/>
              </a:lnSpc>
              <a:spcBef>
                <a:spcPts val="600"/>
              </a:spcBef>
              <a:defRPr sz="6600">
                <a:latin typeface="Helvetica Neue"/>
                <a:ea typeface="Helvetica Neue"/>
                <a:cs typeface="Helvetica Neue"/>
                <a:sym typeface="Helvetica Neue"/>
              </a:defRPr>
            </a:pPr>
            <a:r>
              <a:rPr dirty="0"/>
              <a:t>Matthew 6.7-14</a:t>
            </a:r>
          </a:p>
          <a:p>
            <a:pPr>
              <a:lnSpc>
                <a:spcPct val="130000"/>
              </a:lnSpc>
              <a:spcBef>
                <a:spcPts val="1000"/>
              </a:spcBef>
              <a:defRPr sz="6000" b="1">
                <a:latin typeface="Helvetica Neue"/>
                <a:ea typeface="Helvetica Neue"/>
                <a:cs typeface="Helvetica Neue"/>
                <a:sym typeface="Helvetica Neue"/>
              </a:defRPr>
            </a:pPr>
            <a:r>
              <a:rPr dirty="0"/>
              <a:t>Give us this Day…</a:t>
            </a:r>
          </a:p>
          <a:p>
            <a:pPr marL="457200" marR="457200" defTabSz="457200">
              <a:lnSpc>
                <a:spcPct val="120000"/>
              </a:lnSpc>
              <a:spcBef>
                <a:spcPts val="600"/>
              </a:spcBef>
              <a:defRPr sz="5500">
                <a:latin typeface="Helvetica Neue"/>
                <a:ea typeface="Helvetica Neue"/>
                <a:cs typeface="Helvetica Neue"/>
                <a:sym typeface="Helvetica Neue"/>
              </a:defRPr>
            </a:pPr>
            <a:r>
              <a:rPr dirty="0"/>
              <a:t>For all to get daily bread, there must be a thriving economy, good employment, and a just society. Therefore, to pray “give us— all the people of our land— daily bread” is to pray against “wanton exploitation” in business, trade, and labor, which “crushes the poor and deprives them of their daily bread.” Those who do injustice will face the power of this petition. “Let them beware of . . . the intercession of the church, and let them take care that this petition of the Lord’s Prayer does not turn against them.” Martin Luther</a:t>
            </a:r>
          </a:p>
        </p:txBody>
      </p:sp>
      <p:sp>
        <p:nvSpPr>
          <p:cNvPr id="505" name="Shape 505"/>
          <p:cNvSpPr/>
          <p:nvPr/>
        </p:nvSpPr>
        <p:spPr>
          <a:xfrm>
            <a:off x="18507082" y="2244724"/>
            <a:ext cx="5733099" cy="10318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2900"/>
            </a:lvl1pPr>
          </a:lstStyle>
          <a:p>
            <a:r>
              <a:rPr dirty="0"/>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507" name="Shape 507"/>
          <p:cNvSpPr/>
          <p:nvPr/>
        </p:nvSpPr>
        <p:spPr>
          <a:xfrm>
            <a:off x="694645" y="1180465"/>
            <a:ext cx="22994709" cy="262881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defTabSz="584200">
              <a:lnSpc>
                <a:spcPct val="70000"/>
              </a:lnSpc>
              <a:defRPr>
                <a:latin typeface="Helvetica Neue"/>
                <a:ea typeface="Helvetica Neue"/>
                <a:cs typeface="Helvetica Neue"/>
                <a:sym typeface="Helvetica Neue"/>
              </a:defRPr>
            </a:pPr>
            <a:r>
              <a:t>The Deacons’ Prayer</a:t>
            </a:r>
          </a:p>
          <a:p>
            <a:pPr defTabSz="584200">
              <a:lnSpc>
                <a:spcPct val="70000"/>
              </a:lnSpc>
              <a:spcBef>
                <a:spcPts val="1000"/>
              </a:spcBef>
              <a:defRPr sz="5400">
                <a:latin typeface="Helvetica Neue"/>
                <a:ea typeface="Helvetica Neue"/>
                <a:cs typeface="Helvetica Neue"/>
                <a:sym typeface="Helvetica Neue"/>
              </a:defRPr>
            </a:pPr>
            <a:endParaRPr/>
          </a:p>
          <a:p>
            <a:pPr defTabSz="584200">
              <a:lnSpc>
                <a:spcPct val="70000"/>
              </a:lnSpc>
              <a:spcBef>
                <a:spcPts val="1000"/>
              </a:spcBef>
              <a:defRPr sz="5400" b="1">
                <a:latin typeface="Helvetica Neue"/>
                <a:ea typeface="Helvetica Neue"/>
                <a:cs typeface="Helvetica Neue"/>
                <a:sym typeface="Helvetica Neue"/>
              </a:defRPr>
            </a:pPr>
            <a:r>
              <a:t>Forgive us our debts, as we have forgiven our debtors</a:t>
            </a:r>
          </a:p>
          <a:p>
            <a:pPr algn="l" defTabSz="457200">
              <a:spcBef>
                <a:spcPts val="1200"/>
              </a:spcBef>
              <a:defRPr sz="1300" b="1">
                <a:latin typeface="Palatino"/>
                <a:ea typeface="Palatino"/>
                <a:cs typeface="Palatino"/>
                <a:sym typeface="Palatino"/>
              </a:defRPr>
            </a:pPr>
            <a:endParaRPr sz="1200">
              <a:latin typeface="Times"/>
              <a:ea typeface="Times"/>
              <a:cs typeface="Times"/>
              <a:sym typeface="Times"/>
            </a:endParaRPr>
          </a:p>
        </p:txBody>
      </p:sp>
      <p:sp>
        <p:nvSpPr>
          <p:cNvPr id="508" name="Shape 508"/>
          <p:cNvSpPr/>
          <p:nvPr/>
        </p:nvSpPr>
        <p:spPr>
          <a:xfrm>
            <a:off x="341204" y="3505200"/>
            <a:ext cx="23701593" cy="975190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defTabSz="457200">
              <a:lnSpc>
                <a:spcPct val="120000"/>
              </a:lnSpc>
              <a:spcBef>
                <a:spcPts val="1200"/>
              </a:spcBef>
              <a:defRPr sz="5300">
                <a:latin typeface="Helvetica Neue"/>
                <a:ea typeface="Helvetica Neue"/>
                <a:cs typeface="Helvetica Neue"/>
                <a:sym typeface="Helvetica Neue"/>
              </a:defRPr>
            </a:pPr>
            <a:r>
              <a:rPr dirty="0"/>
              <a:t>The early church saw this prayer as the literal forgiving of debts.</a:t>
            </a:r>
          </a:p>
          <a:p>
            <a:pPr defTabSz="457200">
              <a:lnSpc>
                <a:spcPct val="120000"/>
              </a:lnSpc>
              <a:spcBef>
                <a:spcPts val="1200"/>
              </a:spcBef>
              <a:defRPr sz="5300">
                <a:latin typeface="Helvetica Neue"/>
                <a:ea typeface="Helvetica Neue"/>
                <a:cs typeface="Helvetica Neue"/>
                <a:sym typeface="Helvetica Neue"/>
              </a:defRPr>
            </a:pPr>
            <a:r>
              <a:rPr dirty="0"/>
              <a:t>Leviticus 25.10ff</a:t>
            </a:r>
          </a:p>
          <a:p>
            <a:pPr defTabSz="457200">
              <a:lnSpc>
                <a:spcPct val="120000"/>
              </a:lnSpc>
              <a:spcBef>
                <a:spcPts val="1200"/>
              </a:spcBef>
              <a:defRPr sz="5300">
                <a:latin typeface="Helvetica Neue"/>
                <a:ea typeface="Helvetica Neue"/>
                <a:cs typeface="Helvetica Neue"/>
                <a:sym typeface="Helvetica Neue"/>
              </a:defRPr>
            </a:pPr>
            <a:r>
              <a:rPr dirty="0"/>
              <a:t>Jubilee</a:t>
            </a:r>
          </a:p>
          <a:p>
            <a:pPr defTabSz="457200">
              <a:lnSpc>
                <a:spcPct val="120000"/>
              </a:lnSpc>
              <a:spcBef>
                <a:spcPts val="1200"/>
              </a:spcBef>
              <a:defRPr sz="5300">
                <a:latin typeface="Helvetica Neue"/>
                <a:ea typeface="Helvetica Neue"/>
                <a:cs typeface="Helvetica Neue"/>
                <a:sym typeface="Helvetica Neue"/>
              </a:defRPr>
            </a:pPr>
            <a:r>
              <a:rPr dirty="0"/>
              <a:t>The problem of debt was very serious in Jesus' time. When the revolutionaries took over the Temple at the start of the Jewish war against the Romans, thirty years after Jesus' day, the first thing they did was to burn the records of debt. The early church certainly believed that Jesus was talking about actual debts.</a:t>
            </a:r>
          </a:p>
          <a:p>
            <a:pPr defTabSz="457200">
              <a:lnSpc>
                <a:spcPct val="160000"/>
              </a:lnSpc>
              <a:spcBef>
                <a:spcPts val="1200"/>
              </a:spcBef>
              <a:defRPr sz="3300" i="1">
                <a:latin typeface="Helvetica Neue Medium"/>
                <a:ea typeface="Helvetica Neue Medium"/>
                <a:cs typeface="Helvetica Neue Medium"/>
                <a:sym typeface="Helvetica Neue Medium"/>
              </a:defRPr>
            </a:pPr>
            <a:endParaRPr dirty="0"/>
          </a:p>
          <a:p>
            <a:pPr defTabSz="457200">
              <a:lnSpc>
                <a:spcPct val="160000"/>
              </a:lnSpc>
              <a:spcBef>
                <a:spcPts val="1200"/>
              </a:spcBef>
              <a:defRPr sz="3300" i="1">
                <a:latin typeface="Helvetica Neue Medium"/>
                <a:ea typeface="Helvetica Neue Medium"/>
                <a:cs typeface="Helvetica Neue Medium"/>
                <a:sym typeface="Helvetica Neue Medium"/>
              </a:defRPr>
            </a:pPr>
            <a:endParaRPr dirty="0"/>
          </a:p>
        </p:txBody>
      </p:sp>
      <p:sp>
        <p:nvSpPr>
          <p:cNvPr id="510" name="Shape 510"/>
          <p:cNvSpPr/>
          <p:nvPr/>
        </p:nvSpPr>
        <p:spPr>
          <a:xfrm>
            <a:off x="17830800" y="13049255"/>
            <a:ext cx="6409381" cy="590545"/>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defRPr sz="2900"/>
            </a:lvl1pPr>
          </a:lstStyle>
          <a:p>
            <a:r>
              <a:rPr dirty="0"/>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727495" y="-152400"/>
            <a:ext cx="5351705" cy="2543413"/>
          </a:xfrm>
          <a:prstGeom prst="rect">
            <a:avLst/>
          </a:prstGeom>
          <a:noFill/>
          <a:ln>
            <a:noFill/>
          </a:ln>
        </p:spPr>
      </p:pic>
      <p:sp>
        <p:nvSpPr>
          <p:cNvPr id="514" name="Shape 514"/>
          <p:cNvSpPr/>
          <p:nvPr/>
        </p:nvSpPr>
        <p:spPr>
          <a:xfrm>
            <a:off x="845495" y="3526171"/>
            <a:ext cx="22693010" cy="906261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defTabSz="457200">
              <a:lnSpc>
                <a:spcPct val="120000"/>
              </a:lnSpc>
              <a:spcBef>
                <a:spcPts val="1200"/>
              </a:spcBef>
              <a:defRPr sz="5300">
                <a:latin typeface="Helvetica Neue"/>
                <a:ea typeface="Helvetica Neue"/>
                <a:cs typeface="Helvetica Neue"/>
                <a:sym typeface="Helvetica Neue"/>
              </a:defRPr>
            </a:pPr>
            <a:r>
              <a:t>The early church saw this prayer as the literal forgiving of debts.</a:t>
            </a:r>
          </a:p>
          <a:p>
            <a:pPr defTabSz="457200">
              <a:lnSpc>
                <a:spcPct val="120000"/>
              </a:lnSpc>
              <a:spcBef>
                <a:spcPts val="1200"/>
              </a:spcBef>
              <a:defRPr sz="5300">
                <a:latin typeface="Helvetica Neue"/>
                <a:ea typeface="Helvetica Neue"/>
                <a:cs typeface="Helvetica Neue"/>
                <a:sym typeface="Helvetica Neue"/>
              </a:defRPr>
            </a:pPr>
            <a:r>
              <a:t>Leviticus 25.10ff</a:t>
            </a:r>
          </a:p>
          <a:p>
            <a:pPr defTabSz="457200">
              <a:lnSpc>
                <a:spcPct val="120000"/>
              </a:lnSpc>
              <a:spcBef>
                <a:spcPts val="1200"/>
              </a:spcBef>
              <a:defRPr sz="5300">
                <a:latin typeface="Helvetica Neue"/>
                <a:ea typeface="Helvetica Neue"/>
                <a:cs typeface="Helvetica Neue"/>
                <a:sym typeface="Helvetica Neue"/>
              </a:defRPr>
            </a:pPr>
            <a:r>
              <a:t>Jubilee</a:t>
            </a:r>
          </a:p>
          <a:p>
            <a:pPr defTabSz="457200">
              <a:lnSpc>
                <a:spcPct val="120000"/>
              </a:lnSpc>
              <a:spcBef>
                <a:spcPts val="1200"/>
              </a:spcBef>
              <a:defRPr sz="5300">
                <a:latin typeface="Helvetica Neue"/>
                <a:ea typeface="Helvetica Neue"/>
                <a:cs typeface="Helvetica Neue"/>
                <a:sym typeface="Helvetica Neue"/>
              </a:defRPr>
            </a:pPr>
            <a:r>
              <a:t>The Lord's Prayer makes sense, not just in terms of individual human beings quieting their own troubled consciences, (which is very important), but also in terms of the new day when justice and peace will embrace, economically and socially for individuals and for societies. This is a prayer for the transformation of lives and communities in the economic realm.</a:t>
            </a:r>
          </a:p>
          <a:p>
            <a:pPr defTabSz="457200">
              <a:lnSpc>
                <a:spcPct val="120000"/>
              </a:lnSpc>
              <a:spcBef>
                <a:spcPts val="1200"/>
              </a:spcBef>
              <a:defRPr sz="5300" i="1">
                <a:latin typeface="Helvetica Neue"/>
                <a:ea typeface="Helvetica Neue"/>
                <a:cs typeface="Helvetica Neue"/>
                <a:sym typeface="Helvetica Neue"/>
              </a:defRPr>
            </a:pPr>
            <a:r>
              <a:t>This Prayer is Always Bigger than we Have imaged!</a:t>
            </a:r>
          </a:p>
        </p:txBody>
      </p:sp>
      <p:sp>
        <p:nvSpPr>
          <p:cNvPr id="515" name="Shape 515"/>
          <p:cNvSpPr/>
          <p:nvPr/>
        </p:nvSpPr>
        <p:spPr>
          <a:xfrm>
            <a:off x="694645" y="401501"/>
            <a:ext cx="22994709" cy="262881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defTabSz="584200">
              <a:lnSpc>
                <a:spcPct val="70000"/>
              </a:lnSpc>
              <a:defRPr>
                <a:latin typeface="Helvetica Neue"/>
                <a:ea typeface="Helvetica Neue"/>
                <a:cs typeface="Helvetica Neue"/>
                <a:sym typeface="Helvetica Neue"/>
              </a:defRPr>
            </a:pPr>
            <a:r>
              <a:t>The Deacons’ Prayer</a:t>
            </a:r>
          </a:p>
          <a:p>
            <a:pPr defTabSz="584200">
              <a:lnSpc>
                <a:spcPct val="70000"/>
              </a:lnSpc>
              <a:spcBef>
                <a:spcPts val="1000"/>
              </a:spcBef>
              <a:defRPr sz="5400">
                <a:latin typeface="Helvetica Neue"/>
                <a:ea typeface="Helvetica Neue"/>
                <a:cs typeface="Helvetica Neue"/>
                <a:sym typeface="Helvetica Neue"/>
              </a:defRPr>
            </a:pPr>
            <a:endParaRPr/>
          </a:p>
          <a:p>
            <a:pPr defTabSz="584200">
              <a:lnSpc>
                <a:spcPct val="70000"/>
              </a:lnSpc>
              <a:spcBef>
                <a:spcPts val="1000"/>
              </a:spcBef>
              <a:defRPr sz="5400" b="1">
                <a:latin typeface="Helvetica Neue"/>
                <a:ea typeface="Helvetica Neue"/>
                <a:cs typeface="Helvetica Neue"/>
                <a:sym typeface="Helvetica Neue"/>
              </a:defRPr>
            </a:pPr>
            <a:r>
              <a:t>Forgive us our debts, as we have forgiven our debtors</a:t>
            </a:r>
          </a:p>
          <a:p>
            <a:pPr algn="l" defTabSz="457200">
              <a:spcBef>
                <a:spcPts val="1200"/>
              </a:spcBef>
              <a:defRPr sz="1300" b="1">
                <a:latin typeface="Palatino"/>
                <a:ea typeface="Palatino"/>
                <a:cs typeface="Palatino"/>
                <a:sym typeface="Palatino"/>
              </a:defRPr>
            </a:pPr>
            <a:endParaRPr sz="1200">
              <a:latin typeface="Times"/>
              <a:ea typeface="Times"/>
              <a:cs typeface="Times"/>
              <a:sym typeface="Times"/>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p:nvPr/>
        </p:nvSpPr>
        <p:spPr>
          <a:xfrm>
            <a:off x="3048000" y="659370"/>
            <a:ext cx="18288000" cy="2385266"/>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rPr dirty="0"/>
              <a:t>Leadership </a:t>
            </a:r>
            <a:r>
              <a:rPr dirty="0" smtClean="0"/>
              <a:t>Shift </a:t>
            </a:r>
            <a:endParaRPr dirty="0"/>
          </a:p>
          <a:p>
            <a:pPr defTabSz="914400">
              <a:lnSpc>
                <a:spcPct val="110000"/>
              </a:lnSpc>
              <a:defRPr sz="5500">
                <a:latin typeface="Helvetica Neue"/>
                <a:ea typeface="Helvetica Neue"/>
                <a:cs typeface="Helvetica Neue"/>
                <a:sym typeface="Helvetica Neue"/>
              </a:defRPr>
            </a:pPr>
            <a:r>
              <a:rPr dirty="0"/>
              <a:t>Pattern of Ephesians  4:11-16 </a:t>
            </a:r>
          </a:p>
        </p:txBody>
      </p:sp>
      <p:sp>
        <p:nvSpPr>
          <p:cNvPr id="525" name="Shape 525"/>
          <p:cNvSpPr/>
          <p:nvPr/>
        </p:nvSpPr>
        <p:spPr>
          <a:xfrm>
            <a:off x="3125681" y="4985203"/>
            <a:ext cx="18132638" cy="485648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lnSpc>
                <a:spcPct val="150000"/>
              </a:lnSpc>
              <a:spcBef>
                <a:spcPts val="1200"/>
              </a:spcBef>
              <a:defRPr sz="5500">
                <a:latin typeface="Helvetica Neue"/>
                <a:ea typeface="Helvetica Neue"/>
                <a:cs typeface="Helvetica Neue"/>
                <a:sym typeface="Helvetica Neue"/>
              </a:defRPr>
            </a:lvl1pPr>
          </a:lstStyle>
          <a:p>
            <a:r>
              <a:t>What will be different in how you invest your time and energy as a council and deacons if deacons see being People of Micah 6.8 as central to their calling?</a:t>
            </a:r>
          </a:p>
        </p:txBody>
      </p:sp>
      <p:sp>
        <p:nvSpPr>
          <p:cNvPr id="527" name="Shape 527"/>
          <p:cNvSpPr/>
          <p:nvPr/>
        </p:nvSpPr>
        <p:spPr>
          <a:xfrm>
            <a:off x="17593619" y="13125455"/>
            <a:ext cx="6714181" cy="590545"/>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defRPr sz="2900"/>
            </a:lvl1pPr>
          </a:lstStyle>
          <a:p>
            <a:r>
              <a:rPr dirty="0"/>
              <a:t>Transforming Lives and Communities</a:t>
            </a:r>
          </a:p>
        </p:txBody>
      </p:sp>
      <p:sp>
        <p:nvSpPr>
          <p:cNvPr id="528" name="Shape 528"/>
          <p:cNvSpPr/>
          <p:nvPr/>
        </p:nvSpPr>
        <p:spPr>
          <a:xfrm>
            <a:off x="9508458" y="1234226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35600" y="10715386"/>
            <a:ext cx="5351705" cy="2543413"/>
          </a:xfrm>
          <a:prstGeom prst="rect">
            <a:avLst/>
          </a:prstGeom>
          <a:noFill/>
          <a:ln>
            <a:noFill/>
          </a:ln>
        </p:spPr>
      </p:pic>
      <p:sp>
        <p:nvSpPr>
          <p:cNvPr id="538" name="Shape 538"/>
          <p:cNvSpPr>
            <a:spLocks noGrp="1"/>
          </p:cNvSpPr>
          <p:nvPr>
            <p:ph type="title"/>
          </p:nvPr>
        </p:nvSpPr>
        <p:spPr>
          <a:xfrm>
            <a:off x="10640262" y="1928707"/>
            <a:ext cx="13334274" cy="10338919"/>
          </a:xfrm>
          <a:prstGeom prst="rect">
            <a:avLst/>
          </a:prstGeom>
        </p:spPr>
        <p:txBody>
          <a:bodyPr anchor="t"/>
          <a:lstStyle/>
          <a:p>
            <a:pPr>
              <a:lnSpc>
                <a:spcPct val="130000"/>
              </a:lnSpc>
              <a:defRPr sz="7700">
                <a:latin typeface="Helvetica Neue"/>
                <a:ea typeface="Helvetica Neue"/>
                <a:cs typeface="Helvetica Neue"/>
                <a:sym typeface="Helvetica Neue"/>
              </a:defRPr>
            </a:pPr>
            <a:r>
              <a:t>Equipped 2 Equip</a:t>
            </a:r>
          </a:p>
          <a:p>
            <a:pPr marL="584200" indent="-584200" algn="l">
              <a:lnSpc>
                <a:spcPct val="130000"/>
              </a:lnSpc>
              <a:buSzPct val="100000"/>
              <a:defRPr sz="5500">
                <a:latin typeface="Helvetica Neue"/>
                <a:ea typeface="Helvetica Neue"/>
                <a:cs typeface="Helvetica Neue"/>
                <a:sym typeface="Helvetica Neue"/>
              </a:defRPr>
            </a:pPr>
            <a:r>
              <a:t>3: What three things did you learn?</a:t>
            </a:r>
          </a:p>
          <a:p>
            <a:pPr marL="584200" indent="-584200" algn="l">
              <a:lnSpc>
                <a:spcPct val="130000"/>
              </a:lnSpc>
              <a:buSzPct val="100000"/>
              <a:defRPr sz="5500">
                <a:latin typeface="Helvetica Neue"/>
                <a:ea typeface="Helvetica Neue"/>
                <a:cs typeface="Helvetica Neue"/>
                <a:sym typeface="Helvetica Neue"/>
              </a:defRPr>
            </a:pPr>
            <a:r>
              <a:t>1: What is something that you agree with?</a:t>
            </a:r>
          </a:p>
          <a:p>
            <a:pPr marL="584200" indent="-584200" algn="l">
              <a:lnSpc>
                <a:spcPct val="130000"/>
              </a:lnSpc>
              <a:buSzPct val="100000"/>
              <a:defRPr sz="5500">
                <a:latin typeface="Helvetica Neue"/>
                <a:ea typeface="Helvetica Neue"/>
                <a:cs typeface="Helvetica Neue"/>
                <a:sym typeface="Helvetica Neue"/>
              </a:defRPr>
            </a:pPr>
            <a:r>
              <a:t>1: What is one thing that is still circling around in your mind about being equipped  2 equip?</a:t>
            </a:r>
          </a:p>
        </p:txBody>
      </p:sp>
      <p:grpSp>
        <p:nvGrpSpPr>
          <p:cNvPr id="541" name="Group 541"/>
          <p:cNvGrpSpPr/>
          <p:nvPr/>
        </p:nvGrpSpPr>
        <p:grpSpPr>
          <a:xfrm>
            <a:off x="1112280" y="2455958"/>
            <a:ext cx="9174319" cy="7391577"/>
            <a:chOff x="0" y="0"/>
            <a:chExt cx="9174318" cy="7391576"/>
          </a:xfrm>
        </p:grpSpPr>
        <p:pic>
          <p:nvPicPr>
            <p:cNvPr id="540" name="pasted-image.tif"/>
            <p:cNvPicPr>
              <a:picLocks noChangeAspect="1"/>
            </p:cNvPicPr>
            <p:nvPr/>
          </p:nvPicPr>
          <p:blipFill>
            <a:blip r:embed="rId4">
              <a:extLst/>
            </a:blip>
            <a:stretch>
              <a:fillRect/>
            </a:stretch>
          </p:blipFill>
          <p:spPr>
            <a:xfrm>
              <a:off x="177800" y="114300"/>
              <a:ext cx="8818719" cy="6934377"/>
            </a:xfrm>
            <a:prstGeom prst="rect">
              <a:avLst/>
            </a:prstGeom>
            <a:ln>
              <a:noFill/>
            </a:ln>
            <a:effectLst/>
          </p:spPr>
        </p:pic>
        <p:pic>
          <p:nvPicPr>
            <p:cNvPr id="539" name="Picture 538"/>
            <p:cNvPicPr>
              <a:picLocks/>
            </p:cNvPicPr>
            <p:nvPr/>
          </p:nvPicPr>
          <p:blipFill>
            <a:blip r:embed="rId5">
              <a:extLst/>
            </a:blip>
            <a:stretch>
              <a:fillRect/>
            </a:stretch>
          </p:blipFill>
          <p:spPr>
            <a:xfrm>
              <a:off x="0" y="0"/>
              <a:ext cx="9174319" cy="7391577"/>
            </a:xfrm>
            <a:prstGeom prst="rect">
              <a:avLst/>
            </a:prstGeom>
            <a:effectLst/>
          </p:spPr>
        </p:pic>
      </p:grpSp>
      <p:sp>
        <p:nvSpPr>
          <p:cNvPr id="543" name="Shape 543"/>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544" name="Shape 544"/>
          <p:cNvSpPr/>
          <p:nvPr/>
        </p:nvSpPr>
        <p:spPr>
          <a:xfrm>
            <a:off x="9730636" y="11887536"/>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669000" y="10744200"/>
            <a:ext cx="5580305" cy="2514600"/>
          </a:xfrm>
          <a:prstGeom prst="rect">
            <a:avLst/>
          </a:prstGeom>
          <a:noFill/>
          <a:ln>
            <a:noFill/>
          </a:ln>
        </p:spPr>
      </p:pic>
      <p:sp>
        <p:nvSpPr>
          <p:cNvPr id="192" name="Shape 192"/>
          <p:cNvSpPr>
            <a:spLocks noGrp="1"/>
          </p:cNvSpPr>
          <p:nvPr>
            <p:ph type="ctrTitle"/>
          </p:nvPr>
        </p:nvSpPr>
        <p:spPr>
          <a:xfrm>
            <a:off x="4833937" y="610490"/>
            <a:ext cx="14716126" cy="3135843"/>
          </a:xfrm>
          <a:prstGeom prst="rect">
            <a:avLst/>
          </a:prstGeom>
        </p:spPr>
        <p:txBody>
          <a:bodyPr/>
          <a:lstStyle>
            <a:lvl1pPr>
              <a:defRPr sz="9000">
                <a:latin typeface="Helvetica Neue"/>
                <a:ea typeface="Helvetica Neue"/>
                <a:cs typeface="Helvetica Neue"/>
                <a:sym typeface="Helvetica Neue"/>
              </a:defRPr>
            </a:lvl1pPr>
          </a:lstStyle>
          <a:p>
            <a:r>
              <a:rPr dirty="0"/>
              <a:t>From </a:t>
            </a:r>
            <a:r>
              <a:rPr dirty="0" smtClean="0"/>
              <a:t>Classis </a:t>
            </a:r>
            <a:r>
              <a:rPr dirty="0"/>
              <a:t>to your congregation</a:t>
            </a:r>
          </a:p>
        </p:txBody>
      </p:sp>
      <p:sp>
        <p:nvSpPr>
          <p:cNvPr id="193" name="Shape 193"/>
          <p:cNvSpPr>
            <a:spLocks noGrp="1"/>
          </p:cNvSpPr>
          <p:nvPr>
            <p:ph type="subTitle" sz="half" idx="1"/>
          </p:nvPr>
        </p:nvSpPr>
        <p:spPr>
          <a:xfrm>
            <a:off x="2458112" y="4365180"/>
            <a:ext cx="19467776" cy="6735589"/>
          </a:xfrm>
          <a:prstGeom prst="rect">
            <a:avLst/>
          </a:prstGeom>
        </p:spPr>
        <p:txBody>
          <a:bodyPr/>
          <a:lstStyle/>
          <a:p>
            <a:pPr>
              <a:lnSpc>
                <a:spcPct val="120000"/>
              </a:lnSpc>
              <a:defRPr sz="6500">
                <a:latin typeface="Helvetica Neue"/>
                <a:ea typeface="Helvetica Neue"/>
                <a:cs typeface="Helvetica Neue"/>
                <a:sym typeface="Helvetica Neue"/>
              </a:defRPr>
            </a:pPr>
            <a:r>
              <a:t>Reflection &amp; Table Talk</a:t>
            </a:r>
          </a:p>
          <a:p>
            <a:pPr algn="l">
              <a:lnSpc>
                <a:spcPct val="120000"/>
              </a:lnSpc>
              <a:spcBef>
                <a:spcPts val="1200"/>
              </a:spcBef>
              <a:defRPr sz="6500">
                <a:latin typeface="Helvetica Neue"/>
                <a:ea typeface="Helvetica Neue"/>
                <a:cs typeface="Helvetica Neue"/>
                <a:sym typeface="Helvetica Neue"/>
              </a:defRPr>
            </a:pPr>
            <a:r>
              <a:t>- What are the three things that take most of your elders’ time?</a:t>
            </a:r>
          </a:p>
          <a:p>
            <a:pPr algn="l">
              <a:lnSpc>
                <a:spcPct val="120000"/>
              </a:lnSpc>
              <a:spcBef>
                <a:spcPts val="1200"/>
              </a:spcBef>
              <a:defRPr sz="6500">
                <a:latin typeface="Helvetica Neue"/>
                <a:ea typeface="Helvetica Neue"/>
                <a:cs typeface="Helvetica Neue"/>
                <a:sym typeface="Helvetica Neue"/>
              </a:defRPr>
            </a:pPr>
            <a:r>
              <a:t>-What are the the three things that take most of your deacons’ time?</a:t>
            </a:r>
          </a:p>
        </p:txBody>
      </p:sp>
      <p:sp>
        <p:nvSpPr>
          <p:cNvPr id="194" name="Shape 194"/>
          <p:cNvSpPr/>
          <p:nvPr/>
        </p:nvSpPr>
        <p:spPr>
          <a:xfrm>
            <a:off x="16076665" y="13052424"/>
            <a:ext cx="8890378"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196" name="Shape 196"/>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89952" y="10134600"/>
            <a:ext cx="6559353" cy="3124200"/>
          </a:xfrm>
          <a:prstGeom prst="rect">
            <a:avLst/>
          </a:prstGeom>
          <a:noFill/>
          <a:ln>
            <a:noFill/>
          </a:ln>
        </p:spPr>
      </p:pic>
      <p:sp>
        <p:nvSpPr>
          <p:cNvPr id="198" name="Shape 198"/>
          <p:cNvSpPr>
            <a:spLocks noGrp="1"/>
          </p:cNvSpPr>
          <p:nvPr>
            <p:ph type="ctrTitle"/>
          </p:nvPr>
        </p:nvSpPr>
        <p:spPr>
          <a:xfrm>
            <a:off x="4833937" y="610490"/>
            <a:ext cx="14716126" cy="3135843"/>
          </a:xfrm>
          <a:prstGeom prst="rect">
            <a:avLst/>
          </a:prstGeom>
        </p:spPr>
        <p:txBody>
          <a:bodyPr/>
          <a:lstStyle>
            <a:lvl1pPr>
              <a:defRPr sz="9000">
                <a:latin typeface="Helvetica Neue"/>
                <a:ea typeface="Helvetica Neue"/>
                <a:cs typeface="Helvetica Neue"/>
                <a:sym typeface="Helvetica Neue"/>
              </a:defRPr>
            </a:lvl1pPr>
          </a:lstStyle>
          <a:p>
            <a:r>
              <a:rPr dirty="0"/>
              <a:t>From </a:t>
            </a:r>
            <a:r>
              <a:rPr dirty="0" smtClean="0"/>
              <a:t>Classis </a:t>
            </a:r>
            <a:r>
              <a:rPr dirty="0"/>
              <a:t>to your congregation</a:t>
            </a:r>
          </a:p>
        </p:txBody>
      </p:sp>
      <p:sp>
        <p:nvSpPr>
          <p:cNvPr id="199" name="Shape 199"/>
          <p:cNvSpPr>
            <a:spLocks noGrp="1"/>
          </p:cNvSpPr>
          <p:nvPr>
            <p:ph type="subTitle" idx="1"/>
          </p:nvPr>
        </p:nvSpPr>
        <p:spPr>
          <a:xfrm>
            <a:off x="2458112" y="4365180"/>
            <a:ext cx="20072147" cy="6735589"/>
          </a:xfrm>
          <a:prstGeom prst="rect">
            <a:avLst/>
          </a:prstGeom>
        </p:spPr>
        <p:txBody>
          <a:bodyPr/>
          <a:lstStyle/>
          <a:p>
            <a:pPr>
              <a:lnSpc>
                <a:spcPct val="120000"/>
              </a:lnSpc>
              <a:spcBef>
                <a:spcPts val="1200"/>
              </a:spcBef>
              <a:defRPr sz="6500">
                <a:latin typeface="Helvetica Neue"/>
                <a:ea typeface="Helvetica Neue"/>
                <a:cs typeface="Helvetica Neue"/>
                <a:sym typeface="Helvetica Neue"/>
              </a:defRPr>
            </a:pPr>
            <a:r>
              <a:t>Reflection &amp; Table Talk</a:t>
            </a:r>
          </a:p>
          <a:p>
            <a:pPr algn="l">
              <a:lnSpc>
                <a:spcPct val="120000"/>
              </a:lnSpc>
              <a:spcBef>
                <a:spcPts val="1200"/>
              </a:spcBef>
              <a:defRPr sz="6500">
                <a:latin typeface="Helvetica Neue"/>
                <a:ea typeface="Helvetica Neue"/>
                <a:cs typeface="Helvetica Neue"/>
                <a:sym typeface="Helvetica Neue"/>
              </a:defRPr>
            </a:pPr>
            <a:r>
              <a:t>- What would your elders like to do more of? Why?</a:t>
            </a:r>
          </a:p>
          <a:p>
            <a:pPr algn="l">
              <a:lnSpc>
                <a:spcPct val="120000"/>
              </a:lnSpc>
              <a:spcBef>
                <a:spcPts val="1200"/>
              </a:spcBef>
              <a:defRPr sz="6500">
                <a:latin typeface="Helvetica Neue"/>
                <a:ea typeface="Helvetica Neue"/>
                <a:cs typeface="Helvetica Neue"/>
                <a:sym typeface="Helvetica Neue"/>
              </a:defRPr>
            </a:pPr>
            <a:r>
              <a:t>- What would your deacons like to do more of? Why?</a:t>
            </a:r>
          </a:p>
        </p:txBody>
      </p:sp>
      <p:sp>
        <p:nvSpPr>
          <p:cNvPr id="200" name="Shape 200"/>
          <p:cNvSpPr/>
          <p:nvPr/>
        </p:nvSpPr>
        <p:spPr>
          <a:xfrm>
            <a:off x="16076665" y="13052424"/>
            <a:ext cx="8890378"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02" name="Shape 202"/>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689952" y="10134600"/>
            <a:ext cx="6559353" cy="3124200"/>
          </a:xfrm>
          <a:prstGeom prst="rect">
            <a:avLst/>
          </a:prstGeom>
          <a:noFill/>
          <a:ln>
            <a:noFill/>
          </a:ln>
        </p:spPr>
      </p:pic>
      <p:sp>
        <p:nvSpPr>
          <p:cNvPr id="204" name="Shape 204"/>
          <p:cNvSpPr/>
          <p:nvPr/>
        </p:nvSpPr>
        <p:spPr>
          <a:xfrm>
            <a:off x="2554088" y="2528061"/>
            <a:ext cx="19275825" cy="1522478"/>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lvl="3" defTabSz="914400">
              <a:lnSpc>
                <a:spcPct val="150000"/>
              </a:lnSpc>
              <a:defRPr sz="9000">
                <a:latin typeface="Helvetica Neue"/>
                <a:ea typeface="Helvetica Neue"/>
                <a:cs typeface="Helvetica Neue"/>
                <a:sym typeface="Helvetica Neue"/>
              </a:defRPr>
            </a:pPr>
            <a:r>
              <a:t>Leadership Shift</a:t>
            </a:r>
          </a:p>
        </p:txBody>
      </p:sp>
      <p:sp>
        <p:nvSpPr>
          <p:cNvPr id="205" name="Shape 205"/>
          <p:cNvSpPr/>
          <p:nvPr/>
        </p:nvSpPr>
        <p:spPr>
          <a:xfrm>
            <a:off x="5888351" y="5199038"/>
            <a:ext cx="12607298" cy="408216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defRPr sz="6500">
                <a:latin typeface="Helvetica Neue"/>
                <a:ea typeface="Helvetica Neue"/>
                <a:cs typeface="Helvetica Neue"/>
                <a:sym typeface="Helvetica Neue"/>
              </a:defRPr>
            </a:pPr>
            <a:r>
              <a:t>Rethinking our Roles </a:t>
            </a:r>
          </a:p>
          <a:p>
            <a:pPr>
              <a:defRPr sz="6500">
                <a:latin typeface="Helvetica Neue"/>
                <a:ea typeface="Helvetica Neue"/>
                <a:cs typeface="Helvetica Neue"/>
                <a:sym typeface="Helvetica Neue"/>
              </a:defRPr>
            </a:pPr>
            <a:r>
              <a:t>&amp; </a:t>
            </a:r>
          </a:p>
          <a:p>
            <a:pPr>
              <a:defRPr sz="6500">
                <a:latin typeface="Helvetica Neue"/>
                <a:ea typeface="Helvetica Neue"/>
                <a:cs typeface="Helvetica Neue"/>
                <a:sym typeface="Helvetica Neue"/>
              </a:defRPr>
            </a:pPr>
            <a:r>
              <a:t>Priorities</a:t>
            </a:r>
          </a:p>
          <a:p>
            <a:pPr>
              <a:defRPr sz="6500">
                <a:latin typeface="Helvetica Neue"/>
                <a:ea typeface="Helvetica Neue"/>
                <a:cs typeface="Helvetica Neue"/>
                <a:sym typeface="Helvetica Neue"/>
              </a:defRPr>
            </a:pPr>
            <a:r>
              <a:t>as office bearers</a:t>
            </a:r>
          </a:p>
        </p:txBody>
      </p:sp>
      <p:sp>
        <p:nvSpPr>
          <p:cNvPr id="207" name="Shape 207"/>
          <p:cNvSpPr/>
          <p:nvPr/>
        </p:nvSpPr>
        <p:spPr>
          <a:xfrm>
            <a:off x="16048891" y="130524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08" name="Shape 208"/>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8707488" y="-100576"/>
            <a:ext cx="5641876" cy="2366796"/>
          </a:xfrm>
          <a:prstGeom prst="rect">
            <a:avLst/>
          </a:prstGeom>
          <a:noFill/>
          <a:ln>
            <a:noFill/>
          </a:ln>
        </p:spPr>
      </p:pic>
      <p:sp>
        <p:nvSpPr>
          <p:cNvPr id="212" name="Shape 212"/>
          <p:cNvSpPr/>
          <p:nvPr/>
        </p:nvSpPr>
        <p:spPr>
          <a:xfrm>
            <a:off x="3048000" y="381648"/>
            <a:ext cx="18288000" cy="2981766"/>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p>
            <a:pPr defTabSz="914400">
              <a:lnSpc>
                <a:spcPct val="130000"/>
              </a:lnSpc>
              <a:defRPr sz="6000">
                <a:latin typeface="Arial"/>
                <a:ea typeface="Arial"/>
                <a:cs typeface="Arial"/>
                <a:sym typeface="Arial"/>
              </a:defRPr>
            </a:pPr>
            <a:r>
              <a:t>Biblical Pattern Ephesians  4:11-16 </a:t>
            </a:r>
          </a:p>
          <a:p>
            <a:pPr defTabSz="914400">
              <a:lnSpc>
                <a:spcPct val="130000"/>
              </a:lnSpc>
              <a:defRPr>
                <a:latin typeface="Arial"/>
                <a:ea typeface="Arial"/>
                <a:cs typeface="Arial"/>
                <a:sym typeface="Arial"/>
              </a:defRPr>
            </a:pPr>
            <a:r>
              <a:t>(see Ephesians 2.8-10)</a:t>
            </a:r>
          </a:p>
        </p:txBody>
      </p:sp>
      <p:sp>
        <p:nvSpPr>
          <p:cNvPr id="213" name="Shape 213"/>
          <p:cNvSpPr/>
          <p:nvPr/>
        </p:nvSpPr>
        <p:spPr>
          <a:xfrm>
            <a:off x="617001" y="2487926"/>
            <a:ext cx="6798350" cy="109063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lnSpc>
                <a:spcPct val="120000"/>
              </a:lnSpc>
              <a:defRPr sz="5500">
                <a:latin typeface="Helvetica Neue"/>
                <a:ea typeface="Helvetica Neue"/>
                <a:cs typeface="Helvetica Neue"/>
                <a:sym typeface="Helvetica Neue"/>
              </a:defRPr>
            </a:pPr>
            <a:r>
              <a:rPr dirty="0"/>
              <a:t>And he gave the apostles, the prophets, the evangelists, the shepherds and </a:t>
            </a:r>
            <a:r>
              <a:rPr dirty="0" err="1"/>
              <a:t>teachers,to</a:t>
            </a:r>
            <a:r>
              <a:rPr dirty="0"/>
              <a:t> equip the saints for the work of ministry, for building up the body of Christ…” </a:t>
            </a:r>
          </a:p>
          <a:p>
            <a:pPr algn="l" defTabSz="457200">
              <a:lnSpc>
                <a:spcPct val="120000"/>
              </a:lnSpc>
              <a:defRPr sz="5500">
                <a:latin typeface="Helvetica Neue"/>
                <a:ea typeface="Helvetica Neue"/>
                <a:cs typeface="Helvetica Neue"/>
                <a:sym typeface="Helvetica Neue"/>
              </a:defRPr>
            </a:pPr>
            <a:r>
              <a:rPr sz="5000" dirty="0"/>
              <a:t>(Ephesians 4 </a:t>
            </a:r>
            <a:r>
              <a:rPr sz="5000" dirty="0" err="1"/>
              <a:t>esv</a:t>
            </a:r>
            <a:r>
              <a:rPr sz="5000" dirty="0"/>
              <a:t>)</a:t>
            </a:r>
          </a:p>
        </p:txBody>
      </p:sp>
      <p:sp>
        <p:nvSpPr>
          <p:cNvPr id="214" name="Shape 214"/>
          <p:cNvSpPr/>
          <p:nvPr/>
        </p:nvSpPr>
        <p:spPr>
          <a:xfrm>
            <a:off x="7999481" y="2643877"/>
            <a:ext cx="16074331" cy="1131655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marL="279855" marR="668741" algn="l" defTabSz="457200">
              <a:lnSpc>
                <a:spcPct val="120000"/>
              </a:lnSpc>
              <a:defRPr sz="5500">
                <a:latin typeface="Helvetica Neue"/>
                <a:ea typeface="Helvetica Neue"/>
                <a:cs typeface="Helvetica Neue"/>
                <a:sym typeface="Helvetica Neue"/>
              </a:defRPr>
            </a:pPr>
            <a:r>
              <a:rPr dirty="0"/>
              <a:t>The Christian Reformed Church, confessing its complete subjection to the Word of God and the Reformed creeds as a true interpretation of this Word, acknowledging Christ as the only head of his church, and desiring to honor the apostolic injunction that </a:t>
            </a:r>
            <a:r>
              <a:rPr dirty="0">
                <a:solidFill>
                  <a:schemeClr val="accent5"/>
                </a:solidFill>
              </a:rPr>
              <a:t>office bearers are “to prepare God’s people for works of service,</a:t>
            </a:r>
            <a:r>
              <a:rPr dirty="0"/>
              <a:t> </a:t>
            </a:r>
            <a:r>
              <a:rPr dirty="0">
                <a:solidFill>
                  <a:schemeClr val="accent1"/>
                </a:solidFill>
              </a:rPr>
              <a:t>so that the body of Christ may be built up”</a:t>
            </a:r>
            <a:r>
              <a:rPr dirty="0"/>
              <a:t> (Eph. 4:12), </a:t>
            </a:r>
            <a:r>
              <a:rPr dirty="0">
                <a:solidFill>
                  <a:schemeClr val="accent4"/>
                </a:solidFill>
              </a:rPr>
              <a:t>and to do so “in a fitting and orderly way</a:t>
            </a:r>
            <a:r>
              <a:rPr dirty="0" smtClean="0">
                <a:solidFill>
                  <a:schemeClr val="accent4"/>
                </a:solidFill>
              </a:rPr>
              <a:t>”</a:t>
            </a:r>
            <a:endParaRPr lang="en-US" dirty="0" smtClean="0">
              <a:solidFill>
                <a:schemeClr val="accent4"/>
              </a:solidFill>
            </a:endParaRPr>
          </a:p>
          <a:p>
            <a:pPr marL="279855" marR="668741" algn="l" defTabSz="457200">
              <a:lnSpc>
                <a:spcPct val="120000"/>
              </a:lnSpc>
              <a:defRPr sz="5500">
                <a:latin typeface="Helvetica Neue"/>
                <a:ea typeface="Helvetica Neue"/>
                <a:cs typeface="Helvetica Neue"/>
                <a:sym typeface="Helvetica Neue"/>
              </a:defRPr>
            </a:pPr>
            <a:endParaRPr lang="en-US" dirty="0" smtClean="0">
              <a:solidFill>
                <a:schemeClr val="accent4"/>
              </a:solidFill>
            </a:endParaRPr>
          </a:p>
          <a:p>
            <a:pPr marL="279855" marR="668741" algn="l" defTabSz="457200">
              <a:lnSpc>
                <a:spcPct val="120000"/>
              </a:lnSpc>
              <a:defRPr sz="5500">
                <a:latin typeface="Helvetica Neue"/>
                <a:ea typeface="Helvetica Neue"/>
                <a:cs typeface="Helvetica Neue"/>
                <a:sym typeface="Helvetica Neue"/>
              </a:defRPr>
            </a:pPr>
            <a:r>
              <a:rPr lang="en-US" b="1" dirty="0" smtClean="0">
                <a:solidFill>
                  <a:schemeClr val="tx1"/>
                </a:solidFill>
              </a:rPr>
              <a:t>Article 1 CRCNA Church Order</a:t>
            </a:r>
            <a:endParaRPr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rc_mi" descr="http://www.calvin.edu/chimes/wp-content/uploads/2015/05/christian-reformed-church.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89952" y="10134600"/>
            <a:ext cx="6559353" cy="3124200"/>
          </a:xfrm>
          <a:prstGeom prst="rect">
            <a:avLst/>
          </a:prstGeom>
          <a:noFill/>
          <a:ln>
            <a:noFill/>
          </a:ln>
        </p:spPr>
      </p:pic>
      <p:pic>
        <p:nvPicPr>
          <p:cNvPr id="219" name="image4.jpg" descr="TWO-PLANS---1.jpg"/>
          <p:cNvPicPr>
            <a:picLocks noChangeAspect="1"/>
          </p:cNvPicPr>
          <p:nvPr/>
        </p:nvPicPr>
        <p:blipFill>
          <a:blip r:embed="rId4">
            <a:extLst/>
          </a:blip>
          <a:srcRect t="15152"/>
          <a:stretch>
            <a:fillRect/>
          </a:stretch>
        </p:blipFill>
        <p:spPr>
          <a:xfrm>
            <a:off x="9206479" y="2396550"/>
            <a:ext cx="6892925" cy="8534401"/>
          </a:xfrm>
          <a:prstGeom prst="rect">
            <a:avLst/>
          </a:prstGeom>
          <a:ln w="12700">
            <a:miter lim="400000"/>
          </a:ln>
        </p:spPr>
      </p:pic>
      <p:sp>
        <p:nvSpPr>
          <p:cNvPr id="220" name="Shape 220"/>
          <p:cNvSpPr/>
          <p:nvPr/>
        </p:nvSpPr>
        <p:spPr>
          <a:xfrm>
            <a:off x="3048000" y="1596403"/>
            <a:ext cx="18288000" cy="665481"/>
          </a:xfrm>
          <a:prstGeom prst="rect">
            <a:avLst/>
          </a:prstGeom>
          <a:blipFill>
            <a:blip r:embed="rId5"/>
          </a:blip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tIns="91439" bIns="91439">
            <a:spAutoFit/>
          </a:bodyPr>
          <a:lstStyle/>
          <a:p>
            <a:pPr>
              <a:defRPr sz="3200">
                <a:solidFill>
                  <a:srgbClr val="FFFFFF"/>
                </a:solidFill>
              </a:defRPr>
            </a:pPr>
            <a:r>
              <a:t>Leadership/Pastor  Centric Model</a:t>
            </a:r>
          </a:p>
        </p:txBody>
      </p:sp>
      <p:sp>
        <p:nvSpPr>
          <p:cNvPr id="221" name="Shape 221"/>
          <p:cNvSpPr/>
          <p:nvPr/>
        </p:nvSpPr>
        <p:spPr>
          <a:xfrm>
            <a:off x="13667074" y="5216222"/>
            <a:ext cx="1316311" cy="676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3500">
                <a:latin typeface="Helvetica"/>
                <a:ea typeface="Helvetica"/>
                <a:cs typeface="Helvetica"/>
                <a:sym typeface="Helvetica"/>
              </a:defRPr>
            </a:lvl1pPr>
          </a:lstStyle>
          <a:p>
            <a:r>
              <a:t>(care)</a:t>
            </a:r>
          </a:p>
        </p:txBody>
      </p:sp>
      <p:sp>
        <p:nvSpPr>
          <p:cNvPr id="222" name="Shape 222"/>
          <p:cNvSpPr/>
          <p:nvPr/>
        </p:nvSpPr>
        <p:spPr>
          <a:xfrm>
            <a:off x="6807200" y="5780419"/>
            <a:ext cx="4551561" cy="665481"/>
          </a:xfrm>
          <a:prstGeom prst="rect">
            <a:avLst/>
          </a:prstGeom>
          <a:blipFill>
            <a:blip r:embed="rId5"/>
          </a:blip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tIns="91439" bIns="91439">
            <a:spAutoFit/>
          </a:bodyPr>
          <a:lstStyle/>
          <a:p>
            <a:pPr>
              <a:defRPr sz="3200">
                <a:solidFill>
                  <a:srgbClr val="FFFFFF"/>
                </a:solidFill>
              </a:defRPr>
            </a:pPr>
            <a:r>
              <a:t>Leadership/Pastor</a:t>
            </a:r>
          </a:p>
        </p:txBody>
      </p:sp>
      <p:sp>
        <p:nvSpPr>
          <p:cNvPr id="224" name="Shape 224"/>
          <p:cNvSpPr/>
          <p:nvPr/>
        </p:nvSpPr>
        <p:spPr>
          <a:xfrm>
            <a:off x="16048891" y="129762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25" name="Shape 225"/>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rc_mi" descr="http://www.calvin.edu/chimes/wp-content/uploads/2015/05/christian-reformed-church.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449120" y="10554283"/>
            <a:ext cx="6089920" cy="2704515"/>
          </a:xfrm>
          <a:prstGeom prst="rect">
            <a:avLst/>
          </a:prstGeom>
          <a:noFill/>
          <a:ln>
            <a:noFill/>
          </a:ln>
        </p:spPr>
      </p:pic>
      <p:pic>
        <p:nvPicPr>
          <p:cNvPr id="227" name="image5.jpg" descr="TWO-PLANS---2.jpg"/>
          <p:cNvPicPr>
            <a:picLocks noChangeAspect="1"/>
          </p:cNvPicPr>
          <p:nvPr/>
        </p:nvPicPr>
        <p:blipFill>
          <a:blip r:embed="rId5">
            <a:extLst/>
          </a:blip>
          <a:srcRect t="13635"/>
          <a:stretch>
            <a:fillRect/>
          </a:stretch>
        </p:blipFill>
        <p:spPr>
          <a:xfrm rot="10800000">
            <a:off x="6660474" y="947883"/>
            <a:ext cx="9829012" cy="10484280"/>
          </a:xfrm>
          <a:prstGeom prst="rect">
            <a:avLst/>
          </a:prstGeom>
          <a:ln w="12700">
            <a:miter lim="400000"/>
          </a:ln>
        </p:spPr>
      </p:pic>
      <p:sp>
        <p:nvSpPr>
          <p:cNvPr id="228" name="Shape 228"/>
          <p:cNvSpPr/>
          <p:nvPr/>
        </p:nvSpPr>
        <p:spPr>
          <a:xfrm>
            <a:off x="3048000" y="381648"/>
            <a:ext cx="18288000" cy="1850054"/>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defTabSz="914400">
              <a:lnSpc>
                <a:spcPct val="130000"/>
              </a:lnSpc>
              <a:defRPr>
                <a:latin typeface="Arial"/>
                <a:ea typeface="Arial"/>
                <a:cs typeface="Arial"/>
                <a:sym typeface="Arial"/>
              </a:defRPr>
            </a:lvl1pPr>
          </a:lstStyle>
          <a:p>
            <a:r>
              <a:t>Pattern of Ephesians  4:11-16 (see Ephesians 2.8-10)</a:t>
            </a:r>
          </a:p>
        </p:txBody>
      </p:sp>
      <p:sp>
        <p:nvSpPr>
          <p:cNvPr id="229" name="Shape 229"/>
          <p:cNvSpPr/>
          <p:nvPr/>
        </p:nvSpPr>
        <p:spPr>
          <a:xfrm>
            <a:off x="6615994" y="3322247"/>
            <a:ext cx="2765172" cy="2579752"/>
          </a:xfrm>
          <a:prstGeom prst="rect">
            <a:avLst/>
          </a:prstGeom>
          <a:blipFill>
            <a:blip r:embed="rId6"/>
          </a:blipFill>
          <a:ln w="12700">
            <a:solidFill>
              <a:srgbClr val="DCDCA5"/>
            </a:solidFill>
            <a:bevel/>
          </a:ln>
          <a:effectLst>
            <a:outerShdw blurRad="76200" dist="38100" dir="5400000" rotWithShape="0">
              <a:srgbClr val="000000">
                <a:alpha val="35000"/>
              </a:srgbClr>
            </a:outerShdw>
          </a:effectLst>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defTabSz="914400">
              <a:defRPr sz="4000">
                <a:solidFill>
                  <a:srgbClr val="FFFFFF"/>
                </a:solidFill>
                <a:latin typeface="Helvetica Neue"/>
                <a:ea typeface="Helvetica Neue"/>
                <a:cs typeface="Helvetica Neue"/>
                <a:sym typeface="Helvetica Neue"/>
              </a:defRPr>
            </a:pPr>
            <a:r>
              <a:t>Justice</a:t>
            </a:r>
          </a:p>
          <a:p>
            <a:pPr algn="l" defTabSz="914400">
              <a:defRPr sz="4000">
                <a:solidFill>
                  <a:srgbClr val="FFFFFF"/>
                </a:solidFill>
                <a:latin typeface="Helvetica Neue"/>
                <a:ea typeface="Helvetica Neue"/>
                <a:cs typeface="Helvetica Neue"/>
                <a:sym typeface="Helvetica Neue"/>
              </a:defRPr>
            </a:pPr>
            <a:r>
              <a:t>Mercy</a:t>
            </a:r>
          </a:p>
          <a:p>
            <a:pPr algn="l" defTabSz="914400">
              <a:defRPr sz="4000">
                <a:solidFill>
                  <a:srgbClr val="FFFFFF"/>
                </a:solidFill>
                <a:latin typeface="Helvetica Neue"/>
                <a:ea typeface="Helvetica Neue"/>
                <a:cs typeface="Helvetica Neue"/>
                <a:sym typeface="Helvetica Neue"/>
              </a:defRPr>
            </a:pPr>
            <a:r>
              <a:t>Care</a:t>
            </a:r>
          </a:p>
          <a:p>
            <a:pPr algn="l" defTabSz="914400">
              <a:defRPr sz="4000">
                <a:solidFill>
                  <a:srgbClr val="FFFFFF"/>
                </a:solidFill>
                <a:latin typeface="Helvetica Neue"/>
                <a:ea typeface="Helvetica Neue"/>
                <a:cs typeface="Helvetica Neue"/>
                <a:sym typeface="Helvetica Neue"/>
              </a:defRPr>
            </a:pPr>
            <a:r>
              <a:t>Evangelism</a:t>
            </a:r>
          </a:p>
        </p:txBody>
      </p:sp>
      <p:sp>
        <p:nvSpPr>
          <p:cNvPr id="230" name="Shape 230"/>
          <p:cNvSpPr/>
          <p:nvPr/>
        </p:nvSpPr>
        <p:spPr>
          <a:xfrm>
            <a:off x="10114978" y="10554285"/>
            <a:ext cx="4154044" cy="738252"/>
          </a:xfrm>
          <a:prstGeom prst="rect">
            <a:avLst/>
          </a:prstGeom>
          <a:solidFill>
            <a:srgbClr val="941100"/>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latin typeface="Helvetica Neue"/>
                <a:ea typeface="Helvetica Neue"/>
                <a:cs typeface="Helvetica Neue"/>
                <a:sym typeface="Helvetica Neue"/>
              </a:defRPr>
            </a:lvl1pPr>
          </a:lstStyle>
          <a:p>
            <a:r>
              <a:t>leadership-pastor</a:t>
            </a:r>
          </a:p>
        </p:txBody>
      </p:sp>
      <p:sp>
        <p:nvSpPr>
          <p:cNvPr id="231" name="Shape 231"/>
          <p:cNvSpPr/>
          <p:nvPr/>
        </p:nvSpPr>
        <p:spPr>
          <a:xfrm>
            <a:off x="10802086" y="6463474"/>
            <a:ext cx="4037204" cy="789052"/>
          </a:xfrm>
          <a:prstGeom prst="rect">
            <a:avLst/>
          </a:prstGeom>
          <a:solidFill>
            <a:srgbClr val="669999"/>
          </a:solidFill>
          <a:ln w="50800">
            <a:solidFill>
              <a:srgbClr val="4A7070"/>
            </a:solidFill>
            <a:bevel/>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914400">
              <a:defRPr sz="4000">
                <a:solidFill>
                  <a:srgbClr val="FFFFFF"/>
                </a:solidFill>
                <a:latin typeface="Helvetica Neue"/>
                <a:ea typeface="Helvetica Neue"/>
                <a:cs typeface="Helvetica Neue"/>
                <a:sym typeface="Helvetica Neue"/>
              </a:defRPr>
            </a:lvl1pPr>
          </a:lstStyle>
          <a:p>
            <a:r>
              <a:t>church members</a:t>
            </a:r>
          </a:p>
        </p:txBody>
      </p:sp>
      <p:sp>
        <p:nvSpPr>
          <p:cNvPr id="232" name="Shape 232"/>
          <p:cNvSpPr/>
          <p:nvPr/>
        </p:nvSpPr>
        <p:spPr>
          <a:xfrm>
            <a:off x="10579285" y="1495486"/>
            <a:ext cx="4056644" cy="750952"/>
          </a:xfrm>
          <a:prstGeom prst="rect">
            <a:avLst/>
          </a:prstGeom>
          <a:solidFill>
            <a:srgbClr val="0433FF"/>
          </a:solidFill>
          <a:ln w="12700">
            <a:solidFill>
              <a:srgbClr val="000000"/>
            </a:solidFill>
          </a:ln>
          <a:effectLst>
            <a:outerShdw blurRad="76200" dist="38100" dir="5400000" rotWithShape="0">
              <a:srgbClr val="000000">
                <a:alpha val="35000"/>
              </a:srgbClr>
            </a:outerShdw>
          </a:effectLst>
          <a:extLst>
            <a:ext uri="{C572A759-6A51-4108-AA02-DFA0A04FC94B}">
              <ma14:wrappingTextBoxFlag xmlns="" xmlns:ma14="http://schemas.microsoft.com/office/mac/drawingml/2011/main" val="1"/>
            </a:ext>
          </a:extLst>
        </p:spPr>
        <p:txBody>
          <a:bodyPr lIns="71437" tIns="71437" rIns="71437" bIns="71437" anchor="ctr">
            <a:spAutoFit/>
          </a:bodyPr>
          <a:lstStyle>
            <a:lvl1pPr defTabSz="914400">
              <a:defRPr sz="4000">
                <a:solidFill>
                  <a:srgbClr val="FFFFFF"/>
                </a:solidFill>
                <a:latin typeface="Helvetica Neue"/>
                <a:ea typeface="Helvetica Neue"/>
                <a:cs typeface="Helvetica Neue"/>
                <a:sym typeface="Helvetica Neue"/>
              </a:defRPr>
            </a:lvl1pPr>
          </a:lstStyle>
          <a:p>
            <a:r>
              <a:t>Community</a:t>
            </a:r>
          </a:p>
        </p:txBody>
      </p:sp>
      <p:sp>
        <p:nvSpPr>
          <p:cNvPr id="233" name="Shape 233"/>
          <p:cNvSpPr/>
          <p:nvPr/>
        </p:nvSpPr>
        <p:spPr>
          <a:xfrm>
            <a:off x="14275564" y="7595513"/>
            <a:ext cx="3883821" cy="2424956"/>
          </a:xfrm>
          <a:prstGeom prst="rect">
            <a:avLst/>
          </a:prstGeom>
          <a:solidFill>
            <a:srgbClr val="941100"/>
          </a:solidFill>
          <a:ln w="12700">
            <a:solidFill>
              <a:srgbClr val="FF2600"/>
            </a:solidFill>
            <a:bevel/>
          </a:ln>
          <a:effectLst>
            <a:outerShdw blurRad="76200" dist="38100" dir="5400000" rotWithShape="0">
              <a:srgbClr val="000000">
                <a:alpha val="35000"/>
              </a:srgbClr>
            </a:outerShdw>
          </a:effectLst>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914400">
              <a:defRPr sz="4000">
                <a:solidFill>
                  <a:srgbClr val="FFFFFF"/>
                </a:solidFill>
                <a:latin typeface="Arial"/>
                <a:ea typeface="Arial"/>
                <a:cs typeface="Arial"/>
                <a:sym typeface="Arial"/>
              </a:defRPr>
            </a:pPr>
            <a:r>
              <a:t>Justice</a:t>
            </a:r>
          </a:p>
          <a:p>
            <a:pPr algn="l" defTabSz="914400">
              <a:defRPr sz="4000">
                <a:solidFill>
                  <a:srgbClr val="FFFFFF"/>
                </a:solidFill>
                <a:latin typeface="Arial"/>
                <a:ea typeface="Arial"/>
                <a:cs typeface="Arial"/>
                <a:sym typeface="Arial"/>
              </a:defRPr>
            </a:pPr>
            <a:r>
              <a:t>Mercy</a:t>
            </a:r>
          </a:p>
          <a:p>
            <a:pPr algn="l" defTabSz="914400">
              <a:defRPr sz="4000">
                <a:solidFill>
                  <a:srgbClr val="FFFFFF"/>
                </a:solidFill>
                <a:latin typeface="Arial"/>
                <a:ea typeface="Arial"/>
                <a:cs typeface="Arial"/>
                <a:sym typeface="Arial"/>
              </a:defRPr>
            </a:pPr>
            <a:r>
              <a:t>Care</a:t>
            </a:r>
          </a:p>
          <a:p>
            <a:pPr algn="l" defTabSz="914400">
              <a:defRPr sz="4000">
                <a:solidFill>
                  <a:srgbClr val="FFFFFF"/>
                </a:solidFill>
                <a:latin typeface="Arial"/>
                <a:ea typeface="Arial"/>
                <a:cs typeface="Arial"/>
                <a:sym typeface="Arial"/>
              </a:defRPr>
            </a:pPr>
            <a:r>
              <a:t>Evangelism</a:t>
            </a:r>
          </a:p>
        </p:txBody>
      </p:sp>
      <p:sp>
        <p:nvSpPr>
          <p:cNvPr id="234" name="Shape 234"/>
          <p:cNvSpPr/>
          <p:nvPr/>
        </p:nvSpPr>
        <p:spPr>
          <a:xfrm>
            <a:off x="5675086" y="6007298"/>
            <a:ext cx="3742385" cy="789052"/>
          </a:xfrm>
          <a:prstGeom prst="rect">
            <a:avLst/>
          </a:prstGeom>
          <a:solidFill>
            <a:srgbClr val="669999"/>
          </a:solidFill>
          <a:ln w="50800">
            <a:solidFill>
              <a:srgbClr val="4A7070"/>
            </a:solidFill>
            <a:bevel/>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914400">
              <a:defRPr sz="4000">
                <a:solidFill>
                  <a:srgbClr val="FFFFFF"/>
                </a:solidFill>
                <a:latin typeface="Helvetica Neue"/>
                <a:ea typeface="Helvetica Neue"/>
                <a:cs typeface="Helvetica Neue"/>
                <a:sym typeface="Helvetica Neue"/>
              </a:defRPr>
            </a:lvl1pPr>
          </a:lstStyle>
          <a:p>
            <a:r>
              <a:t>build up body</a:t>
            </a:r>
          </a:p>
        </p:txBody>
      </p:sp>
      <p:sp>
        <p:nvSpPr>
          <p:cNvPr id="235" name="Shape 235"/>
          <p:cNvSpPr/>
          <p:nvPr/>
        </p:nvSpPr>
        <p:spPr>
          <a:xfrm>
            <a:off x="6959482" y="8413465"/>
            <a:ext cx="4010774" cy="789052"/>
          </a:xfrm>
          <a:prstGeom prst="rect">
            <a:avLst/>
          </a:prstGeom>
          <a:solidFill>
            <a:srgbClr val="941100"/>
          </a:solidFill>
          <a:ln w="50800">
            <a:solidFill>
              <a:srgbClr val="4A7070"/>
            </a:solidFill>
            <a:bevel/>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914400">
              <a:defRPr sz="4000">
                <a:solidFill>
                  <a:srgbClr val="FFFFFF"/>
                </a:solidFill>
                <a:latin typeface="Helvetica Neue"/>
                <a:ea typeface="Helvetica Neue"/>
                <a:cs typeface="Helvetica Neue"/>
                <a:sym typeface="Helvetica Neue"/>
              </a:defRPr>
            </a:lvl1pPr>
          </a:lstStyle>
          <a:p>
            <a:r>
              <a:t>equip the body</a:t>
            </a:r>
          </a:p>
        </p:txBody>
      </p:sp>
      <p:sp>
        <p:nvSpPr>
          <p:cNvPr id="237" name="Shape 237"/>
          <p:cNvSpPr/>
          <p:nvPr/>
        </p:nvSpPr>
        <p:spPr>
          <a:xfrm>
            <a:off x="16048891" y="13128624"/>
            <a:ext cx="8890379" cy="663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defRPr sz="3400"/>
            </a:lvl1pPr>
          </a:lstStyle>
          <a:p>
            <a:r>
              <a:rPr dirty="0"/>
              <a:t>Transforming Lives and Communities</a:t>
            </a:r>
          </a:p>
        </p:txBody>
      </p:sp>
      <p:sp>
        <p:nvSpPr>
          <p:cNvPr id="238" name="Shape 238"/>
          <p:cNvSpPr/>
          <p:nvPr/>
        </p:nvSpPr>
        <p:spPr>
          <a:xfrm>
            <a:off x="9508458" y="12592218"/>
            <a:ext cx="5367084" cy="973515"/>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1573</TotalTime>
  <Words>2816</Words>
  <Application>Microsoft Office PowerPoint</Application>
  <PresentationFormat>Custom</PresentationFormat>
  <Paragraphs>312</Paragraphs>
  <Slides>38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White</vt:lpstr>
      <vt:lpstr>Packager Shell Object</vt:lpstr>
      <vt:lpstr>Classis Anywhere </vt:lpstr>
      <vt:lpstr>Classis'  Vision</vt:lpstr>
      <vt:lpstr>Defining transformed Communities by Servant Partners</vt:lpstr>
      <vt:lpstr>From Classis to your congregation</vt:lpstr>
      <vt:lpstr>From Classis to your congregation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Justice Touches All Justice is the vision of what ought to be Justice is the vision of what ought to be in every area of life: poverty, marriage, creation etc. Justice is integral to our vision of the godly life, it is not an aside Justice: render to each person their due. It involves harmony, flourishing, and fairness…it is based on the image of God in Genesis 1.26ff.</vt:lpstr>
      <vt:lpstr>Justice or Evangelism?  What are we aiming for?  Ultimately the reason for both the work of evangelism and the work of justice is not simply the relief of suffering, whether present or eternal. It is the restoration of God’s true image in the world, made known in the one true Image…, Jesus Christ, [this imagine shines into the world though his] image bearers set free by his death and resurrection to reclaim their true calling.” Andy Crouch</vt:lpstr>
      <vt:lpstr>Equipping from Scripture A Few Passages for Diaconal Study &amp; Reflection Psalm 146 Psalm 10 Isaiah 6 (5.16) Isaiah 24-26 Matthew 23.23 Mark 8.1-9</vt:lpstr>
      <vt:lpstr>PowerPoint Presentation</vt:lpstr>
      <vt:lpstr>The Deacons’ Prayer Matthew 6.7-14 A Pattern for Prayer A first note: the prayer is plural: our Father, give us this day our daily bread, it is not my prayer, but the prayer of the community, it is not only about my needs but the needs of the community and world.</vt:lpstr>
      <vt:lpstr>The Deacons’ Prayer Matthew 6.7-14 Hallowed by Your Name Help us to truly know you, to honor, glorify, and praise you  for all your works and for all that shines forth from them:  your almighty power, wisdom, kindness, justice, mercy, and truth.</vt:lpstr>
      <vt:lpstr>The Deacons’ Prayer Matthew 6.7-14 Your Kingdom Come Revelation 21.1-7 We are praying for the redemption of the world, that evil is defeated, pulled up and out of this world never to make its way back in, we are praying for a world where love of each other and love of God is the way of things, where the poor are lifted up, where the hungry are fed, where there is no more pain, sorrow, suffering or death</vt:lpstr>
      <vt:lpstr>The Deacons’ Prayer Matthew 6.7-14 Give us this Day… For all to get daily bread, there must be a thriving economy, good employment, and a just society. Therefore, to pray “give us— all the people of our land— daily bread” is to pray against “wanton exploitation” in business, trade, and labor, which “crushes the poor and deprives them of their daily bread.” Those who do injustice will face the power of this petition. “Let them beware of . . . the intercession of the church, and let them take care that this petition of the Lord’s Prayer does not turn against them.” Martin Luther</vt:lpstr>
      <vt:lpstr>PowerPoint Presentation</vt:lpstr>
      <vt:lpstr>PowerPoint Presentation</vt:lpstr>
      <vt:lpstr>PowerPoint Presentation</vt:lpstr>
      <vt:lpstr>Equipped 2 Equip 3: What three things did you learn? 1: What is something that you agree with? 1: What is one thing that is still circling around in your mind about being equipped  2 equip?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Classis Georgetown</dc:title>
  <dc:creator>Andrew Ryskamp</dc:creator>
  <cp:lastModifiedBy>Andrew Ryskamp</cp:lastModifiedBy>
  <cp:revision>29</cp:revision>
  <dcterms:modified xsi:type="dcterms:W3CDTF">2016-03-23T23:58:34Z</dcterms:modified>
</cp:coreProperties>
</file>