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4" r:id="rId1"/>
  </p:sldMasterIdLst>
  <p:handoutMasterIdLst>
    <p:handoutMasterId r:id="rId21"/>
  </p:handoutMasterIdLst>
  <p:sldIdLst>
    <p:sldId id="256" r:id="rId2"/>
    <p:sldId id="309" r:id="rId3"/>
    <p:sldId id="327" r:id="rId4"/>
    <p:sldId id="310" r:id="rId5"/>
    <p:sldId id="311" r:id="rId6"/>
    <p:sldId id="313" r:id="rId7"/>
    <p:sldId id="315" r:id="rId8"/>
    <p:sldId id="316" r:id="rId9"/>
    <p:sldId id="317" r:id="rId10"/>
    <p:sldId id="318" r:id="rId11"/>
    <p:sldId id="325" r:id="rId12"/>
    <p:sldId id="319" r:id="rId13"/>
    <p:sldId id="320" r:id="rId14"/>
    <p:sldId id="321" r:id="rId15"/>
    <p:sldId id="328" r:id="rId16"/>
    <p:sldId id="322" r:id="rId17"/>
    <p:sldId id="326" r:id="rId18"/>
    <p:sldId id="329" r:id="rId19"/>
    <p:sldId id="323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16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308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03" charset="0"/>
                <a:ea typeface="ＭＳ Ｐゴシック" pitchFamily="-103" charset="-128"/>
                <a:cs typeface="ＭＳ Ｐゴシック" pitchFamily="-10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6CAAF4-E2AB-4FDC-A069-A123A53AA2EB}" type="datetime1">
              <a:rPr lang="en-US" altLang="en-US"/>
              <a:pPr/>
              <a:t>2/11/2016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03" charset="0"/>
                <a:ea typeface="ＭＳ Ｐゴシック" pitchFamily="-103" charset="-128"/>
                <a:cs typeface="ＭＳ Ｐゴシック" pitchFamily="-10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B0CA665-3FB0-46C0-B8D5-A606DE2DAB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0979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10000" b="1" spc="-250" baseline="0">
                <a:solidFill>
                  <a:schemeClr val="tx2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EF0DCC-9506-4A1D-9F46-52546595923D}" type="datetime1">
              <a:rPr lang="en-US" altLang="en-US"/>
              <a:pPr/>
              <a:t>2/11/2016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275388"/>
            <a:ext cx="5638800" cy="365125"/>
          </a:xfrm>
        </p:spPr>
        <p:txBody>
          <a:bodyPr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8FCB2-A207-47B4-B76A-F10C21444C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8196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AE6EF8-7294-4324-A2F2-B422C9103C09}" type="datetime1">
              <a:rPr lang="en-US" altLang="en-US"/>
              <a:pPr/>
              <a:t>2/11/2016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C93555-EA84-4F06-82F9-22DB5B7246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4174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>
            <a:noAutofit/>
          </a:bodyPr>
          <a:lstStyle>
            <a:lvl1pPr algn="l">
              <a:defRPr sz="360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Click icon to add picture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A248B6EF-ED7A-4C6C-9D8E-C4C44D6B0259}" type="datetime1">
              <a:rPr lang="en-US" altLang="en-US"/>
              <a:pPr/>
              <a:t>2/11/2016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9ED6C27-ED52-4FBD-B9A9-8181795BBC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0422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Click icon to add picture</a:t>
            </a:r>
            <a:endParaRPr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>
            <a:noAutofit/>
          </a:bodyPr>
          <a:lstStyle>
            <a:lvl1pPr algn="l">
              <a:defRPr sz="360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Click icon to add picture</a:t>
            </a:r>
            <a:endParaRPr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E1F9DED7-C68A-4506-835F-8FE3C7AC5845}" type="datetime1">
              <a:rPr lang="en-US" altLang="en-US"/>
              <a:pPr/>
              <a:t>2/11/2016</a:t>
            </a:fld>
            <a:endParaRPr lang="en-US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209707A9-9476-47B2-8207-3F6F9BEE65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5645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4BFEBC-E11A-418E-BBCB-5508D19C439F}" type="datetime1">
              <a:rPr lang="en-US" altLang="en-US"/>
              <a:pPr/>
              <a:t>2/11/2016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9E9C3A-7B35-425C-B62A-6071E5EED3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87433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6D498B-0387-4D70-95BD-4D2357240FA8}" type="datetime1">
              <a:rPr lang="en-US" altLang="en-US"/>
              <a:pPr/>
              <a:t>2/11/2016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11830-0D63-4158-B72B-B100243EF3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1587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B05AA3-96BE-4BF9-88A4-5206170830B5}" type="datetime1">
              <a:rPr lang="en-US" altLang="en-US"/>
              <a:pPr/>
              <a:t>2/11/2016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B7DF8-74FC-42A3-A5D9-CCAA514070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2572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7805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Click icon to add picture</a:t>
            </a:r>
            <a:endParaRPr noProof="0"/>
          </a:p>
        </p:txBody>
      </p:sp>
    </p:spTree>
    <p:extLst>
      <p:ext uri="{BB962C8B-B14F-4D97-AF65-F5344CB8AC3E}">
        <p14:creationId xmlns:p14="http://schemas.microsoft.com/office/powerpoint/2010/main" val="2546626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2057400"/>
            <a:ext cx="3863788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2057400"/>
            <a:ext cx="3867912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469CD5-3199-4765-9D72-CADBC857754B}" type="datetime1">
              <a:rPr lang="en-US" altLang="en-US"/>
              <a:pPr/>
              <a:t>2/11/2016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B62E6-CBFF-48D7-A094-7BF743E1D0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4622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flipH="1">
            <a:off x="4573588" y="1693863"/>
            <a:ext cx="19050" cy="438943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8" name="Rectangle 7"/>
          <p:cNvSpPr/>
          <p:nvPr/>
        </p:nvSpPr>
        <p:spPr>
          <a:xfrm flipH="1">
            <a:off x="4573588" y="1693863"/>
            <a:ext cx="19050" cy="438943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9" name="Rectangle 8"/>
          <p:cNvSpPr/>
          <p:nvPr/>
        </p:nvSpPr>
        <p:spPr>
          <a:xfrm flipH="1">
            <a:off x="4573588" y="1693863"/>
            <a:ext cx="19050" cy="438943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10" name="Rectangle 9"/>
          <p:cNvSpPr/>
          <p:nvPr/>
        </p:nvSpPr>
        <p:spPr>
          <a:xfrm flipH="1">
            <a:off x="4573588" y="1693863"/>
            <a:ext cx="19050" cy="438943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6649DD-BAE1-441A-BCD2-2A1BE62E0BD2}" type="datetime1">
              <a:rPr lang="en-US" altLang="en-US"/>
              <a:pPr/>
              <a:t>2/11/2016</a:t>
            </a:fld>
            <a:endParaRPr lang="en-US" alt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A6AF32-604A-4F6B-8120-C0DCF8B3C6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9191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293E3A-E1FD-4646-82C6-2693A4701533}" type="datetime1">
              <a:rPr lang="en-US" altLang="en-US"/>
              <a:pPr/>
              <a:t>2/11/2016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8C3FA-CE47-4264-959B-4391CADC1D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3716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138BB1-1C7C-41F3-83B8-A5E45EEBAE93}" type="datetime1">
              <a:rPr lang="en-US" altLang="en-US"/>
              <a:pPr/>
              <a:t>2/11/2016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719CD-E338-4719-8471-42638D92C6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104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00E16D-37A3-4CBF-9A1B-98ECEAC592F3}" type="datetime1">
              <a:rPr lang="en-US" altLang="en-US"/>
              <a:pPr/>
              <a:t>2/11/2016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9C69B-2A9A-401A-86ED-A3C021A08D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9178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11648"/>
            </a:gs>
            <a:gs pos="63000">
              <a:srgbClr val="011648"/>
            </a:gs>
            <a:gs pos="100000">
              <a:srgbClr val="01164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12775" y="582613"/>
            <a:ext cx="7918450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89013" y="2044700"/>
            <a:ext cx="7165975" cy="408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text styles</a:t>
            </a:r>
          </a:p>
          <a:p>
            <a:pPr lvl="1"/>
            <a:r>
              <a:rPr lang="en-CA" altLang="en-US" smtClean="0"/>
              <a:t>Second level</a:t>
            </a:r>
          </a:p>
          <a:p>
            <a:pPr lvl="2"/>
            <a:r>
              <a:rPr lang="en-CA" altLang="en-US" smtClean="0"/>
              <a:t>Third level</a:t>
            </a:r>
          </a:p>
          <a:p>
            <a:pPr lvl="3"/>
            <a:r>
              <a:rPr lang="en-CA" altLang="en-US" smtClean="0"/>
              <a:t>Fourth level</a:t>
            </a:r>
          </a:p>
          <a:p>
            <a:pPr lvl="4"/>
            <a:r>
              <a:rPr lang="en-CA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75388"/>
            <a:ext cx="1600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tx2"/>
                </a:solidFill>
              </a:defRPr>
            </a:lvl1pPr>
          </a:lstStyle>
          <a:p>
            <a:fld id="{B4D45F98-87B5-4FA8-8AE2-599FAB39A914}" type="datetime1">
              <a:rPr lang="en-US" altLang="en-US"/>
              <a:pPr/>
              <a:t>2/11/2016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038" y="6275388"/>
            <a:ext cx="56435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1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275388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</a:defRPr>
            </a:lvl1pPr>
          </a:lstStyle>
          <a:p>
            <a:fld id="{2CB2FDDC-866D-4FE5-AB48-E69621C7DC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03" r:id="rId1"/>
    <p:sldLayoutId id="2147483993" r:id="rId2"/>
    <p:sldLayoutId id="2147484004" r:id="rId3"/>
    <p:sldLayoutId id="2147484005" r:id="rId4"/>
    <p:sldLayoutId id="2147483994" r:id="rId5"/>
    <p:sldLayoutId id="2147484006" r:id="rId6"/>
    <p:sldLayoutId id="2147483995" r:id="rId7"/>
    <p:sldLayoutId id="2147483996" r:id="rId8"/>
    <p:sldLayoutId id="2147483997" r:id="rId9"/>
    <p:sldLayoutId id="2147483998" r:id="rId10"/>
    <p:sldLayoutId id="2147483999" r:id="rId11"/>
    <p:sldLayoutId id="2147484000" r:id="rId12"/>
    <p:sldLayoutId id="2147484001" r:id="rId13"/>
    <p:sldLayoutId id="214748400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accent1"/>
          </a:solidFill>
          <a:latin typeface="+mj-lt"/>
          <a:ea typeface="ＭＳ Ｐゴシック" pitchFamily="-103" charset="-128"/>
          <a:cs typeface="ＭＳ Ｐゴシック" pitchFamily="-103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pitchFamily="-103" charset="0"/>
          <a:ea typeface="ＭＳ Ｐゴシック" pitchFamily="-103" charset="-128"/>
          <a:cs typeface="ＭＳ Ｐゴシック" pitchFamily="-103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pitchFamily="-103" charset="0"/>
          <a:ea typeface="ＭＳ Ｐゴシック" pitchFamily="-103" charset="-128"/>
          <a:cs typeface="ＭＳ Ｐゴシック" pitchFamily="-103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pitchFamily="-103" charset="0"/>
          <a:ea typeface="ＭＳ Ｐゴシック" pitchFamily="-103" charset="-128"/>
          <a:cs typeface="ＭＳ Ｐゴシック" pitchFamily="-103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pitchFamily="-103" charset="0"/>
          <a:ea typeface="ＭＳ Ｐゴシック" pitchFamily="-103" charset="-128"/>
          <a:cs typeface="ＭＳ Ｐゴシック" pitchFamily="-103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pitchFamily="-103" charset="0"/>
          <a:ea typeface="ＭＳ Ｐゴシック" pitchFamily="-103" charset="-128"/>
          <a:cs typeface="ＭＳ Ｐゴシック" pitchFamily="-103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pitchFamily="-103" charset="0"/>
          <a:ea typeface="ＭＳ Ｐゴシック" pitchFamily="-103" charset="-128"/>
          <a:cs typeface="ＭＳ Ｐゴシック" pitchFamily="-103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pitchFamily="-103" charset="0"/>
          <a:ea typeface="ＭＳ Ｐゴシック" pitchFamily="-103" charset="-128"/>
          <a:cs typeface="ＭＳ Ｐゴシック" pitchFamily="-103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pitchFamily="-103" charset="0"/>
          <a:ea typeface="ＭＳ Ｐゴシック" pitchFamily="-103" charset="-128"/>
          <a:cs typeface="ＭＳ Ｐゴシック" pitchFamily="-103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90000"/>
        <a:buFont typeface="Wingdings 2" pitchFamily="18" charset="2"/>
        <a:buChar char="Ü"/>
        <a:defRPr sz="2200" kern="1200">
          <a:solidFill>
            <a:srgbClr val="FFCF68"/>
          </a:solidFill>
          <a:latin typeface="+mn-lt"/>
          <a:ea typeface="ＭＳ Ｐゴシック" pitchFamily="-103" charset="-128"/>
          <a:cs typeface="ＭＳ Ｐゴシック" pitchFamily="-103" charset="-128"/>
        </a:defRPr>
      </a:lvl1pPr>
      <a:lvl2pPr marL="685800" indent="-336550" algn="l" rtl="0" eaLnBrk="0" fontAlgn="base" hangingPunct="0">
        <a:spcBef>
          <a:spcPct val="20000"/>
        </a:spcBef>
        <a:spcAft>
          <a:spcPct val="0"/>
        </a:spcAft>
        <a:buClr>
          <a:srgbClr val="949FBF"/>
        </a:buClr>
        <a:buSzPct val="90000"/>
        <a:buFont typeface="Wingdings 2" pitchFamily="18" charset="2"/>
        <a:buChar char="Ü"/>
        <a:defRPr sz="2000" kern="1200">
          <a:solidFill>
            <a:srgbClr val="FFCF68"/>
          </a:solidFill>
          <a:latin typeface="+mn-lt"/>
          <a:ea typeface="ＭＳ Ｐゴシック" pitchFamily="-103" charset="-128"/>
          <a:cs typeface="+mn-cs"/>
        </a:defRPr>
      </a:lvl2pPr>
      <a:lvl3pPr marL="1035050" indent="-3492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90000"/>
        <a:buFont typeface="Wingdings 2" pitchFamily="18" charset="2"/>
        <a:buChar char="Ü"/>
        <a:defRPr kern="1200">
          <a:solidFill>
            <a:srgbClr val="FFCF68"/>
          </a:solidFill>
          <a:latin typeface="+mn-lt"/>
          <a:ea typeface="ＭＳ Ｐゴシック" pitchFamily="-103" charset="-128"/>
          <a:cs typeface="+mn-cs"/>
        </a:defRPr>
      </a:lvl3pPr>
      <a:lvl4pPr marL="1371600" indent="-336550" algn="l" rtl="0" eaLnBrk="0" fontAlgn="base" hangingPunct="0">
        <a:spcBef>
          <a:spcPct val="20000"/>
        </a:spcBef>
        <a:spcAft>
          <a:spcPct val="0"/>
        </a:spcAft>
        <a:buClr>
          <a:srgbClr val="949FBF"/>
        </a:buClr>
        <a:buSzPct val="90000"/>
        <a:buFont typeface="Wingdings 2" pitchFamily="18" charset="2"/>
        <a:buChar char="Ü"/>
        <a:defRPr kern="1200">
          <a:solidFill>
            <a:srgbClr val="FFCF68"/>
          </a:solidFill>
          <a:latin typeface="+mn-lt"/>
          <a:ea typeface="ＭＳ Ｐゴシック" pitchFamily="-103" charset="-128"/>
          <a:cs typeface="+mn-cs"/>
        </a:defRPr>
      </a:lvl4pPr>
      <a:lvl5pPr marL="1720850" indent="-3492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90000"/>
        <a:buFont typeface="Wingdings 2" pitchFamily="18" charset="2"/>
        <a:buChar char="Ü"/>
        <a:defRPr kern="1200">
          <a:solidFill>
            <a:srgbClr val="FFCF68"/>
          </a:solidFill>
          <a:latin typeface="+mn-lt"/>
          <a:ea typeface="ＭＳ Ｐゴシック" pitchFamily="-103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ubtitle 2"/>
          <p:cNvSpPr>
            <a:spLocks noGrp="1"/>
          </p:cNvSpPr>
          <p:nvPr>
            <p:ph type="subTitle" idx="1"/>
          </p:nvPr>
        </p:nvSpPr>
        <p:spPr>
          <a:xfrm>
            <a:off x="1066800" y="1600200"/>
            <a:ext cx="6934200" cy="3886200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spcBef>
                <a:spcPts val="988"/>
              </a:spcBef>
            </a:pPr>
            <a:r>
              <a:rPr lang="en-US" altLang="en-US" sz="3200" smtClean="0">
                <a:ea typeface="ＭＳ Ｐゴシック" pitchFamily="34" charset="-128"/>
              </a:rPr>
              <a:t> </a:t>
            </a:r>
            <a:r>
              <a:rPr lang="en-US" altLang="en-US" sz="36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New Life Church</a:t>
            </a:r>
            <a:br>
              <a:rPr lang="en-US" altLang="en-US" sz="36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</a:br>
            <a:r>
              <a:rPr lang="en-US" altLang="en-US" sz="36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Accessibility Training</a:t>
            </a:r>
            <a:endParaRPr lang="en-US" altLang="en-US" sz="320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 eaLnBrk="1" hangingPunct="1">
              <a:lnSpc>
                <a:spcPct val="150000"/>
              </a:lnSpc>
              <a:spcBef>
                <a:spcPts val="988"/>
              </a:spcBef>
            </a:pPr>
            <a:endParaRPr lang="en-US" altLang="en-US" sz="150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 eaLnBrk="1" hangingPunct="1">
              <a:lnSpc>
                <a:spcPct val="150000"/>
              </a:lnSpc>
              <a:spcBef>
                <a:spcPts val="988"/>
              </a:spcBef>
            </a:pPr>
            <a:r>
              <a:rPr lang="en-US" altLang="en-US" sz="14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Version: May 2015</a:t>
            </a:r>
          </a:p>
          <a:p>
            <a:pPr algn="ctr" eaLnBrk="1" hangingPunct="1">
              <a:lnSpc>
                <a:spcPct val="150000"/>
              </a:lnSpc>
              <a:spcBef>
                <a:spcPts val="988"/>
              </a:spcBef>
            </a:pPr>
            <a:endParaRPr lang="en-US" altLang="en-US" sz="140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 eaLnBrk="1" hangingPunct="1">
              <a:lnSpc>
                <a:spcPct val="150000"/>
              </a:lnSpc>
              <a:spcBef>
                <a:spcPts val="988"/>
              </a:spcBef>
            </a:pPr>
            <a:r>
              <a:rPr lang="en-US" altLang="en-US" sz="14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To print this with black font on white background, in your print dialogue box switch the output from </a:t>
            </a:r>
            <a:r>
              <a:rPr lang="ja-JP" altLang="en-US" sz="14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“</a:t>
            </a:r>
            <a:r>
              <a:rPr lang="en-US" altLang="ja-JP" sz="14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colour</a:t>
            </a:r>
            <a:r>
              <a:rPr lang="ja-JP" altLang="en-US" sz="14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”</a:t>
            </a:r>
            <a:r>
              <a:rPr lang="en-US" altLang="ja-JP" sz="14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to </a:t>
            </a:r>
            <a:r>
              <a:rPr lang="ja-JP" altLang="en-US" sz="14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“</a:t>
            </a:r>
            <a:r>
              <a:rPr lang="en-US" altLang="ja-JP" sz="14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black and white</a:t>
            </a:r>
            <a:r>
              <a:rPr lang="ja-JP" altLang="en-US" sz="14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”</a:t>
            </a:r>
            <a:r>
              <a:rPr lang="en-US" altLang="ja-JP" sz="140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  <a:endParaRPr lang="en-US" altLang="en-US" sz="140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918450" cy="7889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3800" smtClean="0">
                <a:ea typeface="ＭＳ Ｐゴシック" panose="020B0600070205080204" pitchFamily="34" charset="-128"/>
              </a:rPr>
              <a:t>Accessible Services:</a:t>
            </a:r>
            <a:br>
              <a:rPr lang="en-US" altLang="en-US" sz="3800" smtClean="0">
                <a:ea typeface="ＭＳ Ｐゴシック" panose="020B0600070205080204" pitchFamily="34" charset="-128"/>
              </a:rPr>
            </a:br>
            <a:endParaRPr lang="en-US" altLang="en-US" sz="3800" smtClean="0"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676400"/>
          <a:ext cx="8534400" cy="3949700"/>
        </p:xfrm>
        <a:graphic>
          <a:graphicData uri="http://schemas.openxmlformats.org/drawingml/2006/table">
            <a:tbl>
              <a:tblPr/>
              <a:tblGrid>
                <a:gridCol w="5562600"/>
                <a:gridCol w="2971800"/>
              </a:tblGrid>
              <a:tr h="141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1" i="0" u="sng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1" i="0" u="sng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ＭＳ Ｐゴシック" charset="0"/>
                        </a:rPr>
                        <a:t>Service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1" i="0" u="sng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ＭＳ Ｐゴシック" charset="0"/>
                        </a:rPr>
                        <a:t>Person Responsible for Operation or Training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Calibri" charset="0"/>
                        </a:rPr>
                        <a:t>Email/written response to inquiries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Calibri" charset="0"/>
                        </a:rPr>
                        <a:t>Admin. Secretary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987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Calibri" charset="0"/>
                        </a:rPr>
                        <a:t>Accessible access to office staff during office hours.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Calibri" charset="0"/>
                        </a:rPr>
                        <a:t>Office staff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987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Calibri" charset="0"/>
                        </a:rPr>
                        <a:t>Snow clearing to maintain access to building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Calibri" charset="0"/>
                        </a:rPr>
                        <a:t>Property Committee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18450" cy="788988"/>
          </a:xfrm>
        </p:spPr>
        <p:txBody>
          <a:bodyPr/>
          <a:lstStyle/>
          <a:p>
            <a:r>
              <a:rPr lang="en-US" altLang="en-US" smtClean="0">
                <a:ea typeface="ＭＳ Ｐゴシック" pitchFamily="34" charset="-128"/>
              </a:rPr>
              <a:t>Disruption of Service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165975" cy="5257800"/>
          </a:xfrm>
        </p:spPr>
        <p:txBody>
          <a:bodyPr/>
          <a:lstStyle/>
          <a:p>
            <a:r>
              <a:rPr lang="en-CA" altLang="en-US" sz="2000" smtClean="0">
                <a:ea typeface="ＭＳ Ｐゴシック" pitchFamily="34" charset="-128"/>
              </a:rPr>
              <a:t>We need to inform people when assistive devices are broken, or when services are not available.</a:t>
            </a:r>
          </a:p>
          <a:p>
            <a:r>
              <a:rPr lang="en-CA" altLang="en-US" sz="2000" smtClean="0">
                <a:ea typeface="ＭＳ Ｐゴシック" pitchFamily="34" charset="-128"/>
              </a:rPr>
              <a:t>If possible, notify the person responsible for the device or service that it is broken.</a:t>
            </a:r>
            <a:endParaRPr lang="en-US" altLang="en-US" sz="2000" smtClean="0">
              <a:ea typeface="ＭＳ Ｐゴシック" pitchFamily="34" charset="-128"/>
            </a:endParaRPr>
          </a:p>
          <a:p>
            <a:r>
              <a:rPr lang="en-CA" altLang="en-US" sz="2000" smtClean="0">
                <a:ea typeface="ＭＳ Ｐゴシック" pitchFamily="34" charset="-128"/>
              </a:rPr>
              <a:t>Also tell the church office if something is broken.  They will ensure the process of notifying people will take place.</a:t>
            </a:r>
          </a:p>
          <a:p>
            <a:r>
              <a:rPr lang="en-CA" altLang="en-US" sz="2000" smtClean="0">
                <a:ea typeface="ＭＳ Ｐゴシック" pitchFamily="34" charset="-128"/>
              </a:rPr>
              <a:t>Notice of “disruption of service” will be delivered through the newsletter and the website, and if possible with a note on the device or system.</a:t>
            </a:r>
          </a:p>
          <a:p>
            <a:r>
              <a:rPr lang="en-CA" altLang="en-US" sz="2000" smtClean="0">
                <a:ea typeface="ＭＳ Ｐゴシック" pitchFamily="34" charset="-128"/>
              </a:rPr>
              <a:t>This notice will include the reason for the disruption, how long it will take to fix, and a description of alternatives if available.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2"/>
          <p:cNvSpPr>
            <a:spLocks noGrp="1"/>
          </p:cNvSpPr>
          <p:nvPr>
            <p:ph type="title"/>
          </p:nvPr>
        </p:nvSpPr>
        <p:spPr>
          <a:xfrm>
            <a:off x="609600" y="457200"/>
            <a:ext cx="7918450" cy="788988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solidFill>
                  <a:srgbClr val="FFAF03"/>
                </a:solidFill>
                <a:ea typeface="ＭＳ Ｐゴシック" pitchFamily="34" charset="-128"/>
              </a:rPr>
              <a:t>General tips on interacting </a:t>
            </a:r>
            <a:br>
              <a:rPr lang="en-US" altLang="en-US" sz="3200" smtClean="0">
                <a:solidFill>
                  <a:srgbClr val="FFAF03"/>
                </a:solidFill>
                <a:ea typeface="ＭＳ Ｐゴシック" pitchFamily="34" charset="-128"/>
              </a:rPr>
            </a:br>
            <a:r>
              <a:rPr lang="en-US" altLang="en-US" sz="3200" smtClean="0">
                <a:solidFill>
                  <a:srgbClr val="FFAF03"/>
                </a:solidFill>
                <a:ea typeface="ＭＳ Ｐゴシック" pitchFamily="34" charset="-128"/>
              </a:rPr>
              <a:t>with people with disabilities (1) </a:t>
            </a:r>
            <a:r>
              <a:rPr lang="en-CA" altLang="en-US" sz="2400" smtClean="0">
                <a:solidFill>
                  <a:srgbClr val="7B9899"/>
                </a:solidFill>
                <a:ea typeface="ＭＳ Ｐゴシック" pitchFamily="34" charset="-128"/>
              </a:rPr>
              <a:t/>
            </a:r>
            <a:br>
              <a:rPr lang="en-CA" altLang="en-US" sz="2400" smtClean="0">
                <a:solidFill>
                  <a:srgbClr val="7B9899"/>
                </a:solidFill>
                <a:ea typeface="ＭＳ Ｐゴシック" pitchFamily="34" charset="-128"/>
              </a:rPr>
            </a:br>
            <a:endParaRPr lang="en-CA" altLang="en-US" sz="2400" smtClean="0">
              <a:solidFill>
                <a:srgbClr val="7B9899"/>
              </a:solidFill>
              <a:ea typeface="ＭＳ Ｐゴシック" pitchFamily="34" charset="-128"/>
            </a:endParaRPr>
          </a:p>
        </p:txBody>
      </p:sp>
      <p:sp>
        <p:nvSpPr>
          <p:cNvPr id="26626" name="Content Placeholder 1"/>
          <p:cNvSpPr>
            <a:spLocks noGrp="1"/>
          </p:cNvSpPr>
          <p:nvPr>
            <p:ph idx="1"/>
          </p:nvPr>
        </p:nvSpPr>
        <p:spPr>
          <a:xfrm>
            <a:off x="762000" y="1905000"/>
            <a:ext cx="7772400" cy="4648200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ea typeface="ＭＳ Ｐゴシック" pitchFamily="34" charset="-128"/>
              </a:rPr>
              <a:t>Speak directly to the person with a disability, not to his or her support person or companion.</a:t>
            </a:r>
          </a:p>
          <a:p>
            <a:pPr eaLnBrk="1" hangingPunct="1"/>
            <a:r>
              <a:rPr lang="en-US" altLang="en-US" sz="2400" smtClean="0">
                <a:ea typeface="ＭＳ Ｐゴシック" pitchFamily="34" charset="-128"/>
              </a:rPr>
              <a:t>If you</a:t>
            </a:r>
            <a:r>
              <a:rPr lang="ja-JP" altLang="en-US" sz="2400" smtClean="0">
                <a:ea typeface="ＭＳ Ｐゴシック" pitchFamily="34" charset="-128"/>
              </a:rPr>
              <a:t>‘</a:t>
            </a:r>
            <a:r>
              <a:rPr lang="en-US" altLang="ja-JP" sz="2400" smtClean="0">
                <a:ea typeface="ＭＳ Ｐゴシック" pitchFamily="34" charset="-128"/>
              </a:rPr>
              <a:t>re not sure how to support or provide service to a person with a disability, ask </a:t>
            </a:r>
            <a:r>
              <a:rPr lang="ja-JP" altLang="en-US" sz="2400" smtClean="0">
                <a:ea typeface="ＭＳ Ｐゴシック" pitchFamily="34" charset="-128"/>
              </a:rPr>
              <a:t>“</a:t>
            </a:r>
            <a:r>
              <a:rPr lang="en-US" altLang="ja-JP" sz="2400" smtClean="0">
                <a:ea typeface="ＭＳ Ｐゴシック" pitchFamily="34" charset="-128"/>
              </a:rPr>
              <a:t>May I help you?</a:t>
            </a:r>
            <a:r>
              <a:rPr lang="ja-JP" altLang="en-US" sz="2400" smtClean="0">
                <a:ea typeface="ＭＳ Ｐゴシック" pitchFamily="34" charset="-128"/>
              </a:rPr>
              <a:t>”</a:t>
            </a:r>
            <a:endParaRPr lang="en-US" altLang="ja-JP" sz="2400" smtClean="0">
              <a:ea typeface="ＭＳ Ｐゴシック" pitchFamily="34" charset="-128"/>
            </a:endParaRPr>
          </a:p>
          <a:p>
            <a:pPr eaLnBrk="1" hangingPunct="1"/>
            <a:r>
              <a:rPr lang="en-CA" altLang="en-US" sz="2400" smtClean="0">
                <a:ea typeface="ＭＳ Ｐゴシック" pitchFamily="34" charset="-128"/>
              </a:rPr>
              <a:t>Be aware of opportunities to be helpful or of service.</a:t>
            </a:r>
          </a:p>
          <a:p>
            <a:pPr eaLnBrk="1" hangingPunct="1"/>
            <a:r>
              <a:rPr lang="en-US" altLang="en-US" sz="2400" smtClean="0">
                <a:ea typeface="ＭＳ Ｐゴシック" pitchFamily="34" charset="-128"/>
              </a:rPr>
              <a:t>Avoid stereotypes and make no assumptions about what type of disability or disabilities a person has. </a:t>
            </a:r>
          </a:p>
          <a:p>
            <a:pPr eaLnBrk="1" hangingPunct="1">
              <a:lnSpc>
                <a:spcPct val="120000"/>
              </a:lnSpc>
              <a:buFont typeface="Wingdings 2" pitchFamily="18" charset="2"/>
              <a:buNone/>
            </a:pPr>
            <a:endParaRPr lang="en-CA" altLang="ja-JP" sz="180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2"/>
          <p:cNvSpPr>
            <a:spLocks noGrp="1"/>
          </p:cNvSpPr>
          <p:nvPr>
            <p:ph type="title"/>
          </p:nvPr>
        </p:nvSpPr>
        <p:spPr>
          <a:xfrm>
            <a:off x="609600" y="457200"/>
            <a:ext cx="7918450" cy="788988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solidFill>
                  <a:srgbClr val="FFAF03"/>
                </a:solidFill>
                <a:ea typeface="ＭＳ Ｐゴシック" pitchFamily="34" charset="-128"/>
              </a:rPr>
              <a:t>General tips on interacting </a:t>
            </a:r>
            <a:br>
              <a:rPr lang="en-US" altLang="en-US" sz="3200" smtClean="0">
                <a:solidFill>
                  <a:srgbClr val="FFAF03"/>
                </a:solidFill>
                <a:ea typeface="ＭＳ Ｐゴシック" pitchFamily="34" charset="-128"/>
              </a:rPr>
            </a:br>
            <a:r>
              <a:rPr lang="en-US" altLang="en-US" sz="3200" smtClean="0">
                <a:solidFill>
                  <a:srgbClr val="FFAF03"/>
                </a:solidFill>
                <a:ea typeface="ＭＳ Ｐゴシック" pitchFamily="34" charset="-128"/>
              </a:rPr>
              <a:t>with people with disabilities (2) </a:t>
            </a:r>
            <a:r>
              <a:rPr lang="en-CA" altLang="en-US" sz="2400" smtClean="0">
                <a:solidFill>
                  <a:srgbClr val="7B9899"/>
                </a:solidFill>
                <a:ea typeface="ＭＳ Ｐゴシック" pitchFamily="34" charset="-128"/>
              </a:rPr>
              <a:t/>
            </a:r>
            <a:br>
              <a:rPr lang="en-CA" altLang="en-US" sz="2400" smtClean="0">
                <a:solidFill>
                  <a:srgbClr val="7B9899"/>
                </a:solidFill>
                <a:ea typeface="ＭＳ Ｐゴシック" pitchFamily="34" charset="-128"/>
              </a:rPr>
            </a:br>
            <a:endParaRPr lang="en-CA" altLang="en-US" sz="2400" smtClean="0">
              <a:solidFill>
                <a:srgbClr val="7B9899"/>
              </a:solidFill>
              <a:ea typeface="ＭＳ Ｐゴシック" pitchFamily="34" charset="-128"/>
            </a:endParaRPr>
          </a:p>
        </p:txBody>
      </p:sp>
      <p:sp>
        <p:nvSpPr>
          <p:cNvPr id="27650" name="Content Placeholder 1"/>
          <p:cNvSpPr>
            <a:spLocks noGrp="1"/>
          </p:cNvSpPr>
          <p:nvPr>
            <p:ph idx="1"/>
          </p:nvPr>
        </p:nvSpPr>
        <p:spPr>
          <a:xfrm>
            <a:off x="762000" y="1828800"/>
            <a:ext cx="7924800" cy="4800600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ea typeface="ＭＳ Ｐゴシック" pitchFamily="34" charset="-128"/>
              </a:rPr>
              <a:t>Be patient. People with some kinds of disabilities may take a little longer to understand or to respond. A good start is to listen carefully.</a:t>
            </a:r>
          </a:p>
          <a:p>
            <a:pPr eaLnBrk="1" hangingPunct="1"/>
            <a:r>
              <a:rPr lang="en-US" altLang="en-US" sz="2400" smtClean="0">
                <a:ea typeface="ＭＳ Ｐゴシック" pitchFamily="34" charset="-128"/>
              </a:rPr>
              <a:t>Don't touch assistive devices, including wheelchairs, without permission. </a:t>
            </a:r>
          </a:p>
          <a:p>
            <a:pPr eaLnBrk="1" hangingPunct="1"/>
            <a:r>
              <a:rPr lang="en-US" altLang="en-US" sz="2400" smtClean="0">
                <a:ea typeface="ＭＳ Ｐゴシック" pitchFamily="34" charset="-128"/>
              </a:rPr>
              <a:t>Don</a:t>
            </a:r>
            <a:r>
              <a:rPr lang="ja-JP" altLang="en-US" sz="2400" smtClean="0">
                <a:ea typeface="ＭＳ Ｐゴシック" pitchFamily="34" charset="-128"/>
              </a:rPr>
              <a:t>’</a:t>
            </a:r>
            <a:r>
              <a:rPr lang="en-US" altLang="ja-JP" sz="2400" smtClean="0">
                <a:ea typeface="ＭＳ Ｐゴシック" pitchFamily="34" charset="-128"/>
              </a:rPr>
              <a:t>t touch or speak to service animals – they are working and have to pay attention at all times.  Service animals are welcome at New Life Church. </a:t>
            </a:r>
          </a:p>
          <a:p>
            <a:pPr eaLnBrk="1" hangingPunct="1">
              <a:lnSpc>
                <a:spcPct val="120000"/>
              </a:lnSpc>
              <a:buFont typeface="Wingdings 2" pitchFamily="18" charset="2"/>
              <a:buNone/>
            </a:pPr>
            <a:endParaRPr lang="en-CA" altLang="ja-JP" sz="180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918450" cy="788988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solidFill>
                  <a:srgbClr val="FFAF03"/>
                </a:solidFill>
                <a:ea typeface="ＭＳ Ｐゴシック" pitchFamily="34" charset="-128"/>
              </a:rPr>
              <a:t>General tips on interacting </a:t>
            </a:r>
            <a:br>
              <a:rPr lang="en-US" altLang="en-US" sz="3200" smtClean="0">
                <a:solidFill>
                  <a:srgbClr val="FFAF03"/>
                </a:solidFill>
                <a:ea typeface="ＭＳ Ｐゴシック" pitchFamily="34" charset="-128"/>
              </a:rPr>
            </a:br>
            <a:r>
              <a:rPr lang="en-US" altLang="en-US" sz="3200" smtClean="0">
                <a:solidFill>
                  <a:srgbClr val="FFAF03"/>
                </a:solidFill>
                <a:ea typeface="ＭＳ Ｐゴシック" pitchFamily="34" charset="-128"/>
              </a:rPr>
              <a:t>with people with disabilities (3) </a:t>
            </a:r>
            <a:endParaRPr lang="en-US" altLang="en-US" sz="3200" smtClean="0">
              <a:ea typeface="ＭＳ Ｐゴシック" pitchFamily="34" charset="-128"/>
            </a:endParaRP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848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altLang="en-US" sz="2400" smtClean="0">
                <a:ea typeface="ＭＳ Ｐゴシック" pitchFamily="34" charset="-128"/>
              </a:rPr>
              <a:t>Respect people’s personal space. Don’t lean over a person or on his or her assistive device.</a:t>
            </a:r>
          </a:p>
          <a:p>
            <a:pPr eaLnBrk="1" hangingPunct="1">
              <a:lnSpc>
                <a:spcPct val="90000"/>
              </a:lnSpc>
            </a:pPr>
            <a:r>
              <a:rPr lang="en-CA" altLang="en-US" sz="2400" smtClean="0">
                <a:ea typeface="ＭＳ Ｐゴシック" pitchFamily="34" charset="-128"/>
              </a:rPr>
              <a:t>Let a person with a disability know about the church’s accessible features (e.g., automatic doors, accessible washrooms, etc.).</a:t>
            </a:r>
          </a:p>
          <a:p>
            <a:pPr eaLnBrk="1" hangingPunct="1">
              <a:lnSpc>
                <a:spcPct val="90000"/>
              </a:lnSpc>
            </a:pPr>
            <a:r>
              <a:rPr lang="en-CA" altLang="en-US" sz="2400" smtClean="0">
                <a:ea typeface="ＭＳ Ｐゴシック" pitchFamily="34" charset="-128"/>
              </a:rPr>
              <a:t>Don’t move items or equipment, such as canes and walkers, out of a person’s reach.</a:t>
            </a:r>
          </a:p>
          <a:p>
            <a:pPr eaLnBrk="1" hangingPunct="1">
              <a:lnSpc>
                <a:spcPct val="90000"/>
              </a:lnSpc>
            </a:pPr>
            <a:endParaRPr lang="en-CA" altLang="en-US" sz="160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>
                <a:solidFill>
                  <a:srgbClr val="FFAF03"/>
                </a:solidFill>
                <a:ea typeface="ＭＳ Ｐゴシック" pitchFamily="34" charset="-128"/>
              </a:rPr>
              <a:t>General tips on interacting </a:t>
            </a:r>
            <a:br>
              <a:rPr lang="en-US" altLang="en-US" sz="3200" smtClean="0">
                <a:solidFill>
                  <a:srgbClr val="FFAF03"/>
                </a:solidFill>
                <a:ea typeface="ＭＳ Ｐゴシック" pitchFamily="34" charset="-128"/>
              </a:rPr>
            </a:br>
            <a:r>
              <a:rPr lang="en-US" altLang="en-US" sz="3200" smtClean="0">
                <a:solidFill>
                  <a:srgbClr val="FFAF03"/>
                </a:solidFill>
                <a:ea typeface="ＭＳ Ｐゴシック" pitchFamily="34" charset="-128"/>
              </a:rPr>
              <a:t>with people with disabilities (4) </a:t>
            </a:r>
            <a:endParaRPr lang="en-US" altLang="en-US" sz="3200" smtClean="0">
              <a:ea typeface="ＭＳ Ｐゴシック" pitchFamily="34" charset="-128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989013" y="2044700"/>
            <a:ext cx="7545387" cy="44323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altLang="en-US" sz="2400" smtClean="0">
                <a:ea typeface="ＭＳ Ｐゴシック" pitchFamily="34" charset="-128"/>
              </a:rPr>
              <a:t>If you have permission to move a person in a wheelchair remember to:</a:t>
            </a:r>
          </a:p>
          <a:p>
            <a:pPr lvl="1" eaLnBrk="1" hangingPunct="1">
              <a:lnSpc>
                <a:spcPct val="90000"/>
              </a:lnSpc>
            </a:pPr>
            <a:r>
              <a:rPr lang="en-CA" altLang="en-US" sz="2400" smtClean="0">
                <a:ea typeface="ＭＳ Ｐゴシック" pitchFamily="34" charset="-128"/>
              </a:rPr>
              <a:t>Wait for and follow the person’s instructions.</a:t>
            </a:r>
          </a:p>
          <a:p>
            <a:pPr lvl="1" eaLnBrk="1" hangingPunct="1">
              <a:lnSpc>
                <a:spcPct val="90000"/>
              </a:lnSpc>
            </a:pPr>
            <a:r>
              <a:rPr lang="en-CA" altLang="en-US" sz="2400" smtClean="0">
                <a:ea typeface="ＭＳ Ｐゴシック" pitchFamily="34" charset="-128"/>
              </a:rPr>
              <a:t>Confirm that the person is ready to move.</a:t>
            </a:r>
          </a:p>
          <a:p>
            <a:pPr lvl="1" eaLnBrk="1" hangingPunct="1">
              <a:lnSpc>
                <a:spcPct val="90000"/>
              </a:lnSpc>
            </a:pPr>
            <a:r>
              <a:rPr lang="en-CA" altLang="en-US" sz="2400" smtClean="0">
                <a:ea typeface="ＭＳ Ｐゴシック" pitchFamily="34" charset="-128"/>
              </a:rPr>
              <a:t>Describe what you are going to do before you do it.</a:t>
            </a:r>
          </a:p>
          <a:p>
            <a:pPr lvl="1" eaLnBrk="1" hangingPunct="1">
              <a:lnSpc>
                <a:spcPct val="90000"/>
              </a:lnSpc>
            </a:pPr>
            <a:r>
              <a:rPr lang="en-CA" altLang="en-US" sz="2400" smtClean="0">
                <a:ea typeface="ＭＳ Ｐゴシック" pitchFamily="34" charset="-128"/>
              </a:rPr>
              <a:t>Try to avoid uneven ground and objects.</a:t>
            </a:r>
          </a:p>
          <a:p>
            <a:pPr lvl="1" eaLnBrk="1" hangingPunct="1">
              <a:lnSpc>
                <a:spcPct val="90000"/>
              </a:lnSpc>
            </a:pPr>
            <a:r>
              <a:rPr lang="en-CA" altLang="en-US" sz="2400" smtClean="0">
                <a:ea typeface="ＭＳ Ｐゴシック" pitchFamily="34" charset="-128"/>
              </a:rPr>
              <a:t>Don’t leave the person in an awkward, dangerous or undignified position such as facing a wall or in the path of opening doors.</a:t>
            </a:r>
          </a:p>
          <a:p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>
                <a:ea typeface="ＭＳ Ｐゴシック" pitchFamily="34" charset="-128"/>
              </a:rPr>
              <a:t>Feedback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989013" y="1371600"/>
            <a:ext cx="7621587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ea typeface="ＭＳ Ｐゴシック" pitchFamily="34" charset="-128"/>
              </a:rPr>
              <a:t>New Life</a:t>
            </a:r>
            <a:r>
              <a:rPr lang="ja-JP" altLang="en-US" sz="2800" smtClean="0">
                <a:ea typeface="ＭＳ Ｐゴシック" pitchFamily="34" charset="-128"/>
              </a:rPr>
              <a:t>’</a:t>
            </a:r>
            <a:r>
              <a:rPr lang="en-US" altLang="ja-JP" sz="2800" smtClean="0">
                <a:ea typeface="ＭＳ Ｐゴシック" pitchFamily="34" charset="-128"/>
              </a:rPr>
              <a:t>s Accessibility Team welcomes feedback, and is available to personally receive feedback.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ea typeface="ＭＳ Ｐゴシック" pitchFamily="34" charset="-128"/>
              </a:rPr>
              <a:t>The Accessibility Team is currently made up of: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ea typeface="ＭＳ Ｐゴシック" pitchFamily="34" charset="-128"/>
              </a:rPr>
              <a:t>Herman Vanderkooy (Congregational Care),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ea typeface="ＭＳ Ｐゴシック" pitchFamily="34" charset="-128"/>
              </a:rPr>
              <a:t>Person Y (Worship Committee), and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ea typeface="ＭＳ Ｐゴシック" pitchFamily="34" charset="-128"/>
              </a:rPr>
              <a:t>Jeanette Ensing (congregational member)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ea typeface="ＭＳ Ｐゴシック" pitchFamily="34" charset="-128"/>
              </a:rPr>
              <a:t>Accessibility Feedback Forms are available in the Welcome Centre, and from the Church Office.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18450" cy="788988"/>
          </a:xfrm>
        </p:spPr>
        <p:txBody>
          <a:bodyPr/>
          <a:lstStyle/>
          <a:p>
            <a:r>
              <a:rPr lang="en-US" altLang="en-US" sz="4000" smtClean="0">
                <a:ea typeface="ＭＳ Ｐゴシック" pitchFamily="34" charset="-128"/>
              </a:rPr>
              <a:t>Request for </a:t>
            </a:r>
            <a:br>
              <a:rPr lang="en-US" altLang="en-US" sz="4000" smtClean="0">
                <a:ea typeface="ＭＳ Ｐゴシック" pitchFamily="34" charset="-128"/>
              </a:rPr>
            </a:br>
            <a:r>
              <a:rPr lang="en-US" altLang="en-US" sz="4000" smtClean="0">
                <a:ea typeface="ＭＳ Ｐゴシック" pitchFamily="34" charset="-128"/>
              </a:rPr>
              <a:t>Additional Services 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1066800" y="1828800"/>
            <a:ext cx="75438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>
                <a:ea typeface="ＭＳ Ｐゴシック" pitchFamily="34" charset="-128"/>
              </a:rPr>
              <a:t>People with disabilities can request additional services from New Life to meet their needs.  </a:t>
            </a:r>
          </a:p>
          <a:p>
            <a:pPr>
              <a:lnSpc>
                <a:spcPct val="90000"/>
              </a:lnSpc>
            </a:pPr>
            <a:r>
              <a:rPr lang="en-US" altLang="en-US" sz="2800" smtClean="0">
                <a:ea typeface="ＭＳ Ｐゴシック" pitchFamily="34" charset="-128"/>
              </a:rPr>
              <a:t>There is a </a:t>
            </a:r>
            <a:r>
              <a:rPr lang="ja-JP" altLang="en-US" sz="2800" smtClean="0">
                <a:ea typeface="ＭＳ Ｐゴシック" pitchFamily="34" charset="-128"/>
              </a:rPr>
              <a:t>“</a:t>
            </a:r>
            <a:r>
              <a:rPr lang="en-US" altLang="ja-JP" sz="2800" smtClean="0">
                <a:ea typeface="ＭＳ Ｐゴシック" pitchFamily="34" charset="-128"/>
              </a:rPr>
              <a:t>Needs Assessment Questionnaire</a:t>
            </a:r>
            <a:r>
              <a:rPr lang="ja-JP" altLang="en-US" sz="2800" smtClean="0">
                <a:ea typeface="ＭＳ Ｐゴシック" pitchFamily="34" charset="-128"/>
              </a:rPr>
              <a:t>”</a:t>
            </a:r>
            <a:r>
              <a:rPr lang="en-US" altLang="ja-JP" sz="2800" smtClean="0">
                <a:ea typeface="ＭＳ Ｐゴシック" pitchFamily="34" charset="-128"/>
              </a:rPr>
              <a:t> to help facilitate the conversation about how to meet a person</a:t>
            </a:r>
            <a:r>
              <a:rPr lang="ja-JP" altLang="en-US" sz="2800" smtClean="0">
                <a:ea typeface="ＭＳ Ｐゴシック" pitchFamily="34" charset="-128"/>
              </a:rPr>
              <a:t>’</a:t>
            </a:r>
            <a:r>
              <a:rPr lang="en-US" altLang="ja-JP" sz="2800" smtClean="0">
                <a:ea typeface="ＭＳ Ｐゴシック" pitchFamily="34" charset="-128"/>
              </a:rPr>
              <a:t>s needs.  </a:t>
            </a:r>
          </a:p>
          <a:p>
            <a:pPr>
              <a:lnSpc>
                <a:spcPct val="90000"/>
              </a:lnSpc>
            </a:pPr>
            <a:r>
              <a:rPr lang="en-US" altLang="en-US" sz="2800" smtClean="0">
                <a:ea typeface="ＭＳ Ｐゴシック" pitchFamily="34" charset="-128"/>
              </a:rPr>
              <a:t>An Accessibility Team member is available to support you as you fill out the questionnaire.</a:t>
            </a:r>
          </a:p>
          <a:p>
            <a:pPr>
              <a:lnSpc>
                <a:spcPct val="90000"/>
              </a:lnSpc>
            </a:pPr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34" charset="-128"/>
              </a:rPr>
              <a:t>More Training Resources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989013" y="2044700"/>
            <a:ext cx="7621587" cy="4081463"/>
          </a:xfrm>
        </p:spPr>
        <p:txBody>
          <a:bodyPr/>
          <a:lstStyle/>
          <a:p>
            <a:r>
              <a:rPr lang="en-US" altLang="en-US" sz="2800" smtClean="0">
                <a:ea typeface="ＭＳ Ｐゴシック" pitchFamily="34" charset="-128"/>
              </a:rPr>
              <a:t>If you would like more information or training on accessibility opportunities and the AODA, you can search online for the following sites:</a:t>
            </a:r>
          </a:p>
          <a:p>
            <a:pPr lvl="1"/>
            <a:r>
              <a:rPr lang="en-US" altLang="en-US" sz="2400" smtClean="0">
                <a:ea typeface="ＭＳ Ｐゴシック" pitchFamily="34" charset="-128"/>
              </a:rPr>
              <a:t>Guide to the Accessibility Standards for Customer Service, Ontario Regulation 429/07,</a:t>
            </a:r>
          </a:p>
          <a:p>
            <a:pPr lvl="1"/>
            <a:r>
              <a:rPr lang="en-US" altLang="en-US" sz="2400" smtClean="0">
                <a:ea typeface="ＭＳ Ｐゴシック" pitchFamily="34" charset="-128"/>
              </a:rPr>
              <a:t>AODA Training for Churches – Christian Horizons,</a:t>
            </a:r>
          </a:p>
          <a:p>
            <a:pPr lvl="1"/>
            <a:r>
              <a:rPr lang="en-US" altLang="en-US" sz="2400" smtClean="0">
                <a:ea typeface="ＭＳ Ｐゴシック" pitchFamily="34" charset="-128"/>
              </a:rPr>
              <a:t>www.aoda.ca/training-resource/</a:t>
            </a:r>
            <a:endParaRPr lang="en-CA" altLang="en-US" sz="2400" smtClean="0">
              <a:ea typeface="ＭＳ Ｐゴシック" pitchFamily="34" charset="-128"/>
            </a:endParaRPr>
          </a:p>
          <a:p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End of Training Session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Thank you for taking the New Life Church Accessibility Training.</a:t>
            </a:r>
          </a:p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Please ensure you receive training on the operation of assistive devices that might be necessary for your role.</a:t>
            </a:r>
          </a:p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To document that you have taken this training, please be sure to sign the form before leaving, or notify an Accessibility Team member.</a:t>
            </a:r>
          </a:p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May we be blessed as we minister together!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18450" cy="7889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AF03"/>
                </a:solidFill>
                <a:ea typeface="+mj-ea"/>
                <a:cs typeface="+mj-cs"/>
              </a:rPr>
              <a:t>Why Do We Have Accessibility Training?</a:t>
            </a:r>
          </a:p>
        </p:txBody>
      </p:sp>
      <p:sp>
        <p:nvSpPr>
          <p:cNvPr id="16386" name="Content Placeholder 1"/>
          <p:cNvSpPr>
            <a:spLocks noGrp="1"/>
          </p:cNvSpPr>
          <p:nvPr>
            <p:ph idx="1"/>
          </p:nvPr>
        </p:nvSpPr>
        <p:spPr>
          <a:xfrm>
            <a:off x="533400" y="2133600"/>
            <a:ext cx="7924800" cy="4572000"/>
          </a:xfrm>
        </p:spPr>
        <p:txBody>
          <a:bodyPr/>
          <a:lstStyle/>
          <a:p>
            <a:pPr marL="273050" indent="-273050" eaLnBrk="1" hangingPunct="1">
              <a:buFont typeface="Wingdings 2" pitchFamily="18" charset="2"/>
              <a:buChar char=""/>
            </a:pPr>
            <a:r>
              <a:rPr lang="en-US" altLang="en-US" sz="2400" smtClean="0">
                <a:ea typeface="ＭＳ Ｐゴシック" pitchFamily="34" charset="-128"/>
              </a:rPr>
              <a:t>New Life Christian Reformed Church established an Accessibility Policy to ensure we</a:t>
            </a:r>
            <a:r>
              <a:rPr lang="ja-JP" altLang="en-US" sz="2400" smtClean="0">
                <a:ea typeface="ＭＳ Ｐゴシック" pitchFamily="34" charset="-128"/>
              </a:rPr>
              <a:t>’</a:t>
            </a:r>
            <a:r>
              <a:rPr lang="en-US" altLang="ja-JP" sz="2400" smtClean="0">
                <a:ea typeface="ＭＳ Ｐゴシック" pitchFamily="34" charset="-128"/>
              </a:rPr>
              <a:t>re ministering with and to people with disabilities in a way that meets their needs.</a:t>
            </a:r>
          </a:p>
          <a:p>
            <a:pPr marL="273050" indent="-273050" eaLnBrk="1" hangingPunct="1">
              <a:buFont typeface="Wingdings 2" pitchFamily="18" charset="2"/>
              <a:buChar char=""/>
            </a:pPr>
            <a:r>
              <a:rPr lang="en-US" altLang="en-US" sz="2400" smtClean="0">
                <a:ea typeface="ＭＳ Ｐゴシック" pitchFamily="34" charset="-128"/>
              </a:rPr>
              <a:t>Many of us as church participants  and visitors have disabilities.  As part of our church</a:t>
            </a:r>
            <a:r>
              <a:rPr lang="ja-JP" altLang="en-US" sz="2400" smtClean="0">
                <a:ea typeface="ＭＳ Ｐゴシック" pitchFamily="34" charset="-128"/>
              </a:rPr>
              <a:t>’</a:t>
            </a:r>
            <a:r>
              <a:rPr lang="en-US" altLang="ja-JP" sz="2400" smtClean="0">
                <a:ea typeface="ＭＳ Ｐゴシック" pitchFamily="34" charset="-128"/>
              </a:rPr>
              <a:t>s vision to </a:t>
            </a:r>
            <a:r>
              <a:rPr lang="ja-JP" altLang="en-US" sz="2400" smtClean="0">
                <a:ea typeface="ＭＳ Ｐゴシック" pitchFamily="34" charset="-128"/>
              </a:rPr>
              <a:t>“</a:t>
            </a:r>
            <a:r>
              <a:rPr lang="en-US" altLang="ja-JP" sz="2400" smtClean="0">
                <a:ea typeface="ＭＳ Ｐゴシック" pitchFamily="34" charset="-128"/>
              </a:rPr>
              <a:t>Know, See and Be Jesus</a:t>
            </a:r>
            <a:r>
              <a:rPr lang="ja-JP" altLang="en-US" sz="2400" smtClean="0">
                <a:ea typeface="ＭＳ Ｐゴシック" pitchFamily="34" charset="-128"/>
              </a:rPr>
              <a:t>”</a:t>
            </a:r>
            <a:r>
              <a:rPr lang="en-US" altLang="ja-JP" sz="2400" smtClean="0">
                <a:ea typeface="ＭＳ Ｐゴシック" pitchFamily="34" charset="-128"/>
              </a:rPr>
              <a:t>, we have the opportunity to be a blessing to, and be blessed by those around us with disabilities.</a:t>
            </a:r>
            <a:endParaRPr lang="en-US" altLang="en-US" sz="240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918450" cy="788988"/>
          </a:xfrm>
        </p:spPr>
        <p:txBody>
          <a:bodyPr/>
          <a:lstStyle/>
          <a:p>
            <a:r>
              <a:rPr lang="en-US" altLang="en-US" smtClean="0">
                <a:solidFill>
                  <a:srgbClr val="FFAF03"/>
                </a:solidFill>
                <a:ea typeface="ＭＳ Ｐゴシック" pitchFamily="34" charset="-128"/>
              </a:rPr>
              <a:t>What do we mean by </a:t>
            </a:r>
            <a:r>
              <a:rPr lang="ja-JP" altLang="en-US" smtClean="0">
                <a:solidFill>
                  <a:srgbClr val="FFAF03"/>
                </a:solidFill>
                <a:ea typeface="ＭＳ Ｐゴシック" pitchFamily="34" charset="-128"/>
              </a:rPr>
              <a:t>“</a:t>
            </a:r>
            <a:r>
              <a:rPr lang="en-US" altLang="ja-JP" smtClean="0">
                <a:solidFill>
                  <a:srgbClr val="FFAF03"/>
                </a:solidFill>
                <a:ea typeface="ＭＳ Ｐゴシック" pitchFamily="34" charset="-128"/>
              </a:rPr>
              <a:t>Accessibility</a:t>
            </a:r>
            <a:r>
              <a:rPr lang="ja-JP" altLang="en-US" smtClean="0">
                <a:solidFill>
                  <a:srgbClr val="FFAF03"/>
                </a:solidFill>
                <a:ea typeface="ＭＳ Ｐゴシック" pitchFamily="34" charset="-128"/>
              </a:rPr>
              <a:t>”</a:t>
            </a:r>
            <a:r>
              <a:rPr lang="en-US" altLang="ja-JP" smtClean="0">
                <a:solidFill>
                  <a:srgbClr val="FFAF03"/>
                </a:solidFill>
                <a:ea typeface="ＭＳ Ｐゴシック" pitchFamily="34" charset="-128"/>
              </a:rPr>
              <a:t>?</a:t>
            </a: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165975" cy="4495800"/>
          </a:xfrm>
        </p:spPr>
        <p:txBody>
          <a:bodyPr/>
          <a:lstStyle/>
          <a:p>
            <a:pPr marL="273050" indent="-273050" eaLnBrk="1" hangingPunct="1">
              <a:buFont typeface="Wingdings 2" pitchFamily="18" charset="2"/>
              <a:buChar char=""/>
            </a:pPr>
            <a:r>
              <a:rPr lang="ja-JP" altLang="en-US" sz="2400" smtClean="0">
                <a:ea typeface="ＭＳ Ｐゴシック" pitchFamily="34" charset="-128"/>
              </a:rPr>
              <a:t>“</a:t>
            </a:r>
            <a:r>
              <a:rPr lang="en-US" altLang="ja-JP" sz="2400" smtClean="0">
                <a:ea typeface="ＭＳ Ｐゴシック" pitchFamily="34" charset="-128"/>
              </a:rPr>
              <a:t>Accessibility</a:t>
            </a:r>
            <a:r>
              <a:rPr lang="ja-JP" altLang="en-US" sz="2400" smtClean="0">
                <a:ea typeface="ＭＳ Ｐゴシック" pitchFamily="34" charset="-128"/>
              </a:rPr>
              <a:t>”</a:t>
            </a:r>
            <a:r>
              <a:rPr lang="en-US" altLang="ja-JP" sz="2400" smtClean="0">
                <a:ea typeface="ＭＳ Ｐゴシック" pitchFamily="34" charset="-128"/>
              </a:rPr>
              <a:t> refers to: </a:t>
            </a:r>
          </a:p>
          <a:p>
            <a:pPr marL="615950" lvl="1" indent="-273050" eaLnBrk="1" hangingPunct="1">
              <a:buFont typeface="Wingdings 2" pitchFamily="18" charset="2"/>
              <a:buChar char=""/>
            </a:pPr>
            <a:r>
              <a:rPr lang="en-US" altLang="en-US" smtClean="0">
                <a:ea typeface="ＭＳ Ｐゴシック" pitchFamily="34" charset="-128"/>
              </a:rPr>
              <a:t>the access to physical spaces, </a:t>
            </a:r>
          </a:p>
          <a:p>
            <a:pPr marL="615950" lvl="1" indent="-273050" eaLnBrk="1" hangingPunct="1">
              <a:buFont typeface="Wingdings 2" pitchFamily="18" charset="2"/>
              <a:buChar char=""/>
            </a:pPr>
            <a:r>
              <a:rPr lang="en-US" altLang="en-US" smtClean="0">
                <a:ea typeface="ＭＳ Ｐゴシック" pitchFamily="34" charset="-128"/>
              </a:rPr>
              <a:t>providing devices, equipment and resources, and </a:t>
            </a:r>
          </a:p>
          <a:p>
            <a:pPr marL="615950" lvl="1" indent="-273050" eaLnBrk="1" hangingPunct="1">
              <a:buFont typeface="Wingdings 2" pitchFamily="18" charset="2"/>
              <a:buChar char=""/>
            </a:pPr>
            <a:r>
              <a:rPr lang="en-US" altLang="en-US" smtClean="0">
                <a:ea typeface="ＭＳ Ｐゴシック" pitchFamily="34" charset="-128"/>
              </a:rPr>
              <a:t>providing service and programs, </a:t>
            </a:r>
          </a:p>
          <a:p>
            <a:pPr marL="615950" lvl="1" indent="-273050" eaLnBrk="1" hangingPunct="1">
              <a:buFont typeface="Wingdings 2" pitchFamily="18" charset="2"/>
              <a:buNone/>
            </a:pPr>
            <a:r>
              <a:rPr lang="en-US" altLang="en-US" smtClean="0">
                <a:ea typeface="ＭＳ Ｐゴシック" pitchFamily="34" charset="-128"/>
              </a:rPr>
              <a:t>to meet the particular needs of members of our community who have disabilities.  </a:t>
            </a:r>
            <a:endParaRPr lang="en-US" altLang="en-US" sz="2400" smtClean="0">
              <a:ea typeface="ＭＳ Ｐゴシック" pitchFamily="34" charset="-128"/>
            </a:endParaRPr>
          </a:p>
          <a:p>
            <a:pPr marL="273050" indent="-273050" eaLnBrk="1" hangingPunct="1">
              <a:buFont typeface="Wingdings 2" pitchFamily="18" charset="2"/>
              <a:buChar char=""/>
            </a:pPr>
            <a:r>
              <a:rPr lang="en-US" altLang="en-US" sz="2400" smtClean="0">
                <a:ea typeface="ＭＳ Ｐゴシック" pitchFamily="34" charset="-128"/>
              </a:rPr>
              <a:t>The </a:t>
            </a:r>
            <a:r>
              <a:rPr lang="en-US" altLang="en-US" sz="2400" i="1" smtClean="0">
                <a:ea typeface="ＭＳ Ｐゴシック" pitchFamily="34" charset="-128"/>
              </a:rPr>
              <a:t>Accessibility for Ontarians with Disabilities Act </a:t>
            </a:r>
            <a:r>
              <a:rPr lang="en-US" altLang="en-US" sz="2400" smtClean="0">
                <a:ea typeface="ＭＳ Ｐゴシック" pitchFamily="34" charset="-128"/>
              </a:rPr>
              <a:t>(</a:t>
            </a:r>
            <a:r>
              <a:rPr lang="ja-JP" altLang="en-US" sz="2400" smtClean="0">
                <a:ea typeface="ＭＳ Ｐゴシック" pitchFamily="34" charset="-128"/>
              </a:rPr>
              <a:t>“</a:t>
            </a:r>
            <a:r>
              <a:rPr lang="en-US" altLang="ja-JP" sz="2400" smtClean="0">
                <a:ea typeface="ＭＳ Ｐゴシック" pitchFamily="34" charset="-128"/>
              </a:rPr>
              <a:t>the AODA</a:t>
            </a:r>
            <a:r>
              <a:rPr lang="ja-JP" altLang="en-US" sz="2400" smtClean="0">
                <a:ea typeface="ＭＳ Ｐゴシック" pitchFamily="34" charset="-128"/>
              </a:rPr>
              <a:t>”</a:t>
            </a:r>
            <a:r>
              <a:rPr lang="en-US" altLang="ja-JP" sz="2400" smtClean="0">
                <a:ea typeface="ＭＳ Ｐゴシック" pitchFamily="34" charset="-128"/>
              </a:rPr>
              <a:t>) is a law that requires organizations, including churches, to have an Accessibility Policy and to ensure volunteers and staff are trained.</a:t>
            </a:r>
          </a:p>
          <a:p>
            <a:pPr marL="273050" indent="-273050"/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AF03"/>
                </a:solidFill>
                <a:ea typeface="+mj-ea"/>
                <a:cs typeface="+mj-cs"/>
              </a:rPr>
              <a:t>What Is Covered in this Training?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989013" y="2044700"/>
            <a:ext cx="7392987" cy="40814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200" smtClean="0">
                <a:ea typeface="ＭＳ Ｐゴシック" pitchFamily="34" charset="-128"/>
              </a:rPr>
              <a:t>Information about: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smtClean="0">
                <a:ea typeface="ＭＳ Ｐゴシック" pitchFamily="34" charset="-128"/>
              </a:rPr>
              <a:t>The accessibility resources within our church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smtClean="0">
                <a:ea typeface="ＭＳ Ｐゴシック" pitchFamily="34" charset="-128"/>
              </a:rPr>
              <a:t>Tips for how staff and volunteers should interact and communicate with people with disabilities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smtClean="0">
                <a:ea typeface="ＭＳ Ｐゴシック" pitchFamily="34" charset="-128"/>
              </a:rPr>
              <a:t>The church</a:t>
            </a:r>
            <a:r>
              <a:rPr lang="ja-JP" altLang="en-US" sz="2800" smtClean="0">
                <a:ea typeface="ＭＳ Ｐゴシック" pitchFamily="34" charset="-128"/>
              </a:rPr>
              <a:t>’</a:t>
            </a:r>
            <a:r>
              <a:rPr lang="en-US" altLang="ja-JP" sz="2800" smtClean="0">
                <a:ea typeface="ＭＳ Ｐゴシック" pitchFamily="34" charset="-128"/>
              </a:rPr>
              <a:t>s accessibility feedback process.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60375"/>
            <a:ext cx="8534400" cy="7588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3800" dirty="0" smtClean="0">
                <a:ea typeface="ＭＳ Ｐゴシック" panose="020B0600070205080204" pitchFamily="34" charset="-128"/>
              </a:rPr>
              <a:t>Who Needs to Take </a:t>
            </a:r>
            <a:br>
              <a:rPr lang="en-US" altLang="en-US" sz="3800" dirty="0" smtClean="0">
                <a:ea typeface="ＭＳ Ｐゴシック" panose="020B0600070205080204" pitchFamily="34" charset="-128"/>
              </a:rPr>
            </a:br>
            <a:r>
              <a:rPr lang="en-US" altLang="en-US" sz="3800" dirty="0" smtClean="0">
                <a:ea typeface="ＭＳ Ｐゴシック" panose="020B0600070205080204" pitchFamily="34" charset="-128"/>
              </a:rPr>
              <a:t>Accessibility Training at New Life?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04238" cy="606425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You are requested to take this training if you are a: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2286001"/>
            <a:ext cx="8305800" cy="4401205"/>
          </a:xfrm>
          <a:prstGeom prst="rect">
            <a:avLst/>
          </a:prstGeom>
          <a:noFill/>
        </p:spPr>
        <p:txBody>
          <a:bodyPr numCol="2">
            <a:spAutoFit/>
          </a:bodyPr>
          <a:lstStyle/>
          <a:p>
            <a:pPr marL="514350" indent="-514350" eaLnBrk="1" hangingPunct="1">
              <a:buFont typeface="Arial"/>
              <a:buChar char="•"/>
              <a:defRPr/>
            </a:pPr>
            <a:r>
              <a:rPr lang="en-CA" sz="2000" dirty="0">
                <a:solidFill>
                  <a:srgbClr val="FFCF68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Paid staff</a:t>
            </a:r>
            <a:endParaRPr lang="en-US" sz="2000" dirty="0">
              <a:solidFill>
                <a:srgbClr val="FFCF68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pPr marL="514350" indent="-514350" eaLnBrk="1" hangingPunct="1">
              <a:buFont typeface="Arial"/>
              <a:buChar char="•"/>
              <a:defRPr/>
            </a:pPr>
            <a:r>
              <a:rPr lang="en-CA" sz="2000" dirty="0">
                <a:solidFill>
                  <a:srgbClr val="FFCF68"/>
                </a:solidFill>
                <a:latin typeface="Arial" charset="0"/>
                <a:ea typeface="ＭＳ Ｐゴシック" charset="-128"/>
                <a:cs typeface="ＭＳ Ｐゴシック" charset="-128"/>
              </a:rPr>
              <a:t>Cadets or Gems counsellor</a:t>
            </a:r>
            <a:endParaRPr lang="en-US" sz="2000" dirty="0">
              <a:solidFill>
                <a:srgbClr val="FFCF68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pPr marL="514350" indent="-514350" eaLnBrk="1" hangingPunct="1">
              <a:buFont typeface="Arial"/>
              <a:buChar char="•"/>
              <a:defRPr/>
            </a:pPr>
            <a:r>
              <a:rPr lang="en-CA" sz="2000" dirty="0">
                <a:solidFill>
                  <a:srgbClr val="FFCF68"/>
                </a:solidFill>
                <a:latin typeface="Arial" charset="0"/>
                <a:ea typeface="ＭＳ Ｐゴシック" charset="-128"/>
                <a:cs typeface="ＭＳ Ｐゴシック" charset="-128"/>
              </a:rPr>
              <a:t>Children’s Worship or Kid’s Focus instructor</a:t>
            </a:r>
            <a:endParaRPr lang="en-US" sz="2000" dirty="0">
              <a:solidFill>
                <a:srgbClr val="FFCF68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pPr marL="514350" indent="-514350" eaLnBrk="1" hangingPunct="1">
              <a:buFont typeface="Arial"/>
              <a:buChar char="•"/>
              <a:defRPr/>
            </a:pPr>
            <a:r>
              <a:rPr lang="en-CA" sz="2000" dirty="0">
                <a:solidFill>
                  <a:srgbClr val="FFCF68"/>
                </a:solidFill>
                <a:latin typeface="Arial" charset="0"/>
                <a:ea typeface="ＭＳ Ｐゴシック" charset="-128"/>
                <a:cs typeface="ＭＳ Ｐゴシック" charset="-128"/>
              </a:rPr>
              <a:t>Clothing Closet greeter</a:t>
            </a:r>
            <a:endParaRPr lang="en-US" sz="2000" dirty="0">
              <a:solidFill>
                <a:srgbClr val="FFCF68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pPr marL="514350" indent="-514350" eaLnBrk="1" hangingPunct="1">
              <a:buFont typeface="Arial"/>
              <a:buChar char="•"/>
              <a:defRPr/>
            </a:pPr>
            <a:r>
              <a:rPr lang="en-CA" sz="2000" dirty="0">
                <a:solidFill>
                  <a:srgbClr val="FFCF68"/>
                </a:solidFill>
                <a:latin typeface="Arial" charset="0"/>
                <a:ea typeface="ＭＳ Ｐゴシック" charset="-128"/>
                <a:cs typeface="ＭＳ Ｐゴシック" charset="-128"/>
              </a:rPr>
              <a:t>Congregational Care Branch member</a:t>
            </a:r>
            <a:endParaRPr lang="en-US" sz="2000" dirty="0">
              <a:solidFill>
                <a:srgbClr val="FFCF68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pPr marL="514350" indent="-514350" eaLnBrk="1" hangingPunct="1">
              <a:buFont typeface="Arial"/>
              <a:buChar char="•"/>
              <a:defRPr/>
            </a:pPr>
            <a:r>
              <a:rPr lang="en-CA" sz="2000" dirty="0">
                <a:solidFill>
                  <a:srgbClr val="FFCF68"/>
                </a:solidFill>
                <a:latin typeface="Arial" charset="0"/>
                <a:ea typeface="ＭＳ Ｐゴシック" charset="-128"/>
                <a:cs typeface="ＭＳ Ｐゴシック" charset="-128"/>
              </a:rPr>
              <a:t>Council member</a:t>
            </a:r>
            <a:endParaRPr lang="en-US" sz="2800" dirty="0">
              <a:solidFill>
                <a:srgbClr val="FFCF68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pPr marL="514350" indent="-514350" eaLnBrk="1" hangingPunct="1">
              <a:buFont typeface="Arial"/>
              <a:buChar char="•"/>
              <a:defRPr/>
            </a:pPr>
            <a:r>
              <a:rPr lang="en-CA" sz="2000" dirty="0">
                <a:solidFill>
                  <a:srgbClr val="FFCF68"/>
                </a:solidFill>
                <a:latin typeface="Arial" charset="0"/>
                <a:ea typeface="ＭＳ Ｐゴシック" charset="-128"/>
                <a:cs typeface="ＭＳ Ｐゴシック" charset="-128"/>
              </a:rPr>
              <a:t>Discipleship Hour coordinator</a:t>
            </a:r>
            <a:endParaRPr lang="en-US" sz="2000" dirty="0">
              <a:solidFill>
                <a:srgbClr val="FFCF68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pPr marL="514350" indent="-514350" eaLnBrk="1" hangingPunct="1">
              <a:buFont typeface="Arial"/>
              <a:buChar char="•"/>
              <a:defRPr/>
            </a:pPr>
            <a:r>
              <a:rPr lang="en-CA" sz="2000" dirty="0">
                <a:solidFill>
                  <a:srgbClr val="FFCF68"/>
                </a:solidFill>
                <a:latin typeface="Arial" charset="0"/>
                <a:ea typeface="ＭＳ Ｐゴシック" charset="-128"/>
                <a:cs typeface="ＭＳ Ｐゴシック" charset="-128"/>
              </a:rPr>
              <a:t>Greeter</a:t>
            </a:r>
            <a:endParaRPr lang="en-US" sz="2000" dirty="0">
              <a:solidFill>
                <a:srgbClr val="FFCF68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pPr marL="514350" indent="-514350" eaLnBrk="1" hangingPunct="1">
              <a:buFont typeface="Arial"/>
              <a:buChar char="•"/>
              <a:defRPr/>
            </a:pPr>
            <a:r>
              <a:rPr lang="en-CA" sz="2000" dirty="0">
                <a:solidFill>
                  <a:srgbClr val="FFCF68"/>
                </a:solidFill>
                <a:latin typeface="Arial" charset="0"/>
                <a:ea typeface="ＭＳ Ｐゴシック" charset="-128"/>
                <a:cs typeface="ＭＳ Ｐゴシック" charset="-128"/>
              </a:rPr>
              <a:t>Healing Prayer Ministry member</a:t>
            </a:r>
          </a:p>
          <a:p>
            <a:pPr marL="514350" indent="-514350" eaLnBrk="1" hangingPunct="1">
              <a:buFont typeface="Arial"/>
              <a:buChar char="•"/>
              <a:defRPr/>
            </a:pPr>
            <a:r>
              <a:rPr lang="en-CA" sz="2000" dirty="0">
                <a:solidFill>
                  <a:srgbClr val="FFCF68"/>
                </a:solidFill>
                <a:latin typeface="Arial" charset="0"/>
                <a:ea typeface="ＭＳ Ｐゴシック" charset="-128"/>
                <a:cs typeface="ＭＳ Ｐゴシック" charset="-128"/>
              </a:rPr>
              <a:t>Nursery volunteer</a:t>
            </a:r>
            <a:endParaRPr lang="en-US" sz="2000" dirty="0">
              <a:solidFill>
                <a:srgbClr val="FFCF68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pPr marL="514350" indent="-514350" eaLnBrk="1" hangingPunct="1">
              <a:buFont typeface="Arial"/>
              <a:buChar char="•"/>
              <a:defRPr/>
            </a:pPr>
            <a:r>
              <a:rPr lang="en-CA" sz="2000" dirty="0">
                <a:solidFill>
                  <a:srgbClr val="FFCF68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Property Committee member</a:t>
            </a:r>
          </a:p>
          <a:p>
            <a:pPr marL="514350" indent="-514350" eaLnBrk="1" hangingPunct="1">
              <a:buFont typeface="Arial"/>
              <a:buChar char="•"/>
              <a:defRPr/>
            </a:pPr>
            <a:r>
              <a:rPr lang="en-CA" sz="2000" dirty="0">
                <a:solidFill>
                  <a:srgbClr val="FFCF68"/>
                </a:solidFill>
                <a:latin typeface="Arial" charset="0"/>
                <a:ea typeface="ＭＳ Ｐゴシック" charset="-128"/>
                <a:cs typeface="ＭＳ Ｐゴシック" charset="-128"/>
              </a:rPr>
              <a:t>Usher</a:t>
            </a:r>
          </a:p>
          <a:p>
            <a:pPr marL="514350" indent="-514350" eaLnBrk="1" hangingPunct="1">
              <a:buFont typeface="Arial"/>
              <a:buChar char="•"/>
              <a:defRPr/>
            </a:pPr>
            <a:r>
              <a:rPr lang="en-CA" sz="2000" dirty="0">
                <a:solidFill>
                  <a:srgbClr val="FFCF68"/>
                </a:solidFill>
                <a:latin typeface="Arial" charset="0"/>
                <a:ea typeface="ＭＳ Ｐゴシック" charset="-128"/>
                <a:cs typeface="ＭＳ Ｐゴシック" charset="-128"/>
              </a:rPr>
              <a:t>Welcome Center greeters</a:t>
            </a:r>
            <a:endParaRPr lang="en-US" sz="2000" dirty="0">
              <a:solidFill>
                <a:srgbClr val="FFCF68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pPr marL="514350" indent="-514350" eaLnBrk="1" hangingPunct="1">
              <a:buFont typeface="Arial"/>
              <a:buChar char="•"/>
              <a:defRPr/>
            </a:pPr>
            <a:r>
              <a:rPr lang="en-CA" sz="2000" dirty="0">
                <a:solidFill>
                  <a:srgbClr val="FFCF68"/>
                </a:solidFill>
                <a:latin typeface="Arial" charset="0"/>
                <a:ea typeface="ＭＳ Ｐゴシック" charset="-128"/>
                <a:cs typeface="ＭＳ Ｐゴシック" charset="-128"/>
              </a:rPr>
              <a:t>Women’s Life leader</a:t>
            </a:r>
          </a:p>
          <a:p>
            <a:pPr marL="514350" indent="-514350" eaLnBrk="1" hangingPunct="1">
              <a:buFont typeface="Arial"/>
              <a:buChar char="•"/>
              <a:defRPr/>
            </a:pPr>
            <a:r>
              <a:rPr lang="en-CA" sz="2000" dirty="0">
                <a:solidFill>
                  <a:srgbClr val="FFCF68"/>
                </a:solidFill>
                <a:latin typeface="Arial" charset="0"/>
                <a:ea typeface="ＭＳ Ｐゴシック" charset="-128"/>
                <a:cs typeface="ＭＳ Ｐゴシック" charset="-128"/>
              </a:rPr>
              <a:t>Worship Committee member (not each worship leader or team member) </a:t>
            </a:r>
          </a:p>
          <a:p>
            <a:pPr marL="514350" indent="-514350" eaLnBrk="1" hangingPunct="1">
              <a:buFont typeface="Arial"/>
              <a:buChar char="•"/>
              <a:defRPr/>
            </a:pPr>
            <a:r>
              <a:rPr lang="en-CA" sz="2000" dirty="0">
                <a:solidFill>
                  <a:srgbClr val="FFCF68"/>
                </a:solidFill>
                <a:latin typeface="Arial" charset="0"/>
                <a:ea typeface="ＭＳ Ｐゴシック" charset="-128"/>
                <a:cs typeface="ＭＳ Ｐゴシック" charset="-128"/>
              </a:rPr>
              <a:t>Youth leader</a:t>
            </a:r>
          </a:p>
          <a:p>
            <a:pPr marL="514350" indent="-514350" eaLnBrk="1" hangingPunct="1">
              <a:buFont typeface="Arial"/>
              <a:buChar char="•"/>
              <a:defRPr/>
            </a:pPr>
            <a:endParaRPr lang="en-CA" sz="2000" dirty="0">
              <a:solidFill>
                <a:srgbClr val="FFCF68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  <a:p>
            <a:pPr marL="514350" indent="-514350" eaLnBrk="1" hangingPunct="1">
              <a:buFont typeface="Arial"/>
              <a:buChar char="•"/>
              <a:defRPr/>
            </a:pPr>
            <a:r>
              <a:rPr lang="en-CA" sz="2000" dirty="0">
                <a:solidFill>
                  <a:srgbClr val="FFCF68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Person in another ministry or “front line” role where you might interact with a person with a disability</a:t>
            </a:r>
            <a:endParaRPr lang="en-US" sz="2400" dirty="0">
              <a:solidFill>
                <a:srgbClr val="FFCF68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Assistive Devices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76800"/>
          </a:xfrm>
        </p:spPr>
        <p:txBody>
          <a:bodyPr/>
          <a:lstStyle/>
          <a:p>
            <a:pPr eaLnBrk="1" hangingPunct="1"/>
            <a:r>
              <a:rPr lang="en-CA" altLang="en-US" sz="2800" smtClean="0">
                <a:ea typeface="ＭＳ Ｐゴシック" pitchFamily="34" charset="-128"/>
              </a:rPr>
              <a:t>An assistive device is a tool, technology or other mechanism that enables a person with a disability to do everyday tasks and activities, such as moving, communicating or lifting.  </a:t>
            </a:r>
          </a:p>
          <a:p>
            <a:pPr eaLnBrk="1" hangingPunct="1"/>
            <a:r>
              <a:rPr lang="en-CA" altLang="en-US" sz="2800" smtClean="0">
                <a:ea typeface="ＭＳ Ｐゴシック" pitchFamily="34" charset="-128"/>
              </a:rPr>
              <a:t>Personal assistive devices can include things like wheelchairs, hearing aids, white canes, or speech amplification devices.</a:t>
            </a:r>
          </a:p>
          <a:p>
            <a:pPr eaLnBrk="1" hangingPunct="1"/>
            <a:endParaRPr lang="en-US" altLang="en-US" sz="200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3800" smtClean="0">
                <a:ea typeface="ＭＳ Ｐゴシック" panose="020B0600070205080204" pitchFamily="34" charset="-128"/>
              </a:rPr>
              <a:t>Training in the Operation of Assistive Devices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762000" y="2044700"/>
            <a:ext cx="7772400" cy="45085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As part of the regular delivery of this training, there will be hands-on demonstrations of some of the assistive devices and services offered by New Life Church.</a:t>
            </a:r>
          </a:p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Ushers, greeters and Welcome Center greeters in particular should know what assistive devices are available, and how to use them.</a:t>
            </a:r>
          </a:p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If you expect to use or show someone a certain assistive device, and you don</a:t>
            </a:r>
            <a:r>
              <a:rPr lang="ja-JP" altLang="en-US" smtClean="0">
                <a:ea typeface="ＭＳ Ｐゴシック" pitchFamily="34" charset="-128"/>
              </a:rPr>
              <a:t>’</a:t>
            </a:r>
            <a:r>
              <a:rPr lang="en-US" altLang="ja-JP" smtClean="0">
                <a:ea typeface="ＭＳ Ｐゴシック" pitchFamily="34" charset="-128"/>
              </a:rPr>
              <a:t>t receive training on the use of that device now, please follow up with the appropriate person identified in the tables below.</a:t>
            </a:r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918450" cy="7889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3800" smtClean="0">
                <a:ea typeface="ＭＳ Ｐゴシック" panose="020B0600070205080204" pitchFamily="34" charset="-128"/>
              </a:rPr>
              <a:t>Physical Assistive Devices:  </a:t>
            </a:r>
            <a:br>
              <a:rPr lang="en-US" altLang="en-US" sz="3800" smtClean="0">
                <a:ea typeface="ＭＳ Ｐゴシック" panose="020B0600070205080204" pitchFamily="34" charset="-128"/>
              </a:rPr>
            </a:br>
            <a:endParaRPr lang="en-US" altLang="en-US" sz="3800" smtClean="0"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219200"/>
          <a:ext cx="8534400" cy="4876800"/>
        </p:xfrm>
        <a:graphic>
          <a:graphicData uri="http://schemas.openxmlformats.org/drawingml/2006/table">
            <a:tbl>
              <a:tblPr/>
              <a:tblGrid>
                <a:gridCol w="4495800"/>
                <a:gridCol w="4038600"/>
              </a:tblGrid>
              <a:tr h="871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1" i="0" u="sng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1" i="0" u="sng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ＭＳ Ｐゴシック" charset="0"/>
                        </a:rPr>
                        <a:t>Device</a:t>
                      </a:r>
                      <a:r>
                        <a:rPr kumimoji="0" lang="en-CA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ＭＳ Ｐゴシック" charset="0"/>
                        </a:rPr>
                        <a:t>	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1" i="0" u="sng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ＭＳ Ｐゴシック" charset="0"/>
                        </a:rPr>
                        <a:t>Person Responsible for Operation or Training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ＭＳ Ｐゴシック" charset="0"/>
                        </a:rPr>
                        <a:t>Elevator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ＭＳ Ｐゴシック" charset="0"/>
                        </a:rPr>
                        <a:t>Custodian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ＭＳ Ｐゴシック" charset="0"/>
                        </a:rPr>
                        <a:t>Door-opening button front door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ＭＳ Ｐゴシック" charset="0"/>
                        </a:rPr>
                        <a:t>Custodian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ＭＳ Ｐゴシック" charset="0"/>
                        </a:rPr>
                        <a:t>Door-opening button back door	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ＭＳ Ｐゴシック" charset="0"/>
                        </a:rPr>
                        <a:t>Custodian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ＭＳ Ｐゴシック" charset="0"/>
                        </a:rPr>
                        <a:t>Hearing loop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ＭＳ Ｐゴシック" charset="0"/>
                        </a:rPr>
                        <a:t>Audio/Visual Team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ＭＳ Ｐゴシック" charset="0"/>
                        </a:rPr>
                        <a:t>Earphones for hearing loop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ＭＳ Ｐゴシック" charset="0"/>
                        </a:rPr>
                        <a:t>Audio/Visual Team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871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ＭＳ Ｐゴシック" charset="0"/>
                        </a:rPr>
                        <a:t>Digital projector for lyrics and liturgies	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ＭＳ Ｐゴシック" charset="0"/>
                        </a:rPr>
                        <a:t>Audio/Visual Team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ＭＳ Ｐゴシック" charset="0"/>
                        </a:rPr>
                        <a:t> 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Calibri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Calibri" charset="0"/>
                        </a:rPr>
                        <a:t>Large print hymnal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Calibri" charset="0"/>
                        </a:rPr>
                        <a:t>Audio/Visual Team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918450" cy="7889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3800" smtClean="0">
                <a:ea typeface="ＭＳ Ｐゴシック" panose="020B0600070205080204" pitchFamily="34" charset="-128"/>
              </a:rPr>
              <a:t>Property Features and Spaces:  </a:t>
            </a:r>
            <a:br>
              <a:rPr lang="en-US" altLang="en-US" sz="3800" smtClean="0">
                <a:ea typeface="ＭＳ Ｐゴシック" panose="020B0600070205080204" pitchFamily="34" charset="-128"/>
              </a:rPr>
            </a:br>
            <a:endParaRPr lang="en-US" altLang="en-US" sz="3800" smtClean="0"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214438"/>
          <a:ext cx="8534400" cy="5089525"/>
        </p:xfrm>
        <a:graphic>
          <a:graphicData uri="http://schemas.openxmlformats.org/drawingml/2006/table">
            <a:tbl>
              <a:tblPr/>
              <a:tblGrid>
                <a:gridCol w="5562600"/>
                <a:gridCol w="2971800"/>
              </a:tblGrid>
              <a:tr h="1222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1" i="0" u="sng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1" i="0" u="sng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ＭＳ Ｐゴシック" charset="0"/>
                        </a:rPr>
                        <a:t>Feature or Space</a:t>
                      </a:r>
                      <a:r>
                        <a:rPr kumimoji="0" lang="en-CA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ＭＳ Ｐゴシック" charset="0"/>
                        </a:rPr>
                        <a:t>	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1" i="0" u="sng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charset="0"/>
                          <a:ea typeface="ＭＳ Ｐゴシック" charset="0"/>
                          <a:cs typeface="ＭＳ Ｐゴシック" charset="0"/>
                        </a:rPr>
                        <a:t>Person Responsible for Operation or Training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Accessible unisex washroom upstairs	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Property Committee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Accessible unisex washroom downstairs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Property Committee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Ramp to front door	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Property Committee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1108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Access for wheelchairs and walkers to worship services, coffee fellowship, Clothing Closet, Collective Kitchen, office, class rooms, nursery.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Property Committee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Space for wheelchair amongst pews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Worship / Custodian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1019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Open seating area in the auditorium  and foyer for those needing open spaces for movement, or for those preferring more personal space.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Worship / Custodian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673</TotalTime>
  <Words>1282</Words>
  <Application>Microsoft Office PowerPoint</Application>
  <PresentationFormat>On-screen Show (4:3)</PresentationFormat>
  <Paragraphs>138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ＭＳ Ｐゴシック</vt:lpstr>
      <vt:lpstr>Century Gothic</vt:lpstr>
      <vt:lpstr>Wingdings 2</vt:lpstr>
      <vt:lpstr>Calibri</vt:lpstr>
      <vt:lpstr>Times New Roman</vt:lpstr>
      <vt:lpstr>Twilight</vt:lpstr>
      <vt:lpstr>PowerPoint Presentation</vt:lpstr>
      <vt:lpstr>Why Do We Have Accessibility Training?</vt:lpstr>
      <vt:lpstr>What do we mean by “Accessibility”?</vt:lpstr>
      <vt:lpstr>What Is Covered in this Training?</vt:lpstr>
      <vt:lpstr>Who Needs to Take  Accessibility Training at New Life?</vt:lpstr>
      <vt:lpstr>Assistive Devices</vt:lpstr>
      <vt:lpstr>Training in the Operation of Assistive Devices</vt:lpstr>
      <vt:lpstr>Physical Assistive Devices:   </vt:lpstr>
      <vt:lpstr>Property Features and Spaces:   </vt:lpstr>
      <vt:lpstr>Accessible Services: </vt:lpstr>
      <vt:lpstr>Disruption of Service</vt:lpstr>
      <vt:lpstr>General tips on interacting  with people with disabilities (1)  </vt:lpstr>
      <vt:lpstr>General tips on interacting  with people with disabilities (2)  </vt:lpstr>
      <vt:lpstr>General tips on interacting  with people with disabilities (3) </vt:lpstr>
      <vt:lpstr>General tips on interacting  with people with disabilities (4) </vt:lpstr>
      <vt:lpstr>Feedback</vt:lpstr>
      <vt:lpstr>Request for  Additional Services </vt:lpstr>
      <vt:lpstr>More Training Resources</vt:lpstr>
      <vt:lpstr>End of Training Session</vt:lpstr>
    </vt:vector>
  </TitlesOfParts>
  <Company>PELACFDC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PELA CFDC Accessibility Training Session December 2012</dc:title>
  <dc:creator>Craig</dc:creator>
  <cp:lastModifiedBy>Mark Stephenson</cp:lastModifiedBy>
  <cp:revision>44</cp:revision>
  <cp:lastPrinted>2015-05-12T02:02:41Z</cp:lastPrinted>
  <dcterms:created xsi:type="dcterms:W3CDTF">2015-05-12T01:26:27Z</dcterms:created>
  <dcterms:modified xsi:type="dcterms:W3CDTF">2016-02-11T14:17:42Z</dcterms:modified>
</cp:coreProperties>
</file>