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2" r:id="rId18"/>
    <p:sldId id="271"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CB26-B4ED-4833-9C7D-9A9ADA00C9E6}"/>
              </a:ext>
            </a:extLst>
          </p:cNvPr>
          <p:cNvSpPr>
            <a:spLocks noGrp="1"/>
          </p:cNvSpPr>
          <p:nvPr>
            <p:ph type="ctrTitle"/>
          </p:nvPr>
        </p:nvSpPr>
        <p:spPr/>
        <p:txBody>
          <a:bodyPr/>
          <a:lstStyle/>
          <a:p>
            <a:r>
              <a:rPr lang="en-US" sz="8000" dirty="0"/>
              <a:t>Addressing domestic violence in your church</a:t>
            </a:r>
          </a:p>
        </p:txBody>
      </p:sp>
      <p:sp>
        <p:nvSpPr>
          <p:cNvPr id="3" name="Subtitle 2">
            <a:extLst>
              <a:ext uri="{FF2B5EF4-FFF2-40B4-BE49-F238E27FC236}">
                <a16:creationId xmlns:a16="http://schemas.microsoft.com/office/drawing/2014/main" id="{1ABD3813-91AE-4959-9FF7-D6A1CCED7150}"/>
              </a:ext>
            </a:extLst>
          </p:cNvPr>
          <p:cNvSpPr>
            <a:spLocks noGrp="1"/>
          </p:cNvSpPr>
          <p:nvPr>
            <p:ph type="subTitle" idx="1"/>
          </p:nvPr>
        </p:nvSpPr>
        <p:spPr>
          <a:xfrm>
            <a:off x="1069847" y="4389120"/>
            <a:ext cx="8132875" cy="1760010"/>
          </a:xfrm>
        </p:spPr>
        <p:txBody>
          <a:bodyPr>
            <a:normAutofit fontScale="77500" lnSpcReduction="20000"/>
          </a:bodyPr>
          <a:lstStyle/>
          <a:p>
            <a:r>
              <a:rPr lang="en-US" sz="2600" dirty="0"/>
              <a:t>October 6, 2021</a:t>
            </a:r>
          </a:p>
          <a:p>
            <a:endParaRPr lang="en-US" dirty="0"/>
          </a:p>
          <a:p>
            <a:pPr algn="ctr"/>
            <a:r>
              <a:rPr lang="en-US" sz="5800" dirty="0"/>
              <a:t>Recognize – Respond - Refer</a:t>
            </a:r>
          </a:p>
        </p:txBody>
      </p:sp>
    </p:spTree>
    <p:extLst>
      <p:ext uri="{BB962C8B-B14F-4D97-AF65-F5344CB8AC3E}">
        <p14:creationId xmlns:p14="http://schemas.microsoft.com/office/powerpoint/2010/main" val="2416479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A29CD-44B6-4AA2-B58F-2BDE29908E77}"/>
              </a:ext>
            </a:extLst>
          </p:cNvPr>
          <p:cNvSpPr>
            <a:spLocks noGrp="1"/>
          </p:cNvSpPr>
          <p:nvPr>
            <p:ph type="title"/>
          </p:nvPr>
        </p:nvSpPr>
        <p:spPr/>
        <p:txBody>
          <a:bodyPr/>
          <a:lstStyle/>
          <a:p>
            <a:r>
              <a:rPr lang="en-US" dirty="0"/>
              <a:t>Action steps – guiding principles</a:t>
            </a:r>
          </a:p>
        </p:txBody>
      </p:sp>
      <p:sp>
        <p:nvSpPr>
          <p:cNvPr id="3" name="TextBox 2">
            <a:extLst>
              <a:ext uri="{FF2B5EF4-FFF2-40B4-BE49-F238E27FC236}">
                <a16:creationId xmlns:a16="http://schemas.microsoft.com/office/drawing/2014/main" id="{2C6347AA-D0F8-4669-AEAF-AE650E9BDA97}"/>
              </a:ext>
            </a:extLst>
          </p:cNvPr>
          <p:cNvSpPr txBox="1"/>
          <p:nvPr/>
        </p:nvSpPr>
        <p:spPr>
          <a:xfrm>
            <a:off x="1063752" y="1828800"/>
            <a:ext cx="10058400" cy="3600986"/>
          </a:xfrm>
          <a:prstGeom prst="rect">
            <a:avLst/>
          </a:prstGeom>
          <a:noFill/>
        </p:spPr>
        <p:txBody>
          <a:bodyPr wrap="square" rtlCol="0">
            <a:spAutoFit/>
          </a:bodyPr>
          <a:lstStyle/>
          <a:p>
            <a:pPr marL="342900" indent="-342900">
              <a:buClr>
                <a:schemeClr val="accent2"/>
              </a:buClr>
              <a:buFont typeface="Wingdings" panose="05000000000000000000" pitchFamily="2" charset="2"/>
              <a:buChar char="§"/>
            </a:pPr>
            <a:r>
              <a:rPr lang="en-US" sz="2400" dirty="0"/>
              <a:t>Safety – Assessment, assistance, and follow up must be conducted with concern for the victim’s safety.</a:t>
            </a:r>
          </a:p>
          <a:p>
            <a:pPr marL="171450" indent="-171450">
              <a:buClr>
                <a:schemeClr val="accent2"/>
              </a:buClr>
              <a:buFont typeface="Wingdings" panose="05000000000000000000" pitchFamily="2" charset="2"/>
              <a:buChar char="§"/>
            </a:pPr>
            <a:endParaRPr lang="en-US" sz="1200" dirty="0"/>
          </a:p>
          <a:p>
            <a:pPr marL="342900" indent="-342900">
              <a:buClr>
                <a:schemeClr val="accent2"/>
              </a:buClr>
              <a:buFont typeface="Wingdings" panose="05000000000000000000" pitchFamily="2" charset="2"/>
              <a:buChar char="§"/>
            </a:pPr>
            <a:r>
              <a:rPr lang="en-US" sz="2400" dirty="0"/>
              <a:t>Autonomy – Let the victim make their own choices and give them back any lost power.</a:t>
            </a:r>
          </a:p>
          <a:p>
            <a:pPr marL="171450" indent="-171450">
              <a:buClr>
                <a:schemeClr val="accent2"/>
              </a:buClr>
              <a:buFont typeface="Wingdings" panose="05000000000000000000" pitchFamily="2" charset="2"/>
              <a:buChar char="§"/>
            </a:pPr>
            <a:endParaRPr lang="en-US" sz="1200" dirty="0"/>
          </a:p>
          <a:p>
            <a:pPr marL="342900" indent="-342900">
              <a:buClr>
                <a:schemeClr val="accent2"/>
              </a:buClr>
              <a:buFont typeface="Wingdings" panose="05000000000000000000" pitchFamily="2" charset="2"/>
              <a:buChar char="§"/>
            </a:pPr>
            <a:r>
              <a:rPr lang="en-US" sz="2400" dirty="0"/>
              <a:t>Offender accountability – Don’t blame the victim.</a:t>
            </a:r>
          </a:p>
          <a:p>
            <a:pPr marL="171450" indent="-171450">
              <a:buClr>
                <a:schemeClr val="accent2"/>
              </a:buClr>
              <a:buFont typeface="Wingdings" panose="05000000000000000000" pitchFamily="2" charset="2"/>
              <a:buChar char="§"/>
            </a:pPr>
            <a:endParaRPr lang="en-US" sz="1200" dirty="0"/>
          </a:p>
          <a:p>
            <a:pPr marL="342900" indent="-342900">
              <a:buClr>
                <a:schemeClr val="accent2"/>
              </a:buClr>
              <a:buFont typeface="Wingdings" panose="05000000000000000000" pitchFamily="2" charset="2"/>
              <a:buChar char="§"/>
            </a:pPr>
            <a:r>
              <a:rPr lang="en-US" sz="2400" dirty="0"/>
              <a:t>Advocate for social change – Collaborate with other important community agencies and use your position to educate your congregation. </a:t>
            </a:r>
          </a:p>
        </p:txBody>
      </p:sp>
    </p:spTree>
    <p:extLst>
      <p:ext uri="{BB962C8B-B14F-4D97-AF65-F5344CB8AC3E}">
        <p14:creationId xmlns:p14="http://schemas.microsoft.com/office/powerpoint/2010/main" val="147284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BF718-04D2-47F3-88CF-9D9687375D65}"/>
              </a:ext>
            </a:extLst>
          </p:cNvPr>
          <p:cNvSpPr>
            <a:spLocks noGrp="1"/>
          </p:cNvSpPr>
          <p:nvPr>
            <p:ph type="title"/>
          </p:nvPr>
        </p:nvSpPr>
        <p:spPr>
          <a:xfrm>
            <a:off x="1069848" y="484632"/>
            <a:ext cx="10058400" cy="1209944"/>
          </a:xfrm>
        </p:spPr>
        <p:txBody>
          <a:bodyPr/>
          <a:lstStyle/>
          <a:p>
            <a:r>
              <a:rPr lang="en-US" dirty="0"/>
              <a:t>Starting the conversation</a:t>
            </a:r>
          </a:p>
        </p:txBody>
      </p:sp>
      <p:sp>
        <p:nvSpPr>
          <p:cNvPr id="3" name="Content Placeholder 2">
            <a:extLst>
              <a:ext uri="{FF2B5EF4-FFF2-40B4-BE49-F238E27FC236}">
                <a16:creationId xmlns:a16="http://schemas.microsoft.com/office/drawing/2014/main" id="{4A6BEF24-0604-440A-A77C-48094DCBCE3C}"/>
              </a:ext>
            </a:extLst>
          </p:cNvPr>
          <p:cNvSpPr>
            <a:spLocks noGrp="1"/>
          </p:cNvSpPr>
          <p:nvPr>
            <p:ph idx="1"/>
          </p:nvPr>
        </p:nvSpPr>
        <p:spPr>
          <a:xfrm>
            <a:off x="1069848" y="2097248"/>
            <a:ext cx="10058400" cy="4074952"/>
          </a:xfrm>
        </p:spPr>
        <p:txBody>
          <a:bodyPr/>
          <a:lstStyle/>
          <a:p>
            <a:r>
              <a:rPr lang="en-US" dirty="0"/>
              <a:t>It is generally believed that survivors of domestic violence are more likely to disclose a history of abuse to their pastor or other religious leaders if the spiritual leader is perceived to be knowledgeable, non-judgmental, respectful, and supportive.</a:t>
            </a:r>
            <a:endParaRPr lang="en-US" sz="800" dirty="0"/>
          </a:p>
          <a:p>
            <a:r>
              <a:rPr lang="en-US" dirty="0"/>
              <a:t>It is easiest to begin a conversation about domestic violence if posters, literature, sermons, discussion groups, or other congregation wide initiatives are already in place. (A list of suggestions is included in your handouts.)</a:t>
            </a:r>
          </a:p>
          <a:p>
            <a:r>
              <a:rPr lang="en-US" dirty="0"/>
              <a:t>No one should be asked about domestic violence unless the setting is private and the climate is respectful and confidential. Clergy and other spiritual leaders must first be well connected to service providers in their community.</a:t>
            </a:r>
          </a:p>
        </p:txBody>
      </p:sp>
    </p:spTree>
    <p:extLst>
      <p:ext uri="{BB962C8B-B14F-4D97-AF65-F5344CB8AC3E}">
        <p14:creationId xmlns:p14="http://schemas.microsoft.com/office/powerpoint/2010/main" val="46616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9AD94-51FF-4830-82DE-916C04B2EF3F}"/>
              </a:ext>
            </a:extLst>
          </p:cNvPr>
          <p:cNvSpPr>
            <a:spLocks noGrp="1"/>
          </p:cNvSpPr>
          <p:nvPr>
            <p:ph type="title"/>
          </p:nvPr>
        </p:nvSpPr>
        <p:spPr/>
        <p:txBody>
          <a:bodyPr/>
          <a:lstStyle/>
          <a:p>
            <a:r>
              <a:rPr lang="en-US" dirty="0"/>
              <a:t>What to say when you suspect abuse</a:t>
            </a:r>
          </a:p>
        </p:txBody>
      </p:sp>
      <p:sp>
        <p:nvSpPr>
          <p:cNvPr id="3" name="Content Placeholder 2">
            <a:extLst>
              <a:ext uri="{FF2B5EF4-FFF2-40B4-BE49-F238E27FC236}">
                <a16:creationId xmlns:a16="http://schemas.microsoft.com/office/drawing/2014/main" id="{7AB76760-F6FA-4212-ACAA-11A5383EF623}"/>
              </a:ext>
            </a:extLst>
          </p:cNvPr>
          <p:cNvSpPr>
            <a:spLocks noGrp="1"/>
          </p:cNvSpPr>
          <p:nvPr>
            <p:ph idx="1"/>
          </p:nvPr>
        </p:nvSpPr>
        <p:spPr>
          <a:xfrm>
            <a:off x="1069848" y="2239861"/>
            <a:ext cx="10058400" cy="3932339"/>
          </a:xfrm>
        </p:spPr>
        <p:txBody>
          <a:bodyPr/>
          <a:lstStyle/>
          <a:p>
            <a:r>
              <a:rPr lang="en-US" i="1" dirty="0"/>
              <a:t>Every couple has conflicts – what happens when you and your partner disagree? Do conflicts ever make you fearful or turn into physical fights?</a:t>
            </a:r>
          </a:p>
          <a:p>
            <a:r>
              <a:rPr lang="en-US" i="1" dirty="0"/>
              <a:t>Do you ever feel afraid of your partner?</a:t>
            </a:r>
          </a:p>
          <a:p>
            <a:r>
              <a:rPr lang="en-US" i="1" dirty="0"/>
              <a:t>I see congregants who are being hurt or threatened by someone they love. Is this happening to you?</a:t>
            </a:r>
          </a:p>
          <a:p>
            <a:r>
              <a:rPr lang="en-US" i="1" dirty="0"/>
              <a:t>Do you feel safe in your home and around your partner?</a:t>
            </a:r>
          </a:p>
          <a:p>
            <a:r>
              <a:rPr lang="en-US" i="1" dirty="0"/>
              <a:t>When I speak with someone with a situation/sadness/problem such as yours, it is sometimes because someone has hurt them. Has someone been hurting you?</a:t>
            </a:r>
          </a:p>
        </p:txBody>
      </p:sp>
    </p:spTree>
    <p:extLst>
      <p:ext uri="{BB962C8B-B14F-4D97-AF65-F5344CB8AC3E}">
        <p14:creationId xmlns:p14="http://schemas.microsoft.com/office/powerpoint/2010/main" val="82974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C9E2-9758-4D5E-8066-FBF3B75247D0}"/>
              </a:ext>
            </a:extLst>
          </p:cNvPr>
          <p:cNvSpPr>
            <a:spLocks noGrp="1"/>
          </p:cNvSpPr>
          <p:nvPr>
            <p:ph type="title"/>
          </p:nvPr>
        </p:nvSpPr>
        <p:spPr/>
        <p:txBody>
          <a:bodyPr/>
          <a:lstStyle/>
          <a:p>
            <a:r>
              <a:rPr lang="en-US" dirty="0"/>
              <a:t>What to say when a congregant discloses abuse</a:t>
            </a:r>
          </a:p>
        </p:txBody>
      </p:sp>
      <p:sp>
        <p:nvSpPr>
          <p:cNvPr id="3" name="Content Placeholder 2">
            <a:extLst>
              <a:ext uri="{FF2B5EF4-FFF2-40B4-BE49-F238E27FC236}">
                <a16:creationId xmlns:a16="http://schemas.microsoft.com/office/drawing/2014/main" id="{5AC8A39A-65D1-4398-993A-110A0381C470}"/>
              </a:ext>
            </a:extLst>
          </p:cNvPr>
          <p:cNvSpPr>
            <a:spLocks noGrp="1"/>
          </p:cNvSpPr>
          <p:nvPr>
            <p:ph idx="1"/>
          </p:nvPr>
        </p:nvSpPr>
        <p:spPr>
          <a:xfrm>
            <a:off x="1069848" y="2121407"/>
            <a:ext cx="10058400" cy="4422005"/>
          </a:xfrm>
        </p:spPr>
        <p:txBody>
          <a:bodyPr>
            <a:normAutofit/>
          </a:bodyPr>
          <a:lstStyle/>
          <a:p>
            <a:r>
              <a:rPr lang="en-US" i="1" dirty="0"/>
              <a:t>Would you like to speak with me or with someone else about what happened?</a:t>
            </a:r>
          </a:p>
          <a:p>
            <a:r>
              <a:rPr lang="en-US" i="1" dirty="0"/>
              <a:t>Is it safe for you to talk freely? </a:t>
            </a:r>
          </a:p>
          <a:p>
            <a:r>
              <a:rPr lang="en-US" i="1" dirty="0"/>
              <a:t>If you need help, I will help you find it.</a:t>
            </a:r>
          </a:p>
          <a:p>
            <a:r>
              <a:rPr lang="en-US" i="1" dirty="0"/>
              <a:t>Everything you tell me will be treated confidentially. </a:t>
            </a:r>
            <a:r>
              <a:rPr lang="en-US" dirty="0"/>
              <a:t>(Remember to remind them of mandated reporting requirements.)</a:t>
            </a:r>
          </a:p>
          <a:p>
            <a:r>
              <a:rPr lang="en-US" i="1" dirty="0"/>
              <a:t>I will listen to what you say. I will believe what you tell me.</a:t>
            </a:r>
          </a:p>
          <a:p>
            <a:r>
              <a:rPr lang="en-US" i="1" dirty="0"/>
              <a:t>I will not press you to act. I will encourage and support you, but you are the one who knows best when and how to act.</a:t>
            </a:r>
          </a:p>
          <a:p>
            <a:r>
              <a:rPr lang="en-US" i="1" dirty="0"/>
              <a:t>God doesn’t hate you or want you to live this way. The God we believe in is a God of life and hope.</a:t>
            </a:r>
          </a:p>
          <a:p>
            <a:pPr marL="0" indent="0" algn="ctr">
              <a:buNone/>
            </a:pPr>
            <a:r>
              <a:rPr lang="en-US" sz="2800" dirty="0"/>
              <a:t>Additional script ideas are provided in your handouts.</a:t>
            </a:r>
          </a:p>
        </p:txBody>
      </p:sp>
    </p:spTree>
    <p:extLst>
      <p:ext uri="{BB962C8B-B14F-4D97-AF65-F5344CB8AC3E}">
        <p14:creationId xmlns:p14="http://schemas.microsoft.com/office/powerpoint/2010/main" val="245489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0803-5BEE-4DCD-BE1E-0878DA062D9E}"/>
              </a:ext>
            </a:extLst>
          </p:cNvPr>
          <p:cNvSpPr>
            <a:spLocks noGrp="1"/>
          </p:cNvSpPr>
          <p:nvPr>
            <p:ph type="title"/>
          </p:nvPr>
        </p:nvSpPr>
        <p:spPr>
          <a:xfrm>
            <a:off x="1069848" y="484632"/>
            <a:ext cx="5026152" cy="933107"/>
          </a:xfrm>
        </p:spPr>
        <p:txBody>
          <a:bodyPr/>
          <a:lstStyle/>
          <a:p>
            <a:pPr algn="ctr"/>
            <a:r>
              <a:rPr lang="en-US" dirty="0"/>
              <a:t>Dos</a:t>
            </a:r>
          </a:p>
        </p:txBody>
      </p:sp>
      <p:sp>
        <p:nvSpPr>
          <p:cNvPr id="3" name="Content Placeholder 2">
            <a:extLst>
              <a:ext uri="{FF2B5EF4-FFF2-40B4-BE49-F238E27FC236}">
                <a16:creationId xmlns:a16="http://schemas.microsoft.com/office/drawing/2014/main" id="{63039D05-BBCA-4203-A5F9-6B29C5228A2A}"/>
              </a:ext>
            </a:extLst>
          </p:cNvPr>
          <p:cNvSpPr>
            <a:spLocks noGrp="1"/>
          </p:cNvSpPr>
          <p:nvPr>
            <p:ph idx="1"/>
          </p:nvPr>
        </p:nvSpPr>
        <p:spPr>
          <a:xfrm>
            <a:off x="1069848" y="1417739"/>
            <a:ext cx="10058400" cy="4754461"/>
          </a:xfrm>
        </p:spPr>
        <p:txBody>
          <a:bodyPr numCol="2"/>
          <a:lstStyle/>
          <a:p>
            <a:r>
              <a:rPr lang="en-US" dirty="0"/>
              <a:t>Listen and believe</a:t>
            </a:r>
          </a:p>
          <a:p>
            <a:r>
              <a:rPr lang="en-US" dirty="0"/>
              <a:t>Communicate concern for safety</a:t>
            </a:r>
          </a:p>
          <a:p>
            <a:r>
              <a:rPr lang="en-US" dirty="0"/>
              <a:t>Assure confidentiality to the extent possible under the law</a:t>
            </a:r>
          </a:p>
          <a:p>
            <a:r>
              <a:rPr lang="en-US" dirty="0"/>
              <a:t>Make referrals</a:t>
            </a:r>
          </a:p>
          <a:p>
            <a:r>
              <a:rPr lang="en-US" dirty="0"/>
              <a:t>Convey ongoing concern and assure follow-up</a:t>
            </a:r>
          </a:p>
          <a:p>
            <a:r>
              <a:rPr lang="en-US" dirty="0"/>
              <a:t>Let the survivor set the pace for action and healing</a:t>
            </a:r>
          </a:p>
          <a:p>
            <a:r>
              <a:rPr lang="en-US" dirty="0"/>
              <a:t>Provide the survivor with appropriate texts or passages </a:t>
            </a:r>
          </a:p>
          <a:p>
            <a:r>
              <a:rPr lang="en-US" dirty="0"/>
              <a:t>Reassure the survivor that its not their fault</a:t>
            </a:r>
          </a:p>
          <a:p>
            <a:r>
              <a:rPr lang="en-US" dirty="0"/>
              <a:t>Ask why they haven’t left or why they returned to the abuser</a:t>
            </a:r>
          </a:p>
          <a:p>
            <a:r>
              <a:rPr lang="en-US" b="1" dirty="0"/>
              <a:t>Ask questions about abuse in the presence of the partner, friends, or family members</a:t>
            </a:r>
          </a:p>
          <a:p>
            <a:r>
              <a:rPr lang="en-US" dirty="0"/>
              <a:t>Tell the survivor what to do</a:t>
            </a:r>
          </a:p>
          <a:p>
            <a:r>
              <a:rPr lang="en-US" dirty="0"/>
              <a:t>React with disbelief, disgust, or anger</a:t>
            </a:r>
          </a:p>
          <a:p>
            <a:r>
              <a:rPr lang="en-US" dirty="0"/>
              <a:t>Recommend couples counseling (this can make abuse worse)</a:t>
            </a:r>
          </a:p>
          <a:p>
            <a:r>
              <a:rPr lang="en-US" dirty="0"/>
              <a:t>Encourage forgiveness</a:t>
            </a:r>
          </a:p>
          <a:p>
            <a:r>
              <a:rPr lang="en-US" dirty="0"/>
              <a:t>Do nothing</a:t>
            </a:r>
          </a:p>
          <a:p>
            <a:r>
              <a:rPr lang="en-US" dirty="0"/>
              <a:t>Blame them</a:t>
            </a:r>
          </a:p>
          <a:p>
            <a:endParaRPr lang="en-US" dirty="0"/>
          </a:p>
        </p:txBody>
      </p:sp>
      <p:sp>
        <p:nvSpPr>
          <p:cNvPr id="5" name="Title 1">
            <a:extLst>
              <a:ext uri="{FF2B5EF4-FFF2-40B4-BE49-F238E27FC236}">
                <a16:creationId xmlns:a16="http://schemas.microsoft.com/office/drawing/2014/main" id="{0A29C854-946F-4123-B710-CC89FA31AE39}"/>
              </a:ext>
            </a:extLst>
          </p:cNvPr>
          <p:cNvSpPr txBox="1">
            <a:spLocks/>
          </p:cNvSpPr>
          <p:nvPr/>
        </p:nvSpPr>
        <p:spPr>
          <a:xfrm>
            <a:off x="6096000" y="484632"/>
            <a:ext cx="5026152" cy="9331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dirty="0"/>
              <a:t>Don’ts</a:t>
            </a:r>
          </a:p>
        </p:txBody>
      </p:sp>
      <p:sp>
        <p:nvSpPr>
          <p:cNvPr id="7" name="TextBox 6">
            <a:extLst>
              <a:ext uri="{FF2B5EF4-FFF2-40B4-BE49-F238E27FC236}">
                <a16:creationId xmlns:a16="http://schemas.microsoft.com/office/drawing/2014/main" id="{20E28F64-FA8D-4DAC-B7C7-133D43BA8BDB}"/>
              </a:ext>
            </a:extLst>
          </p:cNvPr>
          <p:cNvSpPr txBox="1"/>
          <p:nvPr/>
        </p:nvSpPr>
        <p:spPr>
          <a:xfrm>
            <a:off x="1063752" y="6098796"/>
            <a:ext cx="10058400" cy="461665"/>
          </a:xfrm>
          <a:prstGeom prst="rect">
            <a:avLst/>
          </a:prstGeom>
          <a:noFill/>
        </p:spPr>
        <p:txBody>
          <a:bodyPr wrap="square" rtlCol="0">
            <a:spAutoFit/>
          </a:bodyPr>
          <a:lstStyle/>
          <a:p>
            <a:pPr algn="ctr"/>
            <a:r>
              <a:rPr lang="en-US" sz="2400" dirty="0"/>
              <a:t>Additional information is provided in your handouts.</a:t>
            </a:r>
          </a:p>
        </p:txBody>
      </p:sp>
    </p:spTree>
    <p:extLst>
      <p:ext uri="{BB962C8B-B14F-4D97-AF65-F5344CB8AC3E}">
        <p14:creationId xmlns:p14="http://schemas.microsoft.com/office/powerpoint/2010/main" val="344440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B29B-C017-45F5-9285-16AF7FD69B26}"/>
              </a:ext>
            </a:extLst>
          </p:cNvPr>
          <p:cNvSpPr>
            <a:spLocks noGrp="1"/>
          </p:cNvSpPr>
          <p:nvPr>
            <p:ph type="title"/>
          </p:nvPr>
        </p:nvSpPr>
        <p:spPr/>
        <p:txBody>
          <a:bodyPr/>
          <a:lstStyle/>
          <a:p>
            <a:r>
              <a:rPr lang="en-US" dirty="0"/>
              <a:t>What to say/do when a congregant discloses their abusive behavior</a:t>
            </a:r>
          </a:p>
        </p:txBody>
      </p:sp>
      <p:sp>
        <p:nvSpPr>
          <p:cNvPr id="3" name="Content Placeholder 2">
            <a:extLst>
              <a:ext uri="{FF2B5EF4-FFF2-40B4-BE49-F238E27FC236}">
                <a16:creationId xmlns:a16="http://schemas.microsoft.com/office/drawing/2014/main" id="{67E8E347-E833-4539-9EB3-9B6E6C71BBA4}"/>
              </a:ext>
            </a:extLst>
          </p:cNvPr>
          <p:cNvSpPr>
            <a:spLocks noGrp="1"/>
          </p:cNvSpPr>
          <p:nvPr>
            <p:ph idx="1"/>
          </p:nvPr>
        </p:nvSpPr>
        <p:spPr>
          <a:xfrm>
            <a:off x="1069848" y="2121407"/>
            <a:ext cx="10058400" cy="4388449"/>
          </a:xfrm>
        </p:spPr>
        <p:txBody>
          <a:bodyPr>
            <a:normAutofit fontScale="92500" lnSpcReduction="20000"/>
          </a:bodyPr>
          <a:lstStyle/>
          <a:p>
            <a:pPr marL="0" indent="0">
              <a:buNone/>
            </a:pPr>
            <a:r>
              <a:rPr lang="en-US" dirty="0"/>
              <a:t>Keep safety for the possible victim, yourself, and your staff in mind while listening.</a:t>
            </a:r>
          </a:p>
          <a:p>
            <a:r>
              <a:rPr lang="en-US" dirty="0"/>
              <a:t>If the potential abuser claims the victim is responsible for the abuser’s actions, respond with opened ended statements such as, </a:t>
            </a:r>
            <a:r>
              <a:rPr lang="en-US" i="1" dirty="0"/>
              <a:t> help me understand </a:t>
            </a:r>
            <a:r>
              <a:rPr lang="en-US" dirty="0"/>
              <a:t>or </a:t>
            </a:r>
            <a:r>
              <a:rPr lang="en-US" i="1" dirty="0"/>
              <a:t>tell me more</a:t>
            </a:r>
            <a:r>
              <a:rPr lang="en-US" dirty="0"/>
              <a:t>.</a:t>
            </a:r>
          </a:p>
          <a:p>
            <a:r>
              <a:rPr lang="en-US" dirty="0"/>
              <a:t>Remain calm, level, and respectful at all times.</a:t>
            </a:r>
          </a:p>
          <a:p>
            <a:r>
              <a:rPr lang="en-US" dirty="0"/>
              <a:t>Ask the potential abuser if they are afraid of their partner, or if they have ever needed emergency help of any kind. (In general, most abusers reject the idea that they would be afraid, and deny any injury.)</a:t>
            </a:r>
          </a:p>
          <a:p>
            <a:r>
              <a:rPr lang="en-US" dirty="0"/>
              <a:t>Thank them for choosing to disclose to you, and refer them to Batters Intervention Programming. Offer to stand by as the initial call is made, support enrollment, and completion of the program.</a:t>
            </a:r>
          </a:p>
          <a:p>
            <a:r>
              <a:rPr lang="en-US" dirty="0"/>
              <a:t>Emphasize that you and your congregations belief that violence of any kind is always wrong, and your faith does not condone behavior of this sort.</a:t>
            </a:r>
          </a:p>
          <a:p>
            <a:r>
              <a:rPr lang="en-US" dirty="0"/>
              <a:t>Emphasize that it is the abuser’s responsibility, not the victims, to find a way to stop the violence behavior.</a:t>
            </a:r>
          </a:p>
          <a:p>
            <a:r>
              <a:rPr lang="en-US" dirty="0"/>
              <a:t>Do not offer or agree to provide couples, or marriage counseling. </a:t>
            </a:r>
          </a:p>
          <a:p>
            <a:endParaRPr lang="en-US" dirty="0"/>
          </a:p>
        </p:txBody>
      </p:sp>
    </p:spTree>
    <p:extLst>
      <p:ext uri="{BB962C8B-B14F-4D97-AF65-F5344CB8AC3E}">
        <p14:creationId xmlns:p14="http://schemas.microsoft.com/office/powerpoint/2010/main" val="1598381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5D2E-5FEB-4E24-9860-E116794F0F79}"/>
              </a:ext>
            </a:extLst>
          </p:cNvPr>
          <p:cNvSpPr>
            <a:spLocks noGrp="1"/>
          </p:cNvSpPr>
          <p:nvPr>
            <p:ph type="title"/>
          </p:nvPr>
        </p:nvSpPr>
        <p:spPr>
          <a:xfrm>
            <a:off x="1069848" y="274907"/>
            <a:ext cx="10058400" cy="1092498"/>
          </a:xfrm>
        </p:spPr>
        <p:txBody>
          <a:bodyPr/>
          <a:lstStyle/>
          <a:p>
            <a:r>
              <a:rPr lang="en-US" dirty="0"/>
              <a:t>Violence is always a choice</a:t>
            </a:r>
            <a:r>
              <a:rPr lang="en-US" sz="2400" dirty="0"/>
              <a:t> By Lundy Bancroft</a:t>
            </a:r>
            <a:endParaRPr lang="en-US" dirty="0"/>
          </a:p>
        </p:txBody>
      </p:sp>
      <p:sp>
        <p:nvSpPr>
          <p:cNvPr id="3" name="Content Placeholder 2">
            <a:extLst>
              <a:ext uri="{FF2B5EF4-FFF2-40B4-BE49-F238E27FC236}">
                <a16:creationId xmlns:a16="http://schemas.microsoft.com/office/drawing/2014/main" id="{633B324D-4B31-4CB5-A9FF-081F16A00825}"/>
              </a:ext>
            </a:extLst>
          </p:cNvPr>
          <p:cNvSpPr>
            <a:spLocks noGrp="1"/>
          </p:cNvSpPr>
          <p:nvPr>
            <p:ph idx="1"/>
          </p:nvPr>
        </p:nvSpPr>
        <p:spPr>
          <a:xfrm>
            <a:off x="1069848" y="1216403"/>
            <a:ext cx="10058400" cy="5366690"/>
          </a:xfrm>
        </p:spPr>
        <p:txBody>
          <a:bodyPr>
            <a:normAutofit lnSpcReduction="10000"/>
          </a:bodyPr>
          <a:lstStyle/>
          <a:p>
            <a:pPr marL="0" indent="0">
              <a:buNone/>
            </a:pPr>
            <a:r>
              <a:rPr lang="en-US" dirty="0"/>
              <a:t>In most cases, perpetrators are capable of exercising control over their abusive actions, but choose not to do so for various reasons.</a:t>
            </a:r>
          </a:p>
          <a:p>
            <a:pPr marL="0" indent="0">
              <a:buNone/>
            </a:pPr>
            <a:r>
              <a:rPr lang="en-US" dirty="0"/>
              <a:t>	</a:t>
            </a:r>
            <a:r>
              <a:rPr lang="en-US" i="1" dirty="0"/>
              <a:t>When an abusive man tells me that he became abusive because he lost control of himself, I ask him why he didn’t do something even worse. For example, I might say, “You called her a whore, you grabbed the phone out of her hand and whipped it across the room, and then you gave her a shove and she fell down. There she was at your feet where it would have been easy to kick her in the head. Now, you have just finished telling me that you were ‘totally out of control’ at the time, but you didn’t kick her. What stopped you?” And the client can always give me a reason. Here are some common explanations: </a:t>
            </a:r>
          </a:p>
          <a:p>
            <a:r>
              <a:rPr lang="en-US" dirty="0"/>
              <a:t>I wouldn’t do that. I would never do something like that to her. 				(Most frequent response.)</a:t>
            </a:r>
          </a:p>
          <a:p>
            <a:r>
              <a:rPr lang="en-US" dirty="0"/>
              <a:t>I was afraid someone would call the police.</a:t>
            </a:r>
          </a:p>
          <a:p>
            <a:r>
              <a:rPr lang="en-US" dirty="0"/>
              <a:t>I could kill her if I did that.</a:t>
            </a:r>
          </a:p>
          <a:p>
            <a:r>
              <a:rPr lang="en-US" dirty="0"/>
              <a:t>The fight was getting loud, and I was afraid of the neighbors would hear</a:t>
            </a:r>
          </a:p>
          <a:p>
            <a:pPr marL="0" indent="0" algn="ctr">
              <a:buNone/>
            </a:pPr>
            <a:r>
              <a:rPr lang="en-US" sz="2600" dirty="0"/>
              <a:t>These answers don’t support their loss of control excuse.</a:t>
            </a:r>
          </a:p>
        </p:txBody>
      </p:sp>
    </p:spTree>
    <p:extLst>
      <p:ext uri="{BB962C8B-B14F-4D97-AF65-F5344CB8AC3E}">
        <p14:creationId xmlns:p14="http://schemas.microsoft.com/office/powerpoint/2010/main" val="2476533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0B6E-6B35-47D0-8B7D-E78A41A1ECAD}"/>
              </a:ext>
            </a:extLst>
          </p:cNvPr>
          <p:cNvSpPr>
            <a:spLocks noGrp="1"/>
          </p:cNvSpPr>
          <p:nvPr>
            <p:ph type="title"/>
          </p:nvPr>
        </p:nvSpPr>
        <p:spPr>
          <a:xfrm>
            <a:off x="1069848" y="191018"/>
            <a:ext cx="10058400" cy="1142832"/>
          </a:xfrm>
        </p:spPr>
        <p:txBody>
          <a:bodyPr/>
          <a:lstStyle/>
          <a:p>
            <a:r>
              <a:rPr lang="en-US" dirty="0"/>
              <a:t>Things to keep in mind</a:t>
            </a:r>
          </a:p>
        </p:txBody>
      </p:sp>
      <p:sp>
        <p:nvSpPr>
          <p:cNvPr id="3" name="Content Placeholder 2">
            <a:extLst>
              <a:ext uri="{FF2B5EF4-FFF2-40B4-BE49-F238E27FC236}">
                <a16:creationId xmlns:a16="http://schemas.microsoft.com/office/drawing/2014/main" id="{C5D4A915-01BC-4115-B0ED-DD43077F9469}"/>
              </a:ext>
            </a:extLst>
          </p:cNvPr>
          <p:cNvSpPr>
            <a:spLocks noGrp="1"/>
          </p:cNvSpPr>
          <p:nvPr>
            <p:ph idx="1"/>
          </p:nvPr>
        </p:nvSpPr>
        <p:spPr>
          <a:xfrm>
            <a:off x="1069848" y="1127270"/>
            <a:ext cx="10058400" cy="5539712"/>
          </a:xfrm>
        </p:spPr>
        <p:txBody>
          <a:bodyPr>
            <a:normAutofit lnSpcReduction="10000"/>
          </a:bodyPr>
          <a:lstStyle/>
          <a:p>
            <a:r>
              <a:rPr lang="en-US" dirty="0"/>
              <a:t>The danger for the survivor increases when they disclose abuse to others, or attempt to leave.</a:t>
            </a:r>
          </a:p>
          <a:p>
            <a:r>
              <a:rPr lang="en-US" dirty="0"/>
              <a:t>Your role is to support the survivors decision, even if you don’t agree with it.</a:t>
            </a:r>
          </a:p>
          <a:p>
            <a:r>
              <a:rPr lang="en-US" dirty="0"/>
              <a:t>Encourage but do not force a survivor to call the police or Pearl.</a:t>
            </a:r>
          </a:p>
          <a:p>
            <a:r>
              <a:rPr lang="en-US" dirty="0"/>
              <a:t>Abusers often search their victim’s belongings. Before giving any materials to the victim, ask if they feel safe to take them.</a:t>
            </a:r>
          </a:p>
          <a:p>
            <a:r>
              <a:rPr lang="en-US" dirty="0"/>
              <a:t>Be mindful of biblical texts or passages that may support the abuse. (A list is provided in your handouts.)</a:t>
            </a:r>
          </a:p>
          <a:p>
            <a:r>
              <a:rPr lang="en-US" dirty="0"/>
              <a:t>Always remember, it is possible that a person can be kind to you, that you like them, and they are still an abuser.</a:t>
            </a:r>
          </a:p>
          <a:p>
            <a:r>
              <a:rPr lang="en-US" dirty="0"/>
              <a:t>Be sure your office, and place of worship has a safety plan.</a:t>
            </a:r>
          </a:p>
          <a:p>
            <a:pPr lvl="1"/>
            <a:r>
              <a:rPr lang="en-US" dirty="0"/>
              <a:t>Do you have a plan for when the abuser shows up?</a:t>
            </a:r>
          </a:p>
          <a:p>
            <a:pPr lvl="1"/>
            <a:r>
              <a:rPr lang="en-US" dirty="0"/>
              <a:t>Is there a way to lock the doors, and quickly summon help from law enforcement?</a:t>
            </a:r>
          </a:p>
          <a:p>
            <a:pPr lvl="1"/>
            <a:r>
              <a:rPr lang="en-US" dirty="0"/>
              <a:t>If you are alone in the building, do you keep the doors locked? Or have a way to be safe from unexpected intruders? </a:t>
            </a:r>
          </a:p>
          <a:p>
            <a:pPr lvl="1"/>
            <a:r>
              <a:rPr lang="en-US" dirty="0"/>
              <a:t>Do you have a way to screen callers, and visitors before they enter?</a:t>
            </a:r>
          </a:p>
          <a:p>
            <a:pPr lvl="1"/>
            <a:r>
              <a:rPr lang="en-US" dirty="0"/>
              <a:t>Create a safety plan with your staff addressing emergency response and crowd control.</a:t>
            </a:r>
          </a:p>
        </p:txBody>
      </p:sp>
    </p:spTree>
    <p:extLst>
      <p:ext uri="{BB962C8B-B14F-4D97-AF65-F5344CB8AC3E}">
        <p14:creationId xmlns:p14="http://schemas.microsoft.com/office/powerpoint/2010/main" val="2067425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7B4A6-D0FE-4DA6-B0C1-C9DF5D4D40D6}"/>
              </a:ext>
            </a:extLst>
          </p:cNvPr>
          <p:cNvSpPr>
            <a:spLocks noGrp="1"/>
          </p:cNvSpPr>
          <p:nvPr>
            <p:ph type="title"/>
          </p:nvPr>
        </p:nvSpPr>
        <p:spPr/>
        <p:txBody>
          <a:bodyPr/>
          <a:lstStyle/>
          <a:p>
            <a:r>
              <a:rPr lang="en-US" dirty="0"/>
              <a:t>Refer</a:t>
            </a:r>
          </a:p>
        </p:txBody>
      </p:sp>
      <p:sp>
        <p:nvSpPr>
          <p:cNvPr id="4" name="TextBox 3">
            <a:extLst>
              <a:ext uri="{FF2B5EF4-FFF2-40B4-BE49-F238E27FC236}">
                <a16:creationId xmlns:a16="http://schemas.microsoft.com/office/drawing/2014/main" id="{9DE149E2-FE6A-4C47-9249-312FAC12DBAE}"/>
              </a:ext>
            </a:extLst>
          </p:cNvPr>
          <p:cNvSpPr txBox="1"/>
          <p:nvPr/>
        </p:nvSpPr>
        <p:spPr>
          <a:xfrm>
            <a:off x="1770077" y="4907560"/>
            <a:ext cx="8825218" cy="707886"/>
          </a:xfrm>
          <a:prstGeom prst="rect">
            <a:avLst/>
          </a:prstGeom>
          <a:noFill/>
        </p:spPr>
        <p:txBody>
          <a:bodyPr wrap="square" rtlCol="0">
            <a:spAutoFit/>
          </a:bodyPr>
          <a:lstStyle/>
          <a:p>
            <a:r>
              <a:rPr lang="en-US" sz="2000" dirty="0"/>
              <a:t>When making referrals keep in mind the safety and wellbeing of ALL effected by the violence. (Victim, Children, Family, Friends, and Abuser)</a:t>
            </a:r>
          </a:p>
        </p:txBody>
      </p:sp>
    </p:spTree>
    <p:extLst>
      <p:ext uri="{BB962C8B-B14F-4D97-AF65-F5344CB8AC3E}">
        <p14:creationId xmlns:p14="http://schemas.microsoft.com/office/powerpoint/2010/main" val="74944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9EA2-EDE1-4A03-8571-43ABA50C2884}"/>
              </a:ext>
            </a:extLst>
          </p:cNvPr>
          <p:cNvSpPr>
            <a:spLocks noGrp="1"/>
          </p:cNvSpPr>
          <p:nvPr>
            <p:ph type="title"/>
          </p:nvPr>
        </p:nvSpPr>
        <p:spPr/>
        <p:txBody>
          <a:bodyPr/>
          <a:lstStyle/>
          <a:p>
            <a:r>
              <a:rPr lang="en-US" dirty="0"/>
              <a:t>Recognize</a:t>
            </a:r>
          </a:p>
        </p:txBody>
      </p:sp>
    </p:spTree>
    <p:extLst>
      <p:ext uri="{BB962C8B-B14F-4D97-AF65-F5344CB8AC3E}">
        <p14:creationId xmlns:p14="http://schemas.microsoft.com/office/powerpoint/2010/main" val="405194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B7A43-232E-4E98-87E6-C009FE8AFA8C}"/>
              </a:ext>
            </a:extLst>
          </p:cNvPr>
          <p:cNvSpPr>
            <a:spLocks noGrp="1"/>
          </p:cNvSpPr>
          <p:nvPr>
            <p:ph type="title"/>
          </p:nvPr>
        </p:nvSpPr>
        <p:spPr/>
        <p:txBody>
          <a:bodyPr/>
          <a:lstStyle/>
          <a:p>
            <a:r>
              <a:rPr lang="en-US" dirty="0"/>
              <a:t>What is domestic violence?</a:t>
            </a:r>
          </a:p>
        </p:txBody>
      </p:sp>
      <p:sp>
        <p:nvSpPr>
          <p:cNvPr id="3" name="Content Placeholder 2">
            <a:extLst>
              <a:ext uri="{FF2B5EF4-FFF2-40B4-BE49-F238E27FC236}">
                <a16:creationId xmlns:a16="http://schemas.microsoft.com/office/drawing/2014/main" id="{5C0B5EF0-3A56-45AF-B055-984D87982958}"/>
              </a:ext>
            </a:extLst>
          </p:cNvPr>
          <p:cNvSpPr>
            <a:spLocks noGrp="1"/>
          </p:cNvSpPr>
          <p:nvPr>
            <p:ph idx="1"/>
          </p:nvPr>
        </p:nvSpPr>
        <p:spPr>
          <a:xfrm>
            <a:off x="1069848" y="2936148"/>
            <a:ext cx="10058400" cy="2525085"/>
          </a:xfrm>
        </p:spPr>
        <p:txBody>
          <a:bodyPr numCol="2"/>
          <a:lstStyle/>
          <a:p>
            <a:r>
              <a:rPr lang="en-US" dirty="0"/>
              <a:t>Actual or threatened physical harm</a:t>
            </a:r>
          </a:p>
          <a:p>
            <a:r>
              <a:rPr lang="en-US" dirty="0"/>
              <a:t>Psychological abuse</a:t>
            </a:r>
          </a:p>
          <a:p>
            <a:r>
              <a:rPr lang="en-US" dirty="0"/>
              <a:t>Forced sexual contact</a:t>
            </a:r>
          </a:p>
          <a:p>
            <a:r>
              <a:rPr lang="en-US" dirty="0"/>
              <a:t>Economic control</a:t>
            </a:r>
          </a:p>
          <a:p>
            <a:r>
              <a:rPr lang="en-US" dirty="0"/>
              <a:t>Social isolation</a:t>
            </a:r>
          </a:p>
          <a:p>
            <a:r>
              <a:rPr lang="en-US" dirty="0"/>
              <a:t>Destruction of property</a:t>
            </a:r>
          </a:p>
          <a:p>
            <a:r>
              <a:rPr lang="en-US" dirty="0"/>
              <a:t>Abuse of pets</a:t>
            </a:r>
          </a:p>
          <a:p>
            <a:r>
              <a:rPr lang="en-US" dirty="0"/>
              <a:t>Misuse of divine beings or religious beliefs, practices, teachings, and traditions</a:t>
            </a:r>
          </a:p>
          <a:p>
            <a:r>
              <a:rPr lang="en-US" dirty="0"/>
              <a:t>Asserting male superiority and attributing abusive behavior to cultural traditions</a:t>
            </a:r>
          </a:p>
        </p:txBody>
      </p:sp>
      <p:sp>
        <p:nvSpPr>
          <p:cNvPr id="4" name="TextBox 3">
            <a:extLst>
              <a:ext uri="{FF2B5EF4-FFF2-40B4-BE49-F238E27FC236}">
                <a16:creationId xmlns:a16="http://schemas.microsoft.com/office/drawing/2014/main" id="{D785F877-FEEE-4687-B7C7-5A0CC32DFC3F}"/>
              </a:ext>
            </a:extLst>
          </p:cNvPr>
          <p:cNvSpPr txBox="1"/>
          <p:nvPr/>
        </p:nvSpPr>
        <p:spPr>
          <a:xfrm>
            <a:off x="1063752" y="1820411"/>
            <a:ext cx="10058399" cy="1292662"/>
          </a:xfrm>
          <a:prstGeom prst="rect">
            <a:avLst/>
          </a:prstGeom>
          <a:noFill/>
        </p:spPr>
        <p:txBody>
          <a:bodyPr wrap="square" rtlCol="0">
            <a:spAutoFit/>
          </a:bodyPr>
          <a:lstStyle/>
          <a:p>
            <a:r>
              <a:rPr lang="en-US" sz="2000" dirty="0"/>
              <a:t>Domestic violence is a pattern of coercion used by one person to exert power and control over another person in the context of a dating, family, or household relationship. This may include…</a:t>
            </a:r>
          </a:p>
          <a:p>
            <a:endParaRPr lang="en-US" dirty="0"/>
          </a:p>
        </p:txBody>
      </p:sp>
      <p:sp>
        <p:nvSpPr>
          <p:cNvPr id="5" name="TextBox 4">
            <a:extLst>
              <a:ext uri="{FF2B5EF4-FFF2-40B4-BE49-F238E27FC236}">
                <a16:creationId xmlns:a16="http://schemas.microsoft.com/office/drawing/2014/main" id="{C9DF5B1D-5316-4D80-8C91-69F6400F3B40}"/>
              </a:ext>
            </a:extLst>
          </p:cNvPr>
          <p:cNvSpPr txBox="1"/>
          <p:nvPr/>
        </p:nvSpPr>
        <p:spPr>
          <a:xfrm>
            <a:off x="1063752" y="5536734"/>
            <a:ext cx="10362054" cy="369332"/>
          </a:xfrm>
          <a:prstGeom prst="rect">
            <a:avLst/>
          </a:prstGeom>
          <a:noFill/>
        </p:spPr>
        <p:txBody>
          <a:bodyPr wrap="square" rtlCol="0">
            <a:spAutoFit/>
          </a:bodyPr>
          <a:lstStyle/>
          <a:p>
            <a:r>
              <a:rPr lang="en-US" dirty="0"/>
              <a:t>These behaviors can occur in any combination, sporadically, or chronically over a period of time.</a:t>
            </a:r>
          </a:p>
        </p:txBody>
      </p:sp>
    </p:spTree>
    <p:extLst>
      <p:ext uri="{BB962C8B-B14F-4D97-AF65-F5344CB8AC3E}">
        <p14:creationId xmlns:p14="http://schemas.microsoft.com/office/powerpoint/2010/main" val="14281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163E6E4-AE30-44DB-86FD-23002E64FAB6}"/>
              </a:ext>
            </a:extLst>
          </p:cNvPr>
          <p:cNvPicPr>
            <a:picLocks noChangeAspect="1"/>
          </p:cNvPicPr>
          <p:nvPr/>
        </p:nvPicPr>
        <p:blipFill>
          <a:blip r:embed="rId2"/>
          <a:stretch>
            <a:fillRect/>
          </a:stretch>
        </p:blipFill>
        <p:spPr>
          <a:xfrm>
            <a:off x="361621" y="75501"/>
            <a:ext cx="7223927" cy="6480422"/>
          </a:xfrm>
          <a:prstGeom prst="rect">
            <a:avLst/>
          </a:prstGeom>
        </p:spPr>
      </p:pic>
      <p:sp>
        <p:nvSpPr>
          <p:cNvPr id="5" name="TextBox 4">
            <a:extLst>
              <a:ext uri="{FF2B5EF4-FFF2-40B4-BE49-F238E27FC236}">
                <a16:creationId xmlns:a16="http://schemas.microsoft.com/office/drawing/2014/main" id="{F6B88726-0B3F-4D5C-96ED-F28379E7A076}"/>
              </a:ext>
            </a:extLst>
          </p:cNvPr>
          <p:cNvSpPr txBox="1"/>
          <p:nvPr/>
        </p:nvSpPr>
        <p:spPr>
          <a:xfrm>
            <a:off x="7290033" y="1166842"/>
            <a:ext cx="4706224" cy="4524315"/>
          </a:xfrm>
          <a:prstGeom prst="rect">
            <a:avLst/>
          </a:prstGeom>
          <a:noFill/>
        </p:spPr>
        <p:txBody>
          <a:bodyPr wrap="square" rtlCol="0">
            <a:spAutoFit/>
          </a:bodyPr>
          <a:lstStyle/>
          <a:p>
            <a:r>
              <a:rPr lang="en-US" dirty="0"/>
              <a:t>Domestic violence is a learned behavior and is NOT caused by:</a:t>
            </a:r>
          </a:p>
          <a:p>
            <a:pPr marL="285750" indent="-285750">
              <a:buClr>
                <a:schemeClr val="accent2"/>
              </a:buClr>
              <a:buFont typeface="Wingdings" panose="05000000000000000000" pitchFamily="2" charset="2"/>
              <a:buChar char="§"/>
            </a:pPr>
            <a:r>
              <a:rPr lang="en-US" dirty="0"/>
              <a:t>Illness</a:t>
            </a:r>
          </a:p>
          <a:p>
            <a:pPr marL="285750" indent="-285750">
              <a:buClr>
                <a:schemeClr val="accent2"/>
              </a:buClr>
              <a:buFont typeface="Wingdings" panose="05000000000000000000" pitchFamily="2" charset="2"/>
              <a:buChar char="§"/>
            </a:pPr>
            <a:r>
              <a:rPr lang="en-US" dirty="0"/>
              <a:t>Genetics</a:t>
            </a:r>
          </a:p>
          <a:p>
            <a:pPr marL="285750" indent="-285750">
              <a:buClr>
                <a:schemeClr val="accent2"/>
              </a:buClr>
              <a:buFont typeface="Wingdings" panose="05000000000000000000" pitchFamily="2" charset="2"/>
              <a:buChar char="§"/>
            </a:pPr>
            <a:r>
              <a:rPr lang="en-US" dirty="0"/>
              <a:t>Alcohol and drugs</a:t>
            </a:r>
          </a:p>
          <a:p>
            <a:pPr marL="285750" indent="-285750">
              <a:buClr>
                <a:schemeClr val="accent2"/>
              </a:buClr>
              <a:buFont typeface="Wingdings" panose="05000000000000000000" pitchFamily="2" charset="2"/>
              <a:buChar char="§"/>
            </a:pPr>
            <a:r>
              <a:rPr lang="en-US" dirty="0"/>
              <a:t>Out of control behavior</a:t>
            </a:r>
          </a:p>
          <a:p>
            <a:pPr marL="285750" indent="-285750">
              <a:buClr>
                <a:schemeClr val="accent2"/>
              </a:buClr>
              <a:buFont typeface="Wingdings" panose="05000000000000000000" pitchFamily="2" charset="2"/>
              <a:buChar char="§"/>
            </a:pPr>
            <a:r>
              <a:rPr lang="en-US" dirty="0"/>
              <a:t>Anger</a:t>
            </a:r>
          </a:p>
          <a:p>
            <a:pPr marL="285750" indent="-285750">
              <a:buClr>
                <a:schemeClr val="accent2"/>
              </a:buClr>
              <a:buFont typeface="Wingdings" panose="05000000000000000000" pitchFamily="2" charset="2"/>
              <a:buChar char="§"/>
            </a:pPr>
            <a:r>
              <a:rPr lang="en-US" dirty="0"/>
              <a:t>Stress</a:t>
            </a:r>
          </a:p>
          <a:p>
            <a:pPr marL="285750" indent="-285750">
              <a:buClr>
                <a:schemeClr val="accent2"/>
              </a:buClr>
              <a:buFont typeface="Wingdings" panose="05000000000000000000" pitchFamily="2" charset="2"/>
              <a:buChar char="§"/>
            </a:pPr>
            <a:r>
              <a:rPr lang="en-US" dirty="0"/>
              <a:t>The victim’s behaviors or actions</a:t>
            </a:r>
          </a:p>
          <a:p>
            <a:pPr marL="285750" indent="-285750">
              <a:buClr>
                <a:schemeClr val="accent2"/>
              </a:buClr>
              <a:buFont typeface="Wingdings" panose="05000000000000000000" pitchFamily="2" charset="2"/>
              <a:buChar char="§"/>
            </a:pPr>
            <a:r>
              <a:rPr lang="en-US" dirty="0"/>
              <a:t>Problems in the relationship</a:t>
            </a:r>
          </a:p>
          <a:p>
            <a:pPr marL="285750" indent="-285750">
              <a:buClr>
                <a:schemeClr val="accent2"/>
              </a:buClr>
              <a:buFont typeface="Wingdings" panose="05000000000000000000" pitchFamily="2" charset="2"/>
              <a:buChar char="§"/>
            </a:pPr>
            <a:r>
              <a:rPr lang="en-US" dirty="0"/>
              <a:t>Children</a:t>
            </a:r>
          </a:p>
          <a:p>
            <a:pPr marL="285750" indent="-285750">
              <a:buClr>
                <a:schemeClr val="accent2"/>
              </a:buClr>
              <a:buFont typeface="Wingdings" panose="05000000000000000000" pitchFamily="2" charset="2"/>
              <a:buChar char="§"/>
            </a:pPr>
            <a:r>
              <a:rPr lang="en-US" dirty="0"/>
              <a:t>Pets</a:t>
            </a:r>
          </a:p>
          <a:p>
            <a:pPr marL="285750" indent="-285750">
              <a:buClr>
                <a:schemeClr val="accent2"/>
              </a:buClr>
              <a:buFont typeface="Wingdings" panose="05000000000000000000" pitchFamily="2" charset="2"/>
              <a:buChar char="§"/>
            </a:pPr>
            <a:r>
              <a:rPr lang="en-US" dirty="0"/>
              <a:t>Satan, demons, or other evil influences</a:t>
            </a:r>
          </a:p>
          <a:p>
            <a:endParaRPr lang="en-US" dirty="0"/>
          </a:p>
          <a:p>
            <a:endParaRPr lang="en-US" dirty="0"/>
          </a:p>
          <a:p>
            <a:r>
              <a:rPr lang="en-US" dirty="0"/>
              <a:t>There is NO excuse for domestic violence.</a:t>
            </a:r>
          </a:p>
        </p:txBody>
      </p:sp>
    </p:spTree>
    <p:extLst>
      <p:ext uri="{BB962C8B-B14F-4D97-AF65-F5344CB8AC3E}">
        <p14:creationId xmlns:p14="http://schemas.microsoft.com/office/powerpoint/2010/main" val="1716894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ED4BE3-C642-49A7-8C89-486D00D05ACD}"/>
              </a:ext>
            </a:extLst>
          </p:cNvPr>
          <p:cNvPicPr>
            <a:picLocks noChangeAspect="1"/>
          </p:cNvPicPr>
          <p:nvPr/>
        </p:nvPicPr>
        <p:blipFill rotWithShape="1">
          <a:blip r:embed="rId2"/>
          <a:srcRect b="9724"/>
          <a:stretch/>
        </p:blipFill>
        <p:spPr>
          <a:xfrm>
            <a:off x="1658470" y="333462"/>
            <a:ext cx="8875059" cy="6191075"/>
          </a:xfrm>
          <a:prstGeom prst="rect">
            <a:avLst/>
          </a:prstGeom>
        </p:spPr>
      </p:pic>
    </p:spTree>
    <p:extLst>
      <p:ext uri="{BB962C8B-B14F-4D97-AF65-F5344CB8AC3E}">
        <p14:creationId xmlns:p14="http://schemas.microsoft.com/office/powerpoint/2010/main" val="295593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0D1A-4E06-4632-B0F9-31EFCC51B5F2}"/>
              </a:ext>
            </a:extLst>
          </p:cNvPr>
          <p:cNvSpPr>
            <a:spLocks noGrp="1"/>
          </p:cNvSpPr>
          <p:nvPr>
            <p:ph type="title"/>
          </p:nvPr>
        </p:nvSpPr>
        <p:spPr/>
        <p:txBody>
          <a:bodyPr/>
          <a:lstStyle/>
          <a:p>
            <a:r>
              <a:rPr lang="en-US" dirty="0"/>
              <a:t>Obstacles to leaving </a:t>
            </a:r>
          </a:p>
        </p:txBody>
      </p:sp>
      <p:sp>
        <p:nvSpPr>
          <p:cNvPr id="3" name="Content Placeholder 2">
            <a:extLst>
              <a:ext uri="{FF2B5EF4-FFF2-40B4-BE49-F238E27FC236}">
                <a16:creationId xmlns:a16="http://schemas.microsoft.com/office/drawing/2014/main" id="{F3879EB2-F784-4F1C-9371-77742637246D}"/>
              </a:ext>
            </a:extLst>
          </p:cNvPr>
          <p:cNvSpPr>
            <a:spLocks noGrp="1"/>
          </p:cNvSpPr>
          <p:nvPr>
            <p:ph idx="1"/>
          </p:nvPr>
        </p:nvSpPr>
        <p:spPr>
          <a:xfrm>
            <a:off x="1069848" y="2121407"/>
            <a:ext cx="10058400" cy="3658608"/>
          </a:xfrm>
        </p:spPr>
        <p:txBody>
          <a:bodyPr numCol="2">
            <a:normAutofit lnSpcReduction="10000"/>
          </a:bodyPr>
          <a:lstStyle/>
          <a:p>
            <a:r>
              <a:rPr lang="en-US" sz="2600" dirty="0"/>
              <a:t>Fear</a:t>
            </a:r>
          </a:p>
          <a:p>
            <a:r>
              <a:rPr lang="en-US" sz="2600" dirty="0"/>
              <a:t>Economics</a:t>
            </a:r>
          </a:p>
          <a:p>
            <a:r>
              <a:rPr lang="en-US" sz="2600" dirty="0"/>
              <a:t>Social Isolation</a:t>
            </a:r>
          </a:p>
          <a:p>
            <a:r>
              <a:rPr lang="en-US" sz="2600" dirty="0"/>
              <a:t>Feelings of stigma, shame, and failure</a:t>
            </a:r>
          </a:p>
          <a:p>
            <a:r>
              <a:rPr lang="en-US" sz="2600" dirty="0"/>
              <a:t>Hopes and promises of change</a:t>
            </a:r>
          </a:p>
          <a:p>
            <a:r>
              <a:rPr lang="en-US" sz="2600" dirty="0"/>
              <a:t>Cultural messages</a:t>
            </a:r>
          </a:p>
          <a:p>
            <a:pPr marL="0" indent="0">
              <a:buNone/>
            </a:pPr>
            <a:endParaRPr lang="en-US" sz="2600" dirty="0"/>
          </a:p>
          <a:p>
            <a:r>
              <a:rPr lang="en-US" sz="2600" dirty="0"/>
              <a:t>Prior lack of intervention</a:t>
            </a:r>
          </a:p>
          <a:p>
            <a:r>
              <a:rPr lang="en-US" sz="2600" dirty="0"/>
              <a:t>Lack of support</a:t>
            </a:r>
          </a:p>
          <a:p>
            <a:r>
              <a:rPr lang="en-US" sz="2600" dirty="0"/>
              <a:t>Children</a:t>
            </a:r>
          </a:p>
          <a:p>
            <a:r>
              <a:rPr lang="en-US" sz="2600" dirty="0"/>
              <a:t>In love with partner</a:t>
            </a:r>
          </a:p>
          <a:p>
            <a:r>
              <a:rPr lang="en-US" sz="2600" dirty="0"/>
              <a:t>Denial</a:t>
            </a:r>
          </a:p>
          <a:p>
            <a:r>
              <a:rPr lang="en-US" sz="2600" dirty="0"/>
              <a:t>Not feeling heard/believed</a:t>
            </a:r>
          </a:p>
          <a:p>
            <a:pPr marL="0" indent="0">
              <a:buNone/>
            </a:pPr>
            <a:endParaRPr lang="en-US" dirty="0"/>
          </a:p>
        </p:txBody>
      </p:sp>
    </p:spTree>
    <p:extLst>
      <p:ext uri="{BB962C8B-B14F-4D97-AF65-F5344CB8AC3E}">
        <p14:creationId xmlns:p14="http://schemas.microsoft.com/office/powerpoint/2010/main" val="278264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8817-45F5-4CDD-A414-5FB67EA2B67C}"/>
              </a:ext>
            </a:extLst>
          </p:cNvPr>
          <p:cNvSpPr>
            <a:spLocks noGrp="1"/>
          </p:cNvSpPr>
          <p:nvPr>
            <p:ph type="title"/>
          </p:nvPr>
        </p:nvSpPr>
        <p:spPr>
          <a:xfrm>
            <a:off x="1069848" y="484632"/>
            <a:ext cx="4754880" cy="966663"/>
          </a:xfrm>
        </p:spPr>
        <p:txBody>
          <a:bodyPr numCol="1">
            <a:normAutofit/>
          </a:bodyPr>
          <a:lstStyle/>
          <a:p>
            <a:r>
              <a:rPr lang="en-US" sz="3200" dirty="0"/>
              <a:t>Characteristics of abusers</a:t>
            </a:r>
          </a:p>
        </p:txBody>
      </p:sp>
      <p:sp>
        <p:nvSpPr>
          <p:cNvPr id="3" name="Content Placeholder 2">
            <a:extLst>
              <a:ext uri="{FF2B5EF4-FFF2-40B4-BE49-F238E27FC236}">
                <a16:creationId xmlns:a16="http://schemas.microsoft.com/office/drawing/2014/main" id="{015FD220-5725-4DAA-9201-961586DBCA75}"/>
              </a:ext>
            </a:extLst>
          </p:cNvPr>
          <p:cNvSpPr>
            <a:spLocks noGrp="1"/>
          </p:cNvSpPr>
          <p:nvPr>
            <p:ph sz="half" idx="1"/>
          </p:nvPr>
        </p:nvSpPr>
        <p:spPr>
          <a:xfrm>
            <a:off x="1069848" y="1661020"/>
            <a:ext cx="4754880" cy="4622334"/>
          </a:xfrm>
        </p:spPr>
        <p:txBody>
          <a:bodyPr>
            <a:normAutofit lnSpcReduction="10000"/>
          </a:bodyPr>
          <a:lstStyle/>
          <a:p>
            <a:pPr marL="0" indent="0">
              <a:buNone/>
            </a:pPr>
            <a:r>
              <a:rPr lang="en-US" sz="1800" dirty="0"/>
              <a:t>There is no universal profile of an abuser. Perpetrators of domestic violence can be ANYONE. However abusers tend to:</a:t>
            </a:r>
          </a:p>
          <a:p>
            <a:r>
              <a:rPr lang="en-US" sz="1800" dirty="0"/>
              <a:t>Objectify their partners</a:t>
            </a:r>
          </a:p>
          <a:p>
            <a:r>
              <a:rPr lang="en-US" sz="1800" dirty="0"/>
              <a:t>Use power to get their way</a:t>
            </a:r>
          </a:p>
          <a:p>
            <a:r>
              <a:rPr lang="en-US" sz="1800" dirty="0"/>
              <a:t>Disregards partners feelings </a:t>
            </a:r>
          </a:p>
          <a:p>
            <a:r>
              <a:rPr lang="en-US" sz="1800" dirty="0"/>
              <a:t>Use coercion </a:t>
            </a:r>
          </a:p>
          <a:p>
            <a:r>
              <a:rPr lang="en-US" sz="1800" dirty="0"/>
              <a:t>Behave abusively with a particular victim</a:t>
            </a:r>
          </a:p>
          <a:p>
            <a:r>
              <a:rPr lang="en-US" sz="1800" dirty="0"/>
              <a:t>Usually well liked, not showing abusive behaviors in public setting</a:t>
            </a:r>
          </a:p>
          <a:p>
            <a:r>
              <a:rPr lang="en-US" sz="1800" dirty="0"/>
              <a:t>They will not acknowledge that their behavior is abusive or hurtful</a:t>
            </a:r>
          </a:p>
          <a:p>
            <a:r>
              <a:rPr lang="en-US" sz="1800" dirty="0"/>
              <a:t>Blames the victim, or other circumstances</a:t>
            </a:r>
          </a:p>
          <a:p>
            <a:r>
              <a:rPr lang="en-US" sz="1800" dirty="0"/>
              <a:t>Excessively possessive or jealous</a:t>
            </a:r>
          </a:p>
        </p:txBody>
      </p:sp>
      <p:sp>
        <p:nvSpPr>
          <p:cNvPr id="4" name="Content Placeholder 3">
            <a:extLst>
              <a:ext uri="{FF2B5EF4-FFF2-40B4-BE49-F238E27FC236}">
                <a16:creationId xmlns:a16="http://schemas.microsoft.com/office/drawing/2014/main" id="{9DCC94E9-A93D-4ECC-8C4A-72444E1A27DB}"/>
              </a:ext>
            </a:extLst>
          </p:cNvPr>
          <p:cNvSpPr>
            <a:spLocks noGrp="1"/>
          </p:cNvSpPr>
          <p:nvPr>
            <p:ph sz="half" idx="2"/>
          </p:nvPr>
        </p:nvSpPr>
        <p:spPr>
          <a:xfrm>
            <a:off x="6364224" y="1661019"/>
            <a:ext cx="4754880" cy="4622333"/>
          </a:xfrm>
        </p:spPr>
        <p:txBody>
          <a:bodyPr>
            <a:normAutofit lnSpcReduction="10000"/>
          </a:bodyPr>
          <a:lstStyle/>
          <a:p>
            <a:pPr marL="0" indent="0">
              <a:buNone/>
            </a:pPr>
            <a:r>
              <a:rPr lang="en-US" sz="1800" dirty="0"/>
              <a:t>Any person anywhere can be a victim of abuse. Domestic violence is more prevalent in certain groups which is:</a:t>
            </a:r>
          </a:p>
          <a:p>
            <a:r>
              <a:rPr lang="en-US" sz="1800" dirty="0"/>
              <a:t>Women</a:t>
            </a:r>
          </a:p>
          <a:p>
            <a:r>
              <a:rPr lang="en-US" sz="1800" dirty="0"/>
              <a:t>Teens</a:t>
            </a:r>
          </a:p>
          <a:p>
            <a:r>
              <a:rPr lang="en-US" sz="1800" dirty="0"/>
              <a:t>Pregnant women</a:t>
            </a:r>
          </a:p>
          <a:p>
            <a:r>
              <a:rPr lang="en-US" sz="1800" dirty="0"/>
              <a:t>Lack own financial access</a:t>
            </a:r>
          </a:p>
          <a:p>
            <a:r>
              <a:rPr lang="en-US" sz="1800" dirty="0"/>
              <a:t>Addicts, or whose partner is an addict</a:t>
            </a:r>
          </a:p>
          <a:p>
            <a:pPr marL="0" indent="0">
              <a:buNone/>
            </a:pPr>
            <a:endParaRPr lang="en-US" sz="1800" dirty="0"/>
          </a:p>
          <a:p>
            <a:pPr marL="0" indent="0">
              <a:buNone/>
            </a:pPr>
            <a:r>
              <a:rPr lang="en-US" sz="1800" dirty="0"/>
              <a:t>Watch for any dramatic changes in the victim’s normal behavior or routine, such as a sudden extended absence from church.</a:t>
            </a:r>
          </a:p>
        </p:txBody>
      </p:sp>
      <p:sp>
        <p:nvSpPr>
          <p:cNvPr id="5" name="Title 1">
            <a:extLst>
              <a:ext uri="{FF2B5EF4-FFF2-40B4-BE49-F238E27FC236}">
                <a16:creationId xmlns:a16="http://schemas.microsoft.com/office/drawing/2014/main" id="{FC82D77D-32A1-41EB-9627-EA77FA0C21E5}"/>
              </a:ext>
            </a:extLst>
          </p:cNvPr>
          <p:cNvSpPr txBox="1">
            <a:spLocks/>
          </p:cNvSpPr>
          <p:nvPr/>
        </p:nvSpPr>
        <p:spPr>
          <a:xfrm>
            <a:off x="6364224" y="484631"/>
            <a:ext cx="4754880" cy="966663"/>
          </a:xfrm>
          <a:prstGeom prst="rect">
            <a:avLst/>
          </a:prstGeom>
        </p:spPr>
        <p:txBody>
          <a:bodyPr vert="horz" lIns="91440" tIns="45720" rIns="91440" bIns="45720" numCol="1"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dirty="0"/>
              <a:t>Risk factors for victims</a:t>
            </a:r>
          </a:p>
        </p:txBody>
      </p:sp>
    </p:spTree>
    <p:extLst>
      <p:ext uri="{BB962C8B-B14F-4D97-AF65-F5344CB8AC3E}">
        <p14:creationId xmlns:p14="http://schemas.microsoft.com/office/powerpoint/2010/main" val="41017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17AB-05B9-49A4-9021-A94E903A0ECB}"/>
              </a:ext>
            </a:extLst>
          </p:cNvPr>
          <p:cNvSpPr>
            <a:spLocks noGrp="1"/>
          </p:cNvSpPr>
          <p:nvPr>
            <p:ph type="title"/>
          </p:nvPr>
        </p:nvSpPr>
        <p:spPr/>
        <p:txBody>
          <a:bodyPr>
            <a:normAutofit/>
          </a:bodyPr>
          <a:lstStyle/>
          <a:p>
            <a:r>
              <a:rPr lang="en-US" sz="4800" dirty="0"/>
              <a:t>Children exposed to violence in the home</a:t>
            </a:r>
          </a:p>
        </p:txBody>
      </p:sp>
      <p:sp>
        <p:nvSpPr>
          <p:cNvPr id="3" name="Content Placeholder 2">
            <a:extLst>
              <a:ext uri="{FF2B5EF4-FFF2-40B4-BE49-F238E27FC236}">
                <a16:creationId xmlns:a16="http://schemas.microsoft.com/office/drawing/2014/main" id="{29279621-2012-4295-BDCF-77E0BE31535E}"/>
              </a:ext>
            </a:extLst>
          </p:cNvPr>
          <p:cNvSpPr>
            <a:spLocks noGrp="1"/>
          </p:cNvSpPr>
          <p:nvPr>
            <p:ph idx="1"/>
          </p:nvPr>
        </p:nvSpPr>
        <p:spPr/>
        <p:txBody>
          <a:bodyPr>
            <a:normAutofit lnSpcReduction="10000"/>
          </a:bodyPr>
          <a:lstStyle/>
          <a:p>
            <a:pPr marL="0" indent="0">
              <a:buNone/>
            </a:pPr>
            <a:r>
              <a:rPr lang="en-US" dirty="0"/>
              <a:t>Observing or hearing violence can be as damaging to children as being abused themselves. Effects may include:</a:t>
            </a:r>
          </a:p>
          <a:p>
            <a:r>
              <a:rPr lang="en-US" dirty="0"/>
              <a:t>Difficulty in school</a:t>
            </a:r>
          </a:p>
          <a:p>
            <a:r>
              <a:rPr lang="en-US" dirty="0"/>
              <a:t>Exposure can affect their development as young as 6 months</a:t>
            </a:r>
          </a:p>
          <a:p>
            <a:r>
              <a:rPr lang="en-US" dirty="0"/>
              <a:t>Risk of harm when trying to intervene</a:t>
            </a:r>
          </a:p>
          <a:p>
            <a:r>
              <a:rPr lang="en-US" dirty="0"/>
              <a:t>Risk of continuing the cycle either as an abuser or victim</a:t>
            </a:r>
          </a:p>
          <a:p>
            <a:r>
              <a:rPr lang="en-US" dirty="0"/>
              <a:t>Confusion or anger regarding the violence occurring in their home</a:t>
            </a:r>
          </a:p>
          <a:p>
            <a:r>
              <a:rPr lang="en-US" dirty="0"/>
              <a:t>Self blame</a:t>
            </a:r>
          </a:p>
          <a:p>
            <a:pPr marL="0" indent="0">
              <a:buNone/>
            </a:pPr>
            <a:endParaRPr lang="en-US" dirty="0"/>
          </a:p>
          <a:p>
            <a:pPr marL="0" indent="0">
              <a:buNone/>
            </a:pPr>
            <a:r>
              <a:rPr lang="en-US" dirty="0"/>
              <a:t>Children like adults, may find it difficult to talk to anyone about the violence in their lives, turning them into “silent victims”.</a:t>
            </a:r>
          </a:p>
          <a:p>
            <a:endParaRPr lang="en-US" dirty="0"/>
          </a:p>
          <a:p>
            <a:endParaRPr lang="en-US" dirty="0"/>
          </a:p>
        </p:txBody>
      </p:sp>
    </p:spTree>
    <p:extLst>
      <p:ext uri="{BB962C8B-B14F-4D97-AF65-F5344CB8AC3E}">
        <p14:creationId xmlns:p14="http://schemas.microsoft.com/office/powerpoint/2010/main" val="328379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C6E7-78AF-426A-9785-0A87768C05C0}"/>
              </a:ext>
            </a:extLst>
          </p:cNvPr>
          <p:cNvSpPr>
            <a:spLocks noGrp="1"/>
          </p:cNvSpPr>
          <p:nvPr>
            <p:ph type="title"/>
          </p:nvPr>
        </p:nvSpPr>
        <p:spPr/>
        <p:txBody>
          <a:bodyPr/>
          <a:lstStyle/>
          <a:p>
            <a:r>
              <a:rPr lang="en-US" dirty="0"/>
              <a:t>Respond </a:t>
            </a:r>
          </a:p>
        </p:txBody>
      </p:sp>
    </p:spTree>
    <p:extLst>
      <p:ext uri="{BB962C8B-B14F-4D97-AF65-F5344CB8AC3E}">
        <p14:creationId xmlns:p14="http://schemas.microsoft.com/office/powerpoint/2010/main" val="276106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1246</TotalTime>
  <Words>1708</Words>
  <Application>Microsoft Office PowerPoint</Application>
  <PresentationFormat>Widescreen</PresentationFormat>
  <Paragraphs>155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Rockwell</vt:lpstr>
      <vt:lpstr>Rockwell Condensed</vt:lpstr>
      <vt:lpstr>Wingdings</vt:lpstr>
      <vt:lpstr>Wood Type</vt:lpstr>
      <vt:lpstr>Addressing domestic violence in your church</vt:lpstr>
      <vt:lpstr>Recognize</vt:lpstr>
      <vt:lpstr>What is domestic violence?</vt:lpstr>
      <vt:lpstr>PowerPoint Presentation</vt:lpstr>
      <vt:lpstr>PowerPoint Presentation</vt:lpstr>
      <vt:lpstr>Obstacles to leaving </vt:lpstr>
      <vt:lpstr>Characteristics of abusers</vt:lpstr>
      <vt:lpstr>Children exposed to violence in the home</vt:lpstr>
      <vt:lpstr>Respond </vt:lpstr>
      <vt:lpstr>Action steps – guiding principles</vt:lpstr>
      <vt:lpstr>Starting the conversation</vt:lpstr>
      <vt:lpstr>What to say when you suspect abuse</vt:lpstr>
      <vt:lpstr>What to say when a congregant discloses abuse</vt:lpstr>
      <vt:lpstr>Dos</vt:lpstr>
      <vt:lpstr>What to say/do when a congregant discloses their abusive behavior</vt:lpstr>
      <vt:lpstr>Violence is always a choice By Lundy Bancroft</vt:lpstr>
      <vt:lpstr>Things to keep in mind</vt:lpstr>
      <vt:lpstr>Refer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domestic violence in your church</dc:title>
  <dc:creator>Tearza Jones</dc:creator>
  <cp:lastModifiedBy>Judy Pearson</cp:lastModifiedBy>
  <cp:revision>56</cp:revision>
  <cp:lastPrinted>2018-10-08T18:07:39Z</cp:lastPrinted>
  <dcterms:created xsi:type="dcterms:W3CDTF">2018-08-29T14:59:51Z</dcterms:created>
  <dcterms:modified xsi:type="dcterms:W3CDTF">2021-09-28T15:38:38Z</dcterms:modified>
</cp:coreProperties>
</file>