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handoutMasterIdLst>
    <p:handoutMasterId r:id="rId28"/>
  </p:handoutMasterIdLst>
  <p:sldIdLst>
    <p:sldId id="256" r:id="rId2"/>
    <p:sldId id="272" r:id="rId3"/>
    <p:sldId id="338" r:id="rId4"/>
    <p:sldId id="296" r:id="rId5"/>
    <p:sldId id="281" r:id="rId6"/>
    <p:sldId id="283" r:id="rId7"/>
    <p:sldId id="284" r:id="rId8"/>
    <p:sldId id="260" r:id="rId9"/>
    <p:sldId id="270" r:id="rId10"/>
    <p:sldId id="268" r:id="rId11"/>
    <p:sldId id="336" r:id="rId12"/>
    <p:sldId id="321" r:id="rId13"/>
    <p:sldId id="317" r:id="rId14"/>
    <p:sldId id="298" r:id="rId15"/>
    <p:sldId id="287" r:id="rId16"/>
    <p:sldId id="269" r:id="rId17"/>
    <p:sldId id="293" r:id="rId18"/>
    <p:sldId id="292" r:id="rId19"/>
    <p:sldId id="295" r:id="rId20"/>
    <p:sldId id="285" r:id="rId21"/>
    <p:sldId id="289" r:id="rId22"/>
    <p:sldId id="286" r:id="rId23"/>
    <p:sldId id="290" r:id="rId24"/>
    <p:sldId id="294" r:id="rId25"/>
    <p:sldId id="337"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s Krejlgaard" initials="J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2487" autoAdjust="0"/>
  </p:normalViewPr>
  <p:slideViewPr>
    <p:cSldViewPr snapToGrid="0">
      <p:cViewPr varScale="1">
        <p:scale>
          <a:sx n="62" d="100"/>
          <a:sy n="62" d="100"/>
        </p:scale>
        <p:origin x="690" y="66"/>
      </p:cViewPr>
      <p:guideLst>
        <p:guide orient="horz" pos="2160"/>
        <p:guide pos="3840"/>
      </p:guideLst>
    </p:cSldViewPr>
  </p:slideViewPr>
  <p:notesTextViewPr>
    <p:cViewPr>
      <p:scale>
        <a:sx n="1" d="1"/>
        <a:sy n="1" d="1"/>
      </p:scale>
      <p:origin x="0" y="0"/>
    </p:cViewPr>
  </p:notesTextViewPr>
  <p:notesViewPr>
    <p:cSldViewPr snapToGrid="0">
      <p:cViewPr varScale="1">
        <p:scale>
          <a:sx n="64" d="100"/>
          <a:sy n="64" d="100"/>
        </p:scale>
        <p:origin x="315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06020-E072-4A71-AB79-BF041C4452DD}" type="doc">
      <dgm:prSet loTypeId="urn:microsoft.com/office/officeart/2005/8/layout/chevron1" loCatId="process" qsTypeId="urn:microsoft.com/office/officeart/2005/8/quickstyle/simple1" qsCatId="simple" csTypeId="urn:microsoft.com/office/officeart/2005/8/colors/accent1_2" csCatId="accent1" phldr="1"/>
      <dgm:spPr/>
    </dgm:pt>
    <dgm:pt modelId="{798E3CE2-59F0-41E6-877A-AD5C60BD3807}">
      <dgm:prSet phldrT="[Text]"/>
      <dgm:spPr/>
      <dgm:t>
        <a:bodyPr/>
        <a:lstStyle/>
        <a:p>
          <a:r>
            <a:rPr lang="en-US" dirty="0"/>
            <a:t>Immediately after traumatic experience</a:t>
          </a:r>
        </a:p>
      </dgm:t>
    </dgm:pt>
    <dgm:pt modelId="{BF7EF6AF-F0E8-4D41-A9EB-502E321974AE}" type="parTrans" cxnId="{8C5038D3-3DA6-4F6D-AE83-9A0D320A2E22}">
      <dgm:prSet/>
      <dgm:spPr/>
      <dgm:t>
        <a:bodyPr/>
        <a:lstStyle/>
        <a:p>
          <a:endParaRPr lang="en-US"/>
        </a:p>
      </dgm:t>
    </dgm:pt>
    <dgm:pt modelId="{DB977D08-0759-405B-8560-415545A08A08}" type="sibTrans" cxnId="{8C5038D3-3DA6-4F6D-AE83-9A0D320A2E22}">
      <dgm:prSet/>
      <dgm:spPr/>
      <dgm:t>
        <a:bodyPr/>
        <a:lstStyle/>
        <a:p>
          <a:endParaRPr lang="en-US"/>
        </a:p>
      </dgm:t>
    </dgm:pt>
    <dgm:pt modelId="{1BB2C38F-9EE1-43D5-9128-C53E7406A0C8}">
      <dgm:prSet phldrT="[Text]"/>
      <dgm:spPr/>
      <dgm:t>
        <a:bodyPr/>
        <a:lstStyle/>
        <a:p>
          <a:r>
            <a:rPr lang="en-US" dirty="0"/>
            <a:t>Hours, days, after traumatic experience</a:t>
          </a:r>
        </a:p>
      </dgm:t>
    </dgm:pt>
    <dgm:pt modelId="{355F4231-3241-441C-87AC-29F36C5D00C9}" type="parTrans" cxnId="{FD094426-D48D-43F7-AD68-C62D0B4160F5}">
      <dgm:prSet/>
      <dgm:spPr/>
      <dgm:t>
        <a:bodyPr/>
        <a:lstStyle/>
        <a:p>
          <a:endParaRPr lang="en-US"/>
        </a:p>
      </dgm:t>
    </dgm:pt>
    <dgm:pt modelId="{FC1DF349-49DF-44F7-8DB0-011F28F6762A}" type="sibTrans" cxnId="{FD094426-D48D-43F7-AD68-C62D0B4160F5}">
      <dgm:prSet/>
      <dgm:spPr/>
      <dgm:t>
        <a:bodyPr/>
        <a:lstStyle/>
        <a:p>
          <a:endParaRPr lang="en-US"/>
        </a:p>
      </dgm:t>
    </dgm:pt>
    <dgm:pt modelId="{6EAFE87F-AA6B-43BA-BDFE-7C6796D330E6}">
      <dgm:prSet phldrT="[Text]"/>
      <dgm:spPr/>
      <dgm:t>
        <a:bodyPr/>
        <a:lstStyle/>
        <a:p>
          <a:r>
            <a:rPr lang="en-US" dirty="0"/>
            <a:t>Weeks, months, years after traumatic experience</a:t>
          </a:r>
        </a:p>
      </dgm:t>
    </dgm:pt>
    <dgm:pt modelId="{453CDD45-FB43-4CF8-B5FF-A5A51D9E04ED}" type="parTrans" cxnId="{9B1220F4-0245-44CE-90FF-1008D01E069B}">
      <dgm:prSet/>
      <dgm:spPr/>
      <dgm:t>
        <a:bodyPr/>
        <a:lstStyle/>
        <a:p>
          <a:endParaRPr lang="en-US"/>
        </a:p>
      </dgm:t>
    </dgm:pt>
    <dgm:pt modelId="{3F17E999-C880-4DD6-BADA-765931F01F68}" type="sibTrans" cxnId="{9B1220F4-0245-44CE-90FF-1008D01E069B}">
      <dgm:prSet/>
      <dgm:spPr/>
      <dgm:t>
        <a:bodyPr/>
        <a:lstStyle/>
        <a:p>
          <a:endParaRPr lang="en-US"/>
        </a:p>
      </dgm:t>
    </dgm:pt>
    <dgm:pt modelId="{90AC76DD-40B9-487E-8631-04ABC82BC358}" type="pres">
      <dgm:prSet presAssocID="{C2E06020-E072-4A71-AB79-BF041C4452DD}" presName="Name0" presStyleCnt="0">
        <dgm:presLayoutVars>
          <dgm:dir/>
          <dgm:animLvl val="lvl"/>
          <dgm:resizeHandles val="exact"/>
        </dgm:presLayoutVars>
      </dgm:prSet>
      <dgm:spPr/>
    </dgm:pt>
    <dgm:pt modelId="{78BFE0BF-ADA0-4A00-AFD7-3C0FDE13621B}" type="pres">
      <dgm:prSet presAssocID="{798E3CE2-59F0-41E6-877A-AD5C60BD3807}" presName="parTxOnly" presStyleLbl="node1" presStyleIdx="0" presStyleCnt="3">
        <dgm:presLayoutVars>
          <dgm:chMax val="0"/>
          <dgm:chPref val="0"/>
          <dgm:bulletEnabled val="1"/>
        </dgm:presLayoutVars>
      </dgm:prSet>
      <dgm:spPr/>
      <dgm:t>
        <a:bodyPr/>
        <a:lstStyle/>
        <a:p>
          <a:endParaRPr lang="en-US"/>
        </a:p>
      </dgm:t>
    </dgm:pt>
    <dgm:pt modelId="{E5517632-34FD-4C87-AC91-46839FED7F09}" type="pres">
      <dgm:prSet presAssocID="{DB977D08-0759-405B-8560-415545A08A08}" presName="parTxOnlySpace" presStyleCnt="0"/>
      <dgm:spPr/>
    </dgm:pt>
    <dgm:pt modelId="{356E67F4-08DB-433B-8977-86FDDE88C8C2}" type="pres">
      <dgm:prSet presAssocID="{1BB2C38F-9EE1-43D5-9128-C53E7406A0C8}" presName="parTxOnly" presStyleLbl="node1" presStyleIdx="1" presStyleCnt="3">
        <dgm:presLayoutVars>
          <dgm:chMax val="0"/>
          <dgm:chPref val="0"/>
          <dgm:bulletEnabled val="1"/>
        </dgm:presLayoutVars>
      </dgm:prSet>
      <dgm:spPr/>
      <dgm:t>
        <a:bodyPr/>
        <a:lstStyle/>
        <a:p>
          <a:endParaRPr lang="en-US"/>
        </a:p>
      </dgm:t>
    </dgm:pt>
    <dgm:pt modelId="{6DBE56C1-8D72-48FD-A129-4C6010479E66}" type="pres">
      <dgm:prSet presAssocID="{FC1DF349-49DF-44F7-8DB0-011F28F6762A}" presName="parTxOnlySpace" presStyleCnt="0"/>
      <dgm:spPr/>
    </dgm:pt>
    <dgm:pt modelId="{1308CE0C-60B7-41E3-9F6F-7A01426845DC}" type="pres">
      <dgm:prSet presAssocID="{6EAFE87F-AA6B-43BA-BDFE-7C6796D330E6}" presName="parTxOnly" presStyleLbl="node1" presStyleIdx="2" presStyleCnt="3">
        <dgm:presLayoutVars>
          <dgm:chMax val="0"/>
          <dgm:chPref val="0"/>
          <dgm:bulletEnabled val="1"/>
        </dgm:presLayoutVars>
      </dgm:prSet>
      <dgm:spPr/>
      <dgm:t>
        <a:bodyPr/>
        <a:lstStyle/>
        <a:p>
          <a:endParaRPr lang="en-US"/>
        </a:p>
      </dgm:t>
    </dgm:pt>
  </dgm:ptLst>
  <dgm:cxnLst>
    <dgm:cxn modelId="{A2C7F604-F613-4D3F-80B7-5D9145EEF17B}" type="presOf" srcId="{798E3CE2-59F0-41E6-877A-AD5C60BD3807}" destId="{78BFE0BF-ADA0-4A00-AFD7-3C0FDE13621B}" srcOrd="0" destOrd="0" presId="urn:microsoft.com/office/officeart/2005/8/layout/chevron1"/>
    <dgm:cxn modelId="{8C5038D3-3DA6-4F6D-AE83-9A0D320A2E22}" srcId="{C2E06020-E072-4A71-AB79-BF041C4452DD}" destId="{798E3CE2-59F0-41E6-877A-AD5C60BD3807}" srcOrd="0" destOrd="0" parTransId="{BF7EF6AF-F0E8-4D41-A9EB-502E321974AE}" sibTransId="{DB977D08-0759-405B-8560-415545A08A08}"/>
    <dgm:cxn modelId="{9B1220F4-0245-44CE-90FF-1008D01E069B}" srcId="{C2E06020-E072-4A71-AB79-BF041C4452DD}" destId="{6EAFE87F-AA6B-43BA-BDFE-7C6796D330E6}" srcOrd="2" destOrd="0" parTransId="{453CDD45-FB43-4CF8-B5FF-A5A51D9E04ED}" sibTransId="{3F17E999-C880-4DD6-BADA-765931F01F68}"/>
    <dgm:cxn modelId="{99749072-C812-4375-B9B3-253C02E59B47}" type="presOf" srcId="{C2E06020-E072-4A71-AB79-BF041C4452DD}" destId="{90AC76DD-40B9-487E-8631-04ABC82BC358}" srcOrd="0" destOrd="0" presId="urn:microsoft.com/office/officeart/2005/8/layout/chevron1"/>
    <dgm:cxn modelId="{DCA580AB-0679-42D2-B39C-66E78931CC21}" type="presOf" srcId="{6EAFE87F-AA6B-43BA-BDFE-7C6796D330E6}" destId="{1308CE0C-60B7-41E3-9F6F-7A01426845DC}" srcOrd="0" destOrd="0" presId="urn:microsoft.com/office/officeart/2005/8/layout/chevron1"/>
    <dgm:cxn modelId="{FD094426-D48D-43F7-AD68-C62D0B4160F5}" srcId="{C2E06020-E072-4A71-AB79-BF041C4452DD}" destId="{1BB2C38F-9EE1-43D5-9128-C53E7406A0C8}" srcOrd="1" destOrd="0" parTransId="{355F4231-3241-441C-87AC-29F36C5D00C9}" sibTransId="{FC1DF349-49DF-44F7-8DB0-011F28F6762A}"/>
    <dgm:cxn modelId="{6502A696-787B-45C5-B5C0-8DF7081EFAD6}" type="presOf" srcId="{1BB2C38F-9EE1-43D5-9128-C53E7406A0C8}" destId="{356E67F4-08DB-433B-8977-86FDDE88C8C2}" srcOrd="0" destOrd="0" presId="urn:microsoft.com/office/officeart/2005/8/layout/chevron1"/>
    <dgm:cxn modelId="{107E4648-4483-43A2-BDE7-ADEC40796A47}" type="presParOf" srcId="{90AC76DD-40B9-487E-8631-04ABC82BC358}" destId="{78BFE0BF-ADA0-4A00-AFD7-3C0FDE13621B}" srcOrd="0" destOrd="0" presId="urn:microsoft.com/office/officeart/2005/8/layout/chevron1"/>
    <dgm:cxn modelId="{64203DDE-13CA-4FCF-9ADC-91FC2471EF9B}" type="presParOf" srcId="{90AC76DD-40B9-487E-8631-04ABC82BC358}" destId="{E5517632-34FD-4C87-AC91-46839FED7F09}" srcOrd="1" destOrd="0" presId="urn:microsoft.com/office/officeart/2005/8/layout/chevron1"/>
    <dgm:cxn modelId="{A55F67C2-B7B4-46F6-BA9C-0B0F7375FE2D}" type="presParOf" srcId="{90AC76DD-40B9-487E-8631-04ABC82BC358}" destId="{356E67F4-08DB-433B-8977-86FDDE88C8C2}" srcOrd="2" destOrd="0" presId="urn:microsoft.com/office/officeart/2005/8/layout/chevron1"/>
    <dgm:cxn modelId="{935F903C-4619-4AD2-B8B9-949351628431}" type="presParOf" srcId="{90AC76DD-40B9-487E-8631-04ABC82BC358}" destId="{6DBE56C1-8D72-48FD-A129-4C6010479E66}" srcOrd="3" destOrd="0" presId="urn:microsoft.com/office/officeart/2005/8/layout/chevron1"/>
    <dgm:cxn modelId="{973C8449-5210-452F-AAAB-18BDAD1C98D5}" type="presParOf" srcId="{90AC76DD-40B9-487E-8631-04ABC82BC358}" destId="{1308CE0C-60B7-41E3-9F6F-7A01426845D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E06020-E072-4A71-AB79-BF041C4452DD}" type="doc">
      <dgm:prSet loTypeId="urn:microsoft.com/office/officeart/2005/8/layout/chevron1" loCatId="process" qsTypeId="urn:microsoft.com/office/officeart/2005/8/quickstyle/simple1" qsCatId="simple" csTypeId="urn:microsoft.com/office/officeart/2005/8/colors/accent1_2" csCatId="accent1" phldr="1"/>
      <dgm:spPr/>
    </dgm:pt>
    <dgm:pt modelId="{798E3CE2-59F0-41E6-877A-AD5C60BD3807}">
      <dgm:prSet phldrT="[Text]"/>
      <dgm:spPr/>
      <dgm:t>
        <a:bodyPr/>
        <a:lstStyle/>
        <a:p>
          <a:r>
            <a:rPr lang="en-US" dirty="0"/>
            <a:t>Immediately after traumatic experience</a:t>
          </a:r>
        </a:p>
      </dgm:t>
    </dgm:pt>
    <dgm:pt modelId="{BF7EF6AF-F0E8-4D41-A9EB-502E321974AE}" type="parTrans" cxnId="{8C5038D3-3DA6-4F6D-AE83-9A0D320A2E22}">
      <dgm:prSet/>
      <dgm:spPr/>
      <dgm:t>
        <a:bodyPr/>
        <a:lstStyle/>
        <a:p>
          <a:endParaRPr lang="en-US"/>
        </a:p>
      </dgm:t>
    </dgm:pt>
    <dgm:pt modelId="{DB977D08-0759-405B-8560-415545A08A08}" type="sibTrans" cxnId="{8C5038D3-3DA6-4F6D-AE83-9A0D320A2E22}">
      <dgm:prSet/>
      <dgm:spPr/>
      <dgm:t>
        <a:bodyPr/>
        <a:lstStyle/>
        <a:p>
          <a:endParaRPr lang="en-US"/>
        </a:p>
      </dgm:t>
    </dgm:pt>
    <dgm:pt modelId="{1BB2C38F-9EE1-43D5-9128-C53E7406A0C8}">
      <dgm:prSet phldrT="[Text]"/>
      <dgm:spPr/>
      <dgm:t>
        <a:bodyPr/>
        <a:lstStyle/>
        <a:p>
          <a:r>
            <a:rPr lang="en-US" dirty="0"/>
            <a:t>Hours, days, weeks after traumatic experience</a:t>
          </a:r>
        </a:p>
      </dgm:t>
    </dgm:pt>
    <dgm:pt modelId="{355F4231-3241-441C-87AC-29F36C5D00C9}" type="parTrans" cxnId="{FD094426-D48D-43F7-AD68-C62D0B4160F5}">
      <dgm:prSet/>
      <dgm:spPr/>
      <dgm:t>
        <a:bodyPr/>
        <a:lstStyle/>
        <a:p>
          <a:endParaRPr lang="en-US"/>
        </a:p>
      </dgm:t>
    </dgm:pt>
    <dgm:pt modelId="{FC1DF349-49DF-44F7-8DB0-011F28F6762A}" type="sibTrans" cxnId="{FD094426-D48D-43F7-AD68-C62D0B4160F5}">
      <dgm:prSet/>
      <dgm:spPr/>
      <dgm:t>
        <a:bodyPr/>
        <a:lstStyle/>
        <a:p>
          <a:endParaRPr lang="en-US"/>
        </a:p>
      </dgm:t>
    </dgm:pt>
    <dgm:pt modelId="{6EAFE87F-AA6B-43BA-BDFE-7C6796D330E6}">
      <dgm:prSet phldrT="[Text]"/>
      <dgm:spPr/>
      <dgm:t>
        <a:bodyPr/>
        <a:lstStyle/>
        <a:p>
          <a:r>
            <a:rPr lang="en-US" dirty="0"/>
            <a:t>Weeks, months, years after traumatic experience</a:t>
          </a:r>
        </a:p>
      </dgm:t>
    </dgm:pt>
    <dgm:pt modelId="{453CDD45-FB43-4CF8-B5FF-A5A51D9E04ED}" type="parTrans" cxnId="{9B1220F4-0245-44CE-90FF-1008D01E069B}">
      <dgm:prSet/>
      <dgm:spPr/>
      <dgm:t>
        <a:bodyPr/>
        <a:lstStyle/>
        <a:p>
          <a:endParaRPr lang="en-US"/>
        </a:p>
      </dgm:t>
    </dgm:pt>
    <dgm:pt modelId="{3F17E999-C880-4DD6-BADA-765931F01F68}" type="sibTrans" cxnId="{9B1220F4-0245-44CE-90FF-1008D01E069B}">
      <dgm:prSet/>
      <dgm:spPr/>
      <dgm:t>
        <a:bodyPr/>
        <a:lstStyle/>
        <a:p>
          <a:endParaRPr lang="en-US"/>
        </a:p>
      </dgm:t>
    </dgm:pt>
    <dgm:pt modelId="{90AC76DD-40B9-487E-8631-04ABC82BC358}" type="pres">
      <dgm:prSet presAssocID="{C2E06020-E072-4A71-AB79-BF041C4452DD}" presName="Name0" presStyleCnt="0">
        <dgm:presLayoutVars>
          <dgm:dir/>
          <dgm:animLvl val="lvl"/>
          <dgm:resizeHandles val="exact"/>
        </dgm:presLayoutVars>
      </dgm:prSet>
      <dgm:spPr/>
    </dgm:pt>
    <dgm:pt modelId="{78BFE0BF-ADA0-4A00-AFD7-3C0FDE13621B}" type="pres">
      <dgm:prSet presAssocID="{798E3CE2-59F0-41E6-877A-AD5C60BD3807}" presName="parTxOnly" presStyleLbl="node1" presStyleIdx="0" presStyleCnt="3">
        <dgm:presLayoutVars>
          <dgm:chMax val="0"/>
          <dgm:chPref val="0"/>
          <dgm:bulletEnabled val="1"/>
        </dgm:presLayoutVars>
      </dgm:prSet>
      <dgm:spPr/>
      <dgm:t>
        <a:bodyPr/>
        <a:lstStyle/>
        <a:p>
          <a:endParaRPr lang="en-US"/>
        </a:p>
      </dgm:t>
    </dgm:pt>
    <dgm:pt modelId="{E5517632-34FD-4C87-AC91-46839FED7F09}" type="pres">
      <dgm:prSet presAssocID="{DB977D08-0759-405B-8560-415545A08A08}" presName="parTxOnlySpace" presStyleCnt="0"/>
      <dgm:spPr/>
    </dgm:pt>
    <dgm:pt modelId="{356E67F4-08DB-433B-8977-86FDDE88C8C2}" type="pres">
      <dgm:prSet presAssocID="{1BB2C38F-9EE1-43D5-9128-C53E7406A0C8}" presName="parTxOnly" presStyleLbl="node1" presStyleIdx="1" presStyleCnt="3">
        <dgm:presLayoutVars>
          <dgm:chMax val="0"/>
          <dgm:chPref val="0"/>
          <dgm:bulletEnabled val="1"/>
        </dgm:presLayoutVars>
      </dgm:prSet>
      <dgm:spPr/>
      <dgm:t>
        <a:bodyPr/>
        <a:lstStyle/>
        <a:p>
          <a:endParaRPr lang="en-US"/>
        </a:p>
      </dgm:t>
    </dgm:pt>
    <dgm:pt modelId="{6DBE56C1-8D72-48FD-A129-4C6010479E66}" type="pres">
      <dgm:prSet presAssocID="{FC1DF349-49DF-44F7-8DB0-011F28F6762A}" presName="parTxOnlySpace" presStyleCnt="0"/>
      <dgm:spPr/>
    </dgm:pt>
    <dgm:pt modelId="{1308CE0C-60B7-41E3-9F6F-7A01426845DC}" type="pres">
      <dgm:prSet presAssocID="{6EAFE87F-AA6B-43BA-BDFE-7C6796D330E6}" presName="parTxOnly" presStyleLbl="node1" presStyleIdx="2" presStyleCnt="3">
        <dgm:presLayoutVars>
          <dgm:chMax val="0"/>
          <dgm:chPref val="0"/>
          <dgm:bulletEnabled val="1"/>
        </dgm:presLayoutVars>
      </dgm:prSet>
      <dgm:spPr/>
      <dgm:t>
        <a:bodyPr/>
        <a:lstStyle/>
        <a:p>
          <a:endParaRPr lang="en-US"/>
        </a:p>
      </dgm:t>
    </dgm:pt>
  </dgm:ptLst>
  <dgm:cxnLst>
    <dgm:cxn modelId="{A2C7F604-F613-4D3F-80B7-5D9145EEF17B}" type="presOf" srcId="{798E3CE2-59F0-41E6-877A-AD5C60BD3807}" destId="{78BFE0BF-ADA0-4A00-AFD7-3C0FDE13621B}" srcOrd="0" destOrd="0" presId="urn:microsoft.com/office/officeart/2005/8/layout/chevron1"/>
    <dgm:cxn modelId="{8C5038D3-3DA6-4F6D-AE83-9A0D320A2E22}" srcId="{C2E06020-E072-4A71-AB79-BF041C4452DD}" destId="{798E3CE2-59F0-41E6-877A-AD5C60BD3807}" srcOrd="0" destOrd="0" parTransId="{BF7EF6AF-F0E8-4D41-A9EB-502E321974AE}" sibTransId="{DB977D08-0759-405B-8560-415545A08A08}"/>
    <dgm:cxn modelId="{9B1220F4-0245-44CE-90FF-1008D01E069B}" srcId="{C2E06020-E072-4A71-AB79-BF041C4452DD}" destId="{6EAFE87F-AA6B-43BA-BDFE-7C6796D330E6}" srcOrd="2" destOrd="0" parTransId="{453CDD45-FB43-4CF8-B5FF-A5A51D9E04ED}" sibTransId="{3F17E999-C880-4DD6-BADA-765931F01F68}"/>
    <dgm:cxn modelId="{99749072-C812-4375-B9B3-253C02E59B47}" type="presOf" srcId="{C2E06020-E072-4A71-AB79-BF041C4452DD}" destId="{90AC76DD-40B9-487E-8631-04ABC82BC358}" srcOrd="0" destOrd="0" presId="urn:microsoft.com/office/officeart/2005/8/layout/chevron1"/>
    <dgm:cxn modelId="{DCA580AB-0679-42D2-B39C-66E78931CC21}" type="presOf" srcId="{6EAFE87F-AA6B-43BA-BDFE-7C6796D330E6}" destId="{1308CE0C-60B7-41E3-9F6F-7A01426845DC}" srcOrd="0" destOrd="0" presId="urn:microsoft.com/office/officeart/2005/8/layout/chevron1"/>
    <dgm:cxn modelId="{FD094426-D48D-43F7-AD68-C62D0B4160F5}" srcId="{C2E06020-E072-4A71-AB79-BF041C4452DD}" destId="{1BB2C38F-9EE1-43D5-9128-C53E7406A0C8}" srcOrd="1" destOrd="0" parTransId="{355F4231-3241-441C-87AC-29F36C5D00C9}" sibTransId="{FC1DF349-49DF-44F7-8DB0-011F28F6762A}"/>
    <dgm:cxn modelId="{6502A696-787B-45C5-B5C0-8DF7081EFAD6}" type="presOf" srcId="{1BB2C38F-9EE1-43D5-9128-C53E7406A0C8}" destId="{356E67F4-08DB-433B-8977-86FDDE88C8C2}" srcOrd="0" destOrd="0" presId="urn:microsoft.com/office/officeart/2005/8/layout/chevron1"/>
    <dgm:cxn modelId="{107E4648-4483-43A2-BDE7-ADEC40796A47}" type="presParOf" srcId="{90AC76DD-40B9-487E-8631-04ABC82BC358}" destId="{78BFE0BF-ADA0-4A00-AFD7-3C0FDE13621B}" srcOrd="0" destOrd="0" presId="urn:microsoft.com/office/officeart/2005/8/layout/chevron1"/>
    <dgm:cxn modelId="{64203DDE-13CA-4FCF-9ADC-91FC2471EF9B}" type="presParOf" srcId="{90AC76DD-40B9-487E-8631-04ABC82BC358}" destId="{E5517632-34FD-4C87-AC91-46839FED7F09}" srcOrd="1" destOrd="0" presId="urn:microsoft.com/office/officeart/2005/8/layout/chevron1"/>
    <dgm:cxn modelId="{A55F67C2-B7B4-46F6-BA9C-0B0F7375FE2D}" type="presParOf" srcId="{90AC76DD-40B9-487E-8631-04ABC82BC358}" destId="{356E67F4-08DB-433B-8977-86FDDE88C8C2}" srcOrd="2" destOrd="0" presId="urn:microsoft.com/office/officeart/2005/8/layout/chevron1"/>
    <dgm:cxn modelId="{935F903C-4619-4AD2-B8B9-949351628431}" type="presParOf" srcId="{90AC76DD-40B9-487E-8631-04ABC82BC358}" destId="{6DBE56C1-8D72-48FD-A129-4C6010479E66}" srcOrd="3" destOrd="0" presId="urn:microsoft.com/office/officeart/2005/8/layout/chevron1"/>
    <dgm:cxn modelId="{973C8449-5210-452F-AAAB-18BDAD1C98D5}" type="presParOf" srcId="{90AC76DD-40B9-487E-8631-04ABC82BC358}" destId="{1308CE0C-60B7-41E3-9F6F-7A01426845D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FE0BF-ADA0-4A00-AFD7-3C0FDE13621B}">
      <dsp:nvSpPr>
        <dsp:cNvPr id="0" name=""/>
        <dsp:cNvSpPr/>
      </dsp:nvSpPr>
      <dsp:spPr>
        <a:xfrm>
          <a:off x="2381" y="2129102"/>
          <a:ext cx="2901156" cy="1160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a:t>Immediately after traumatic experience</a:t>
          </a:r>
        </a:p>
      </dsp:txBody>
      <dsp:txXfrm>
        <a:off x="582612" y="2129102"/>
        <a:ext cx="1740694" cy="1160462"/>
      </dsp:txXfrm>
    </dsp:sp>
    <dsp:sp modelId="{356E67F4-08DB-433B-8977-86FDDE88C8C2}">
      <dsp:nvSpPr>
        <dsp:cNvPr id="0" name=""/>
        <dsp:cNvSpPr/>
      </dsp:nvSpPr>
      <dsp:spPr>
        <a:xfrm>
          <a:off x="2613421" y="2129102"/>
          <a:ext cx="2901156" cy="1160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a:t>Hours, days, after traumatic experience</a:t>
          </a:r>
        </a:p>
      </dsp:txBody>
      <dsp:txXfrm>
        <a:off x="3193652" y="2129102"/>
        <a:ext cx="1740694" cy="1160462"/>
      </dsp:txXfrm>
    </dsp:sp>
    <dsp:sp modelId="{1308CE0C-60B7-41E3-9F6F-7A01426845DC}">
      <dsp:nvSpPr>
        <dsp:cNvPr id="0" name=""/>
        <dsp:cNvSpPr/>
      </dsp:nvSpPr>
      <dsp:spPr>
        <a:xfrm>
          <a:off x="5224462" y="2129102"/>
          <a:ext cx="2901156" cy="1160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a:t>Weeks, months, years after traumatic experience</a:t>
          </a:r>
        </a:p>
      </dsp:txBody>
      <dsp:txXfrm>
        <a:off x="5804693" y="2129102"/>
        <a:ext cx="1740694" cy="1160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FE0BF-ADA0-4A00-AFD7-3C0FDE13621B}">
      <dsp:nvSpPr>
        <dsp:cNvPr id="0" name=""/>
        <dsp:cNvSpPr/>
      </dsp:nvSpPr>
      <dsp:spPr>
        <a:xfrm>
          <a:off x="2381" y="2129102"/>
          <a:ext cx="2901156" cy="1160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a:t>Immediately after traumatic experience</a:t>
          </a:r>
        </a:p>
      </dsp:txBody>
      <dsp:txXfrm>
        <a:off x="582612" y="2129102"/>
        <a:ext cx="1740694" cy="1160462"/>
      </dsp:txXfrm>
    </dsp:sp>
    <dsp:sp modelId="{356E67F4-08DB-433B-8977-86FDDE88C8C2}">
      <dsp:nvSpPr>
        <dsp:cNvPr id="0" name=""/>
        <dsp:cNvSpPr/>
      </dsp:nvSpPr>
      <dsp:spPr>
        <a:xfrm>
          <a:off x="2613421" y="2129102"/>
          <a:ext cx="2901156" cy="1160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a:t>Hours, days, weeks after traumatic experience</a:t>
          </a:r>
        </a:p>
      </dsp:txBody>
      <dsp:txXfrm>
        <a:off x="3193652" y="2129102"/>
        <a:ext cx="1740694" cy="1160462"/>
      </dsp:txXfrm>
    </dsp:sp>
    <dsp:sp modelId="{1308CE0C-60B7-41E3-9F6F-7A01426845DC}">
      <dsp:nvSpPr>
        <dsp:cNvPr id="0" name=""/>
        <dsp:cNvSpPr/>
      </dsp:nvSpPr>
      <dsp:spPr>
        <a:xfrm>
          <a:off x="5224462" y="2129102"/>
          <a:ext cx="2901156" cy="1160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a:t>Weeks, months, years after traumatic experience</a:t>
          </a:r>
        </a:p>
      </dsp:txBody>
      <dsp:txXfrm>
        <a:off x="5804693" y="2129102"/>
        <a:ext cx="1740694" cy="11604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6080"/>
          </a:xfrm>
          <a:prstGeom prst="rect">
            <a:avLst/>
          </a:prstGeom>
        </p:spPr>
        <p:txBody>
          <a:bodyPr vert="horz" lIns="90590" tIns="45295" rIns="90590" bIns="45295" rtlCol="0"/>
          <a:lstStyle>
            <a:lvl1pPr algn="l">
              <a:defRPr sz="1200"/>
            </a:lvl1pPr>
          </a:lstStyle>
          <a:p>
            <a:endParaRPr lang="en-CA"/>
          </a:p>
        </p:txBody>
      </p:sp>
      <p:sp>
        <p:nvSpPr>
          <p:cNvPr id="3" name="Date Placeholder 2"/>
          <p:cNvSpPr>
            <a:spLocks noGrp="1"/>
          </p:cNvSpPr>
          <p:nvPr>
            <p:ph type="dt" sz="quarter" idx="1"/>
          </p:nvPr>
        </p:nvSpPr>
        <p:spPr>
          <a:xfrm>
            <a:off x="3971619" y="0"/>
            <a:ext cx="3037212" cy="466080"/>
          </a:xfrm>
          <a:prstGeom prst="rect">
            <a:avLst/>
          </a:prstGeom>
        </p:spPr>
        <p:txBody>
          <a:bodyPr vert="horz" lIns="90590" tIns="45295" rIns="90590" bIns="45295" rtlCol="0"/>
          <a:lstStyle>
            <a:lvl1pPr algn="r">
              <a:defRPr sz="1200"/>
            </a:lvl1pPr>
          </a:lstStyle>
          <a:p>
            <a:fld id="{ADD10E56-A784-48EF-B034-409FD81B404D}" type="datetimeFigureOut">
              <a:rPr lang="en-CA" smtClean="0"/>
              <a:t>2020-10-06</a:t>
            </a:fld>
            <a:endParaRPr lang="en-CA"/>
          </a:p>
        </p:txBody>
      </p:sp>
      <p:sp>
        <p:nvSpPr>
          <p:cNvPr id="4" name="Footer Placeholder 3"/>
          <p:cNvSpPr>
            <a:spLocks noGrp="1"/>
          </p:cNvSpPr>
          <p:nvPr>
            <p:ph type="ftr" sz="quarter" idx="2"/>
          </p:nvPr>
        </p:nvSpPr>
        <p:spPr>
          <a:xfrm>
            <a:off x="0" y="8830320"/>
            <a:ext cx="3037212" cy="466080"/>
          </a:xfrm>
          <a:prstGeom prst="rect">
            <a:avLst/>
          </a:prstGeom>
        </p:spPr>
        <p:txBody>
          <a:bodyPr vert="horz" lIns="90590" tIns="45295" rIns="90590" bIns="45295" rtlCol="0" anchor="b"/>
          <a:lstStyle>
            <a:lvl1pPr algn="l">
              <a:defRPr sz="1200"/>
            </a:lvl1pPr>
          </a:lstStyle>
          <a:p>
            <a:endParaRPr lang="en-CA"/>
          </a:p>
        </p:txBody>
      </p:sp>
      <p:sp>
        <p:nvSpPr>
          <p:cNvPr id="5" name="Slide Number Placeholder 4"/>
          <p:cNvSpPr>
            <a:spLocks noGrp="1"/>
          </p:cNvSpPr>
          <p:nvPr>
            <p:ph type="sldNum" sz="quarter" idx="3"/>
          </p:nvPr>
        </p:nvSpPr>
        <p:spPr>
          <a:xfrm>
            <a:off x="3971619" y="8830320"/>
            <a:ext cx="3037212" cy="466080"/>
          </a:xfrm>
          <a:prstGeom prst="rect">
            <a:avLst/>
          </a:prstGeom>
        </p:spPr>
        <p:txBody>
          <a:bodyPr vert="horz" lIns="90590" tIns="45295" rIns="90590" bIns="45295" rtlCol="0" anchor="b"/>
          <a:lstStyle>
            <a:lvl1pPr algn="r">
              <a:defRPr sz="1200"/>
            </a:lvl1pPr>
          </a:lstStyle>
          <a:p>
            <a:fld id="{15996BDB-64CB-47E0-BA12-4D8FFCA2EDB7}" type="slidenum">
              <a:rPr lang="en-CA" smtClean="0"/>
              <a:t>‹#›</a:t>
            </a:fld>
            <a:endParaRPr lang="en-CA"/>
          </a:p>
        </p:txBody>
      </p:sp>
    </p:spTree>
    <p:extLst>
      <p:ext uri="{BB962C8B-B14F-4D97-AF65-F5344CB8AC3E}">
        <p14:creationId xmlns:p14="http://schemas.microsoft.com/office/powerpoint/2010/main" val="2928575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1" tIns="46586" rIns="93171" bIns="46586" rtlCol="0"/>
          <a:lstStyle>
            <a:lvl1pPr algn="l">
              <a:defRPr sz="1200"/>
            </a:lvl1pPr>
          </a:lstStyle>
          <a:p>
            <a:endParaRPr lang="en-CA"/>
          </a:p>
        </p:txBody>
      </p:sp>
      <p:sp>
        <p:nvSpPr>
          <p:cNvPr id="3" name="Date Placeholder 2"/>
          <p:cNvSpPr>
            <a:spLocks noGrp="1"/>
          </p:cNvSpPr>
          <p:nvPr>
            <p:ph type="dt" idx="1"/>
          </p:nvPr>
        </p:nvSpPr>
        <p:spPr>
          <a:xfrm>
            <a:off x="3970938" y="0"/>
            <a:ext cx="3037840" cy="466435"/>
          </a:xfrm>
          <a:prstGeom prst="rect">
            <a:avLst/>
          </a:prstGeom>
        </p:spPr>
        <p:txBody>
          <a:bodyPr vert="horz" lIns="93171" tIns="46586" rIns="93171" bIns="46586" rtlCol="0"/>
          <a:lstStyle>
            <a:lvl1pPr algn="r">
              <a:defRPr sz="1200"/>
            </a:lvl1pPr>
          </a:lstStyle>
          <a:p>
            <a:fld id="{7871A3B7-ED10-4478-B6B9-945E0324DE2C}" type="datetimeFigureOut">
              <a:rPr lang="en-CA" smtClean="0"/>
              <a:t>2020-10-06</a:t>
            </a:fld>
            <a:endParaRPr lang="en-CA"/>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1" tIns="46586" rIns="93171" bIns="46586" rtlCol="0" anchor="ctr"/>
          <a:lstStyle/>
          <a:p>
            <a:endParaRPr lang="en-CA"/>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1" tIns="46586" rIns="93171"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8"/>
            <a:ext cx="3037840" cy="466434"/>
          </a:xfrm>
          <a:prstGeom prst="rect">
            <a:avLst/>
          </a:prstGeom>
        </p:spPr>
        <p:txBody>
          <a:bodyPr vert="horz" lIns="93171" tIns="46586" rIns="93171" bIns="46586"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71" tIns="46586" rIns="93171" bIns="46586" rtlCol="0" anchor="b"/>
          <a:lstStyle>
            <a:lvl1pPr algn="r">
              <a:defRPr sz="1200"/>
            </a:lvl1pPr>
          </a:lstStyle>
          <a:p>
            <a:fld id="{9338D449-3934-4F06-B973-ABDE4DBE5526}" type="slidenum">
              <a:rPr lang="en-CA" smtClean="0"/>
              <a:t>‹#›</a:t>
            </a:fld>
            <a:endParaRPr lang="en-CA"/>
          </a:p>
        </p:txBody>
      </p:sp>
    </p:spTree>
    <p:extLst>
      <p:ext uri="{BB962C8B-B14F-4D97-AF65-F5344CB8AC3E}">
        <p14:creationId xmlns:p14="http://schemas.microsoft.com/office/powerpoint/2010/main" val="464765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338D449-3934-4F06-B973-ABDE4DBE5526}" type="slidenum">
              <a:rPr lang="en-CA" smtClean="0"/>
              <a:t>1</a:t>
            </a:fld>
            <a:endParaRPr lang="en-CA"/>
          </a:p>
        </p:txBody>
      </p:sp>
    </p:spTree>
    <p:extLst>
      <p:ext uri="{BB962C8B-B14F-4D97-AF65-F5344CB8AC3E}">
        <p14:creationId xmlns:p14="http://schemas.microsoft.com/office/powerpoint/2010/main" val="3312780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7EE4C-DFE1-493B-B52A-04644B83EA62}" type="slidenum">
              <a:rPr lang="en-US" smtClean="0"/>
              <a:t>11</a:t>
            </a:fld>
            <a:endParaRPr lang="en-US"/>
          </a:p>
        </p:txBody>
      </p:sp>
    </p:spTree>
    <p:extLst>
      <p:ext uri="{BB962C8B-B14F-4D97-AF65-F5344CB8AC3E}">
        <p14:creationId xmlns:p14="http://schemas.microsoft.com/office/powerpoint/2010/main" val="3004009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A positive change that comes about after being broken by a trauma </a:t>
            </a:r>
          </a:p>
          <a:p>
            <a:pPr defTabSz="931774">
              <a:defRPr/>
            </a:pPr>
            <a:r>
              <a:rPr lang="en-CA" baseline="0" dirty="0"/>
              <a:t>-it is not simply a return to baseline…it is being broken, and then emerging from that brokenness, different, but stronger than before. </a:t>
            </a:r>
          </a:p>
          <a:p>
            <a:pPr defTabSz="931774">
              <a:defRPr/>
            </a:pPr>
            <a:r>
              <a:rPr lang="en-CA" baseline="0" dirty="0"/>
              <a:t>-forever changed by the experience.</a:t>
            </a:r>
          </a:p>
          <a:p>
            <a:pPr defTabSz="931774">
              <a:defRPr/>
            </a:pPr>
            <a:endParaRPr lang="en-CA" baseline="0" dirty="0"/>
          </a:p>
          <a:p>
            <a:pPr defTabSz="931774">
              <a:defRPr/>
            </a:pPr>
            <a:r>
              <a:rPr lang="en-CA" baseline="0" dirty="0"/>
              <a:t>-posttraumatic growth is the image of a phoenix rising from the ashes. </a:t>
            </a:r>
          </a:p>
          <a:p>
            <a:pPr defTabSz="931774">
              <a:defRPr/>
            </a:pPr>
            <a:endParaRPr lang="en-CA" baseline="0" dirty="0"/>
          </a:p>
          <a:p>
            <a:pPr defTabSz="931774">
              <a:defRPr/>
            </a:pPr>
            <a:r>
              <a:rPr lang="en-CA" dirty="0"/>
              <a:t>“not simply a return to baseline—it is an experience of improvement that for some persons is deeply profound” (</a:t>
            </a:r>
            <a:r>
              <a:rPr lang="en-CA" dirty="0" err="1"/>
              <a:t>Tedeschi</a:t>
            </a:r>
            <a:r>
              <a:rPr lang="en-CA" dirty="0"/>
              <a:t> &amp; Calhoun, 2004, p. 2)</a:t>
            </a:r>
          </a:p>
        </p:txBody>
      </p:sp>
      <p:sp>
        <p:nvSpPr>
          <p:cNvPr id="4" name="Slide Number Placeholder 3"/>
          <p:cNvSpPr>
            <a:spLocks noGrp="1"/>
          </p:cNvSpPr>
          <p:nvPr>
            <p:ph type="sldNum" sz="quarter" idx="10"/>
          </p:nvPr>
        </p:nvSpPr>
        <p:spPr/>
        <p:txBody>
          <a:bodyPr/>
          <a:lstStyle/>
          <a:p>
            <a:fld id="{F057EE4C-DFE1-493B-B52A-04644B83EA62}" type="slidenum">
              <a:rPr lang="en-US" smtClean="0"/>
              <a:t>12</a:t>
            </a:fld>
            <a:endParaRPr lang="en-US"/>
          </a:p>
        </p:txBody>
      </p:sp>
    </p:spTree>
    <p:extLst>
      <p:ext uri="{BB962C8B-B14F-4D97-AF65-F5344CB8AC3E}">
        <p14:creationId xmlns:p14="http://schemas.microsoft.com/office/powerpoint/2010/main" val="2992386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7EE4C-DFE1-493B-B52A-04644B83EA62}" type="slidenum">
              <a:rPr lang="en-US" smtClean="0"/>
              <a:t>13</a:t>
            </a:fld>
            <a:endParaRPr lang="en-US"/>
          </a:p>
        </p:txBody>
      </p:sp>
    </p:spTree>
    <p:extLst>
      <p:ext uri="{BB962C8B-B14F-4D97-AF65-F5344CB8AC3E}">
        <p14:creationId xmlns:p14="http://schemas.microsoft.com/office/powerpoint/2010/main" val="56390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38D449-3934-4F06-B973-ABDE4DBE5526}" type="slidenum">
              <a:rPr lang="en-CA" smtClean="0"/>
              <a:t>14</a:t>
            </a:fld>
            <a:endParaRPr lang="en-CA"/>
          </a:p>
        </p:txBody>
      </p:sp>
    </p:spTree>
    <p:extLst>
      <p:ext uri="{BB962C8B-B14F-4D97-AF65-F5344CB8AC3E}">
        <p14:creationId xmlns:p14="http://schemas.microsoft.com/office/powerpoint/2010/main" val="1274623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time continuum of our experience of the COVID-19 pandemic? </a:t>
            </a:r>
          </a:p>
          <a:p>
            <a:endParaRPr lang="en-US" dirty="0"/>
          </a:p>
          <a:p>
            <a:r>
              <a:rPr lang="en-US" dirty="0"/>
              <a:t>What is the time continuum of the racism pandemic?</a:t>
            </a:r>
          </a:p>
          <a:p>
            <a:endParaRPr lang="en-US" dirty="0"/>
          </a:p>
          <a:p>
            <a:r>
              <a:rPr lang="en-US" dirty="0"/>
              <a:t>An event is traumatic may be sudden and one time (as in an car accident), or it may occur over a period of many years (as in childhood sexual abuse). It may be perpetrated by a human being (rape, violence, war) or by a natural disaster (forest fire, earthquake, tornado or flood). </a:t>
            </a:r>
          </a:p>
          <a:p>
            <a:endParaRPr lang="en-US" dirty="0"/>
          </a:p>
          <a:p>
            <a:r>
              <a:rPr lang="en-US" dirty="0"/>
              <a:t>So what does SFA and PFA look like for an ongoing experience (like racism, or COVID-19) that a person may be experiencing as traumatizing for them? </a:t>
            </a:r>
          </a:p>
          <a:p>
            <a:endParaRPr lang="en-US" dirty="0"/>
          </a:p>
          <a:p>
            <a:endParaRPr lang="en-US" dirty="0"/>
          </a:p>
        </p:txBody>
      </p:sp>
      <p:sp>
        <p:nvSpPr>
          <p:cNvPr id="4" name="Slide Number Placeholder 3"/>
          <p:cNvSpPr>
            <a:spLocks noGrp="1"/>
          </p:cNvSpPr>
          <p:nvPr>
            <p:ph type="sldNum" sz="quarter" idx="5"/>
          </p:nvPr>
        </p:nvSpPr>
        <p:spPr/>
        <p:txBody>
          <a:bodyPr/>
          <a:lstStyle/>
          <a:p>
            <a:fld id="{9338D449-3934-4F06-B973-ABDE4DBE5526}" type="slidenum">
              <a:rPr lang="en-CA" smtClean="0"/>
              <a:t>15</a:t>
            </a:fld>
            <a:endParaRPr lang="en-CA"/>
          </a:p>
        </p:txBody>
      </p:sp>
    </p:spTree>
    <p:extLst>
      <p:ext uri="{BB962C8B-B14F-4D97-AF65-F5344CB8AC3E}">
        <p14:creationId xmlns:p14="http://schemas.microsoft.com/office/powerpoint/2010/main" val="3125942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338D449-3934-4F06-B973-ABDE4DBE5526}" type="slidenum">
              <a:rPr lang="en-CA" smtClean="0"/>
              <a:t>16</a:t>
            </a:fld>
            <a:endParaRPr lang="en-CA"/>
          </a:p>
        </p:txBody>
      </p:sp>
    </p:spTree>
    <p:extLst>
      <p:ext uri="{BB962C8B-B14F-4D97-AF65-F5344CB8AC3E}">
        <p14:creationId xmlns:p14="http://schemas.microsoft.com/office/powerpoint/2010/main" val="604305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338D449-3934-4F06-B973-ABDE4DBE5526}" type="slidenum">
              <a:rPr lang="en-CA" smtClean="0"/>
              <a:t>17</a:t>
            </a:fld>
            <a:endParaRPr lang="en-CA"/>
          </a:p>
        </p:txBody>
      </p:sp>
    </p:spTree>
    <p:extLst>
      <p:ext uri="{BB962C8B-B14F-4D97-AF65-F5344CB8AC3E}">
        <p14:creationId xmlns:p14="http://schemas.microsoft.com/office/powerpoint/2010/main" val="442028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BLESS Method to identify people’s most pressing unmet core needs and then respond with the recommended paired interventions. This straightforward and</a:t>
            </a:r>
          </a:p>
          <a:p>
            <a:r>
              <a:rPr lang="en-GB" dirty="0"/>
              <a:t>intuitive four-step approach (Attend, Ask, Act, And Repeat) will help you maximize your natural helping skills to provide effective peer-to-peer support.”</a:t>
            </a:r>
            <a:endParaRPr lang="en-US" dirty="0"/>
          </a:p>
        </p:txBody>
      </p:sp>
      <p:sp>
        <p:nvSpPr>
          <p:cNvPr id="4" name="Slide Number Placeholder 3"/>
          <p:cNvSpPr>
            <a:spLocks noGrp="1"/>
          </p:cNvSpPr>
          <p:nvPr>
            <p:ph type="sldNum" sz="quarter" idx="5"/>
          </p:nvPr>
        </p:nvSpPr>
        <p:spPr/>
        <p:txBody>
          <a:bodyPr/>
          <a:lstStyle/>
          <a:p>
            <a:fld id="{9338D449-3934-4F06-B973-ABDE4DBE5526}" type="slidenum">
              <a:rPr lang="en-CA" smtClean="0"/>
              <a:t>18</a:t>
            </a:fld>
            <a:endParaRPr lang="en-CA"/>
          </a:p>
        </p:txBody>
      </p:sp>
    </p:spTree>
    <p:extLst>
      <p:ext uri="{BB962C8B-B14F-4D97-AF65-F5344CB8AC3E}">
        <p14:creationId xmlns:p14="http://schemas.microsoft.com/office/powerpoint/2010/main" val="2871347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38D449-3934-4F06-B973-ABDE4DBE5526}" type="slidenum">
              <a:rPr lang="en-CA" smtClean="0"/>
              <a:t>19</a:t>
            </a:fld>
            <a:endParaRPr lang="en-CA"/>
          </a:p>
        </p:txBody>
      </p:sp>
    </p:spTree>
    <p:extLst>
      <p:ext uri="{BB962C8B-B14F-4D97-AF65-F5344CB8AC3E}">
        <p14:creationId xmlns:p14="http://schemas.microsoft.com/office/powerpoint/2010/main" val="1227888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Being…not doing.</a:t>
            </a:r>
          </a:p>
          <a:p>
            <a:r>
              <a:rPr lang="en-US" dirty="0"/>
              <a:t>Empathy: The Quality of your Being; perceived understanding</a:t>
            </a:r>
          </a:p>
          <a:p>
            <a:r>
              <a:rPr lang="en-US" dirty="0"/>
              <a:t>Witness: This isn’t passive…it’s active. You are observing, you are holding space, you are SEEING the person in front of you. </a:t>
            </a:r>
          </a:p>
          <a:p>
            <a:r>
              <a:rPr lang="en-US" dirty="0"/>
              <a:t>Acts 1:8 “</a:t>
            </a:r>
            <a:r>
              <a:rPr lang="en-GB" sz="1200" b="1" i="0" kern="1200" baseline="30000" dirty="0">
                <a:solidFill>
                  <a:schemeClr val="tx1"/>
                </a:solidFill>
                <a:effectLst/>
                <a:latin typeface="+mn-lt"/>
                <a:ea typeface="+mn-ea"/>
                <a:cs typeface="+mn-cs"/>
              </a:rPr>
              <a:t>8 </a:t>
            </a:r>
            <a:r>
              <a:rPr lang="en-GB" sz="1200" b="0" i="0" kern="1200" dirty="0">
                <a:solidFill>
                  <a:schemeClr val="tx1"/>
                </a:solidFill>
                <a:effectLst/>
                <a:latin typeface="+mn-lt"/>
                <a:ea typeface="+mn-ea"/>
                <a:cs typeface="+mn-cs"/>
              </a:rPr>
              <a:t>But you will receive power when the Holy Spirit comes on you; and you will be my witnesses in Jerusalem, and in all Judea and Samaria, and to the ends of the earth.”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“Trauma is caused when we are unable to release blocked energies, to fully move through the physical/emotional reactions to hurtful experience. </a:t>
            </a:r>
            <a:r>
              <a:rPr lang="en-US" sz="1800" u="sng" dirty="0"/>
              <a:t>Trauma is not what happens to us, but what we hold inside in the absence of an empathetic witness. </a:t>
            </a:r>
            <a:r>
              <a:rPr lang="en-US" sz="1200" dirty="0"/>
              <a:t>The salvation, then, is to be found in the body.” </a:t>
            </a:r>
            <a:r>
              <a:rPr lang="en-US" sz="1000" dirty="0"/>
              <a:t>(Gabor </a:t>
            </a:r>
            <a:r>
              <a:rPr lang="en-US" sz="1000" dirty="0" err="1"/>
              <a:t>Maté</a:t>
            </a:r>
            <a:r>
              <a:rPr lang="en-US" sz="1000" dirty="0"/>
              <a:t>, forward to Levine’s book, 2010, </a:t>
            </a:r>
            <a:r>
              <a:rPr lang="en-US" sz="1000" i="1" dirty="0"/>
              <a:t>In an Unspoken Voice, p. xii</a:t>
            </a:r>
            <a:r>
              <a:rPr lang="en-US" sz="1000" dirty="0"/>
              <a:t>)</a:t>
            </a:r>
          </a:p>
          <a:p>
            <a:endParaRPr lang="en-US" dirty="0"/>
          </a:p>
        </p:txBody>
      </p:sp>
      <p:sp>
        <p:nvSpPr>
          <p:cNvPr id="4" name="Slide Number Placeholder 3"/>
          <p:cNvSpPr>
            <a:spLocks noGrp="1"/>
          </p:cNvSpPr>
          <p:nvPr>
            <p:ph type="sldNum" sz="quarter" idx="5"/>
          </p:nvPr>
        </p:nvSpPr>
        <p:spPr/>
        <p:txBody>
          <a:bodyPr/>
          <a:lstStyle/>
          <a:p>
            <a:fld id="{9338D449-3934-4F06-B973-ABDE4DBE5526}" type="slidenum">
              <a:rPr lang="en-CA" smtClean="0"/>
              <a:t>20</a:t>
            </a:fld>
            <a:endParaRPr lang="en-CA"/>
          </a:p>
        </p:txBody>
      </p:sp>
    </p:spTree>
    <p:extLst>
      <p:ext uri="{BB962C8B-B14F-4D97-AF65-F5344CB8AC3E}">
        <p14:creationId xmlns:p14="http://schemas.microsoft.com/office/powerpoint/2010/main" val="1386692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338D449-3934-4F06-B973-ABDE4DBE5526}" type="slidenum">
              <a:rPr lang="en-CA" smtClean="0"/>
              <a:t>2</a:t>
            </a:fld>
            <a:endParaRPr lang="en-CA"/>
          </a:p>
        </p:txBody>
      </p:sp>
    </p:spTree>
    <p:extLst>
      <p:ext uri="{BB962C8B-B14F-4D97-AF65-F5344CB8AC3E}">
        <p14:creationId xmlns:p14="http://schemas.microsoft.com/office/powerpoint/2010/main" val="3428362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Being…not doing.</a:t>
            </a:r>
          </a:p>
          <a:p>
            <a:r>
              <a:rPr lang="en-US" dirty="0"/>
              <a:t>Empathy: The Quality of your Being; perceived understanding</a:t>
            </a:r>
          </a:p>
          <a:p>
            <a:r>
              <a:rPr lang="en-US" dirty="0"/>
              <a:t>Witness: This isn’t passive…it’s active. You are observing, you are holding space, you are SEEING the person in front of you. </a:t>
            </a:r>
          </a:p>
        </p:txBody>
      </p:sp>
      <p:sp>
        <p:nvSpPr>
          <p:cNvPr id="4" name="Slide Number Placeholder 3"/>
          <p:cNvSpPr>
            <a:spLocks noGrp="1"/>
          </p:cNvSpPr>
          <p:nvPr>
            <p:ph type="sldNum" sz="quarter" idx="5"/>
          </p:nvPr>
        </p:nvSpPr>
        <p:spPr/>
        <p:txBody>
          <a:bodyPr/>
          <a:lstStyle/>
          <a:p>
            <a:fld id="{9338D449-3934-4F06-B973-ABDE4DBE5526}" type="slidenum">
              <a:rPr lang="en-CA" smtClean="0"/>
              <a:t>21</a:t>
            </a:fld>
            <a:endParaRPr lang="en-CA"/>
          </a:p>
        </p:txBody>
      </p:sp>
    </p:spTree>
    <p:extLst>
      <p:ext uri="{BB962C8B-B14F-4D97-AF65-F5344CB8AC3E}">
        <p14:creationId xmlns:p14="http://schemas.microsoft.com/office/powerpoint/2010/main" val="3065720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 at the time of crisis or as close to the time of crisis as possible. </a:t>
            </a:r>
          </a:p>
          <a:p>
            <a:r>
              <a:rPr lang="en-US" dirty="0"/>
              <a:t>You are supporting a person whose body, mind and spirit has been overwhelmed by a traumatic experience. </a:t>
            </a:r>
          </a:p>
          <a:p>
            <a:r>
              <a:rPr lang="en-US" dirty="0"/>
              <a:t>You are supporting that person by your PRESENCE. </a:t>
            </a:r>
          </a:p>
          <a:p>
            <a:r>
              <a:rPr lang="en-US" dirty="0"/>
              <a:t>Your nervous system is supporting the other person’s nervous system.</a:t>
            </a:r>
          </a:p>
          <a:p>
            <a:r>
              <a:rPr lang="en-US" dirty="0"/>
              <a:t>You are supporting the person in the disorientation, the dislocation of the person, so that they are able to reorient themselves to the present and to their bodies as soon as they are able. </a:t>
            </a:r>
          </a:p>
          <a:p>
            <a:r>
              <a:rPr lang="en-US" dirty="0"/>
              <a:t>This reorientation, returning back into their body, will happen faster with support—with spiritual and psychological first aid.  </a:t>
            </a:r>
          </a:p>
          <a:p>
            <a:endParaRPr lang="en-US" dirty="0"/>
          </a:p>
          <a:p>
            <a:r>
              <a:rPr lang="en-US" dirty="0"/>
              <a:t> </a:t>
            </a:r>
          </a:p>
        </p:txBody>
      </p:sp>
      <p:sp>
        <p:nvSpPr>
          <p:cNvPr id="4" name="Slide Number Placeholder 3"/>
          <p:cNvSpPr>
            <a:spLocks noGrp="1"/>
          </p:cNvSpPr>
          <p:nvPr>
            <p:ph type="sldNum" sz="quarter" idx="5"/>
          </p:nvPr>
        </p:nvSpPr>
        <p:spPr/>
        <p:txBody>
          <a:bodyPr/>
          <a:lstStyle/>
          <a:p>
            <a:fld id="{9338D449-3934-4F06-B973-ABDE4DBE5526}" type="slidenum">
              <a:rPr lang="en-CA" smtClean="0"/>
              <a:t>22</a:t>
            </a:fld>
            <a:endParaRPr lang="en-CA"/>
          </a:p>
        </p:txBody>
      </p:sp>
    </p:spTree>
    <p:extLst>
      <p:ext uri="{BB962C8B-B14F-4D97-AF65-F5344CB8AC3E}">
        <p14:creationId xmlns:p14="http://schemas.microsoft.com/office/powerpoint/2010/main" val="3664689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SFA and PFA has the most effective healing impact for the person if it occurs in a more immediate short time frame around the time of the traumatic experience…within minutes, hours and days after the traumatic experience. </a:t>
            </a:r>
          </a:p>
          <a:p>
            <a:endParaRPr lang="en-US" dirty="0"/>
          </a:p>
          <a:p>
            <a:r>
              <a:rPr lang="en-US" sz="1600" dirty="0"/>
              <a:t>How then in a pandemic that is on-going are we providing the support that people around us need? </a:t>
            </a:r>
          </a:p>
          <a:p>
            <a:endParaRPr lang="en-US" dirty="0"/>
          </a:p>
        </p:txBody>
      </p:sp>
      <p:sp>
        <p:nvSpPr>
          <p:cNvPr id="4" name="Slide Number Placeholder 3"/>
          <p:cNvSpPr>
            <a:spLocks noGrp="1"/>
          </p:cNvSpPr>
          <p:nvPr>
            <p:ph type="sldNum" sz="quarter" idx="5"/>
          </p:nvPr>
        </p:nvSpPr>
        <p:spPr/>
        <p:txBody>
          <a:bodyPr/>
          <a:lstStyle/>
          <a:p>
            <a:fld id="{9338D449-3934-4F06-B973-ABDE4DBE5526}" type="slidenum">
              <a:rPr lang="en-CA" smtClean="0"/>
              <a:t>23</a:t>
            </a:fld>
            <a:endParaRPr lang="en-CA"/>
          </a:p>
        </p:txBody>
      </p:sp>
    </p:spTree>
    <p:extLst>
      <p:ext uri="{BB962C8B-B14F-4D97-AF65-F5344CB8AC3E}">
        <p14:creationId xmlns:p14="http://schemas.microsoft.com/office/powerpoint/2010/main" val="1900048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38D449-3934-4F06-B973-ABDE4DBE5526}" type="slidenum">
              <a:rPr lang="en-CA" smtClean="0"/>
              <a:t>24</a:t>
            </a:fld>
            <a:endParaRPr lang="en-CA"/>
          </a:p>
        </p:txBody>
      </p:sp>
    </p:spTree>
    <p:extLst>
      <p:ext uri="{BB962C8B-B14F-4D97-AF65-F5344CB8AC3E}">
        <p14:creationId xmlns:p14="http://schemas.microsoft.com/office/powerpoint/2010/main" val="3939873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338D449-3934-4F06-B973-ABDE4DBE5526}" type="slidenum">
              <a:rPr lang="en-CA" smtClean="0"/>
              <a:t>25</a:t>
            </a:fld>
            <a:endParaRPr lang="en-CA"/>
          </a:p>
        </p:txBody>
      </p:sp>
    </p:spTree>
    <p:extLst>
      <p:ext uri="{BB962C8B-B14F-4D97-AF65-F5344CB8AC3E}">
        <p14:creationId xmlns:p14="http://schemas.microsoft.com/office/powerpoint/2010/main" val="3674916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338D449-3934-4F06-B973-ABDE4DBE5526}" type="slidenum">
              <a:rPr lang="en-CA" smtClean="0"/>
              <a:t>3</a:t>
            </a:fld>
            <a:endParaRPr lang="en-CA"/>
          </a:p>
        </p:txBody>
      </p:sp>
    </p:spTree>
    <p:extLst>
      <p:ext uri="{BB962C8B-B14F-4D97-AF65-F5344CB8AC3E}">
        <p14:creationId xmlns:p14="http://schemas.microsoft.com/office/powerpoint/2010/main" val="417427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read some quotes from two of Peter Levine’s books. Peter Levine is the founder of Somatic Experiencing. </a:t>
            </a:r>
          </a:p>
          <a:p>
            <a:endParaRPr lang="en-US" dirty="0"/>
          </a:p>
          <a:p>
            <a:r>
              <a:rPr lang="en-US" dirty="0"/>
              <a:t>Our primitive responses are FIGHT, FLIGHT or FREEZE. Our bodies are fearfully and wonderfully made. Our nervous systems are designed to respond to our environments. They instinctively move us into Self-Protective Responses when our bodies sense that we are in danger.  </a:t>
            </a:r>
          </a:p>
          <a:p>
            <a:endParaRPr lang="en-US" dirty="0"/>
          </a:p>
          <a:p>
            <a:endParaRPr lang="en-US" dirty="0"/>
          </a:p>
        </p:txBody>
      </p:sp>
      <p:sp>
        <p:nvSpPr>
          <p:cNvPr id="4" name="Slide Number Placeholder 3"/>
          <p:cNvSpPr>
            <a:spLocks noGrp="1"/>
          </p:cNvSpPr>
          <p:nvPr>
            <p:ph type="sldNum" sz="quarter" idx="5"/>
          </p:nvPr>
        </p:nvSpPr>
        <p:spPr/>
        <p:txBody>
          <a:bodyPr/>
          <a:lstStyle/>
          <a:p>
            <a:fld id="{9338D449-3934-4F06-B973-ABDE4DBE5526}" type="slidenum">
              <a:rPr lang="en-CA" smtClean="0"/>
              <a:t>5</a:t>
            </a:fld>
            <a:endParaRPr lang="en-CA"/>
          </a:p>
        </p:txBody>
      </p:sp>
    </p:spTree>
    <p:extLst>
      <p:ext uri="{BB962C8B-B14F-4D97-AF65-F5344CB8AC3E}">
        <p14:creationId xmlns:p14="http://schemas.microsoft.com/office/powerpoint/2010/main" val="2104588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38D449-3934-4F06-B973-ABDE4DBE5526}" type="slidenum">
              <a:rPr lang="en-CA" smtClean="0"/>
              <a:t>6</a:t>
            </a:fld>
            <a:endParaRPr lang="en-CA"/>
          </a:p>
        </p:txBody>
      </p:sp>
    </p:spTree>
    <p:extLst>
      <p:ext uri="{BB962C8B-B14F-4D97-AF65-F5344CB8AC3E}">
        <p14:creationId xmlns:p14="http://schemas.microsoft.com/office/powerpoint/2010/main" val="250056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words, Trauma is caused when our Self-Protective Responses were unable to be completed. The event or experience overwhelmed our nervous systems and whatever primitive response our bodies wanted to make….FIGHT, FLIGHT or FREEZE….the energy of these responses got stuck in our bodies. </a:t>
            </a:r>
          </a:p>
          <a:p>
            <a:endParaRPr lang="en-US" dirty="0"/>
          </a:p>
        </p:txBody>
      </p:sp>
      <p:sp>
        <p:nvSpPr>
          <p:cNvPr id="4" name="Slide Number Placeholder 3"/>
          <p:cNvSpPr>
            <a:spLocks noGrp="1"/>
          </p:cNvSpPr>
          <p:nvPr>
            <p:ph type="sldNum" sz="quarter" idx="5"/>
          </p:nvPr>
        </p:nvSpPr>
        <p:spPr/>
        <p:txBody>
          <a:bodyPr/>
          <a:lstStyle/>
          <a:p>
            <a:fld id="{9338D449-3934-4F06-B973-ABDE4DBE5526}" type="slidenum">
              <a:rPr lang="en-CA" smtClean="0"/>
              <a:t>7</a:t>
            </a:fld>
            <a:endParaRPr lang="en-CA"/>
          </a:p>
        </p:txBody>
      </p:sp>
    </p:spTree>
    <p:extLst>
      <p:ext uri="{BB962C8B-B14F-4D97-AF65-F5344CB8AC3E}">
        <p14:creationId xmlns:p14="http://schemas.microsoft.com/office/powerpoint/2010/main" val="1548576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Most of the ideas in</a:t>
            </a:r>
            <a:r>
              <a:rPr lang="en-CA" baseline="0" dirty="0"/>
              <a:t> </a:t>
            </a:r>
            <a:r>
              <a:rPr lang="en-CA" dirty="0"/>
              <a:t>this presentation are from my doctoral</a:t>
            </a:r>
            <a:r>
              <a:rPr lang="en-CA" baseline="0" dirty="0"/>
              <a:t> dissertation. The theories are not my own theories so I will be acknowledging the sources throughout. Perhaps what is new is how I am reflecting on the theories or connecting existing theories to each other.  </a:t>
            </a:r>
            <a:endParaRPr lang="en-US" dirty="0"/>
          </a:p>
        </p:txBody>
      </p:sp>
      <p:sp>
        <p:nvSpPr>
          <p:cNvPr id="4" name="Slide Number Placeholder 3"/>
          <p:cNvSpPr>
            <a:spLocks noGrp="1"/>
          </p:cNvSpPr>
          <p:nvPr>
            <p:ph type="sldNum" sz="quarter" idx="10"/>
          </p:nvPr>
        </p:nvSpPr>
        <p:spPr/>
        <p:txBody>
          <a:bodyPr/>
          <a:lstStyle/>
          <a:p>
            <a:fld id="{F057EE4C-DFE1-493B-B52A-04644B83EA62}" type="slidenum">
              <a:rPr lang="en-US" smtClean="0"/>
              <a:t>8</a:t>
            </a:fld>
            <a:endParaRPr lang="en-US"/>
          </a:p>
        </p:txBody>
      </p:sp>
    </p:spTree>
    <p:extLst>
      <p:ext uri="{BB962C8B-B14F-4D97-AF65-F5344CB8AC3E}">
        <p14:creationId xmlns:p14="http://schemas.microsoft.com/office/powerpoint/2010/main" val="340889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One of the fascinating things I encountered in my research was the research participants’ use of metaphors in how they talked about and told their stories of transforming trauma to posttraumatic growth.</a:t>
            </a:r>
          </a:p>
          <a:p>
            <a:endParaRPr lang="en-CA" dirty="0"/>
          </a:p>
          <a:p>
            <a:r>
              <a:rPr lang="en-CA" dirty="0"/>
              <a:t>The</a:t>
            </a:r>
            <a:r>
              <a:rPr lang="en-CA" baseline="0" dirty="0"/>
              <a:t> </a:t>
            </a:r>
            <a:r>
              <a:rPr lang="en-CA" dirty="0"/>
              <a:t>“Not Sinking with the Titanic” metaphor comes from Nancy, a research participant, and b</a:t>
            </a:r>
            <a:r>
              <a:rPr lang="en-CA" baseline="0" dirty="0"/>
              <a:t>ecame the title for my thesis.</a:t>
            </a:r>
          </a:p>
        </p:txBody>
      </p:sp>
      <p:sp>
        <p:nvSpPr>
          <p:cNvPr id="4" name="Slide Number Placeholder 3"/>
          <p:cNvSpPr>
            <a:spLocks noGrp="1"/>
          </p:cNvSpPr>
          <p:nvPr>
            <p:ph type="sldNum" sz="quarter" idx="10"/>
          </p:nvPr>
        </p:nvSpPr>
        <p:spPr/>
        <p:txBody>
          <a:bodyPr/>
          <a:lstStyle/>
          <a:p>
            <a:fld id="{F057EE4C-DFE1-493B-B52A-04644B83EA62}" type="slidenum">
              <a:rPr lang="en-US" smtClean="0"/>
              <a:t>9</a:t>
            </a:fld>
            <a:endParaRPr lang="en-US"/>
          </a:p>
        </p:txBody>
      </p:sp>
    </p:spTree>
    <p:extLst>
      <p:ext uri="{BB962C8B-B14F-4D97-AF65-F5344CB8AC3E}">
        <p14:creationId xmlns:p14="http://schemas.microsoft.com/office/powerpoint/2010/main" val="3750664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7EE4C-DFE1-493B-B52A-04644B83EA62}" type="slidenum">
              <a:rPr lang="en-US" smtClean="0"/>
              <a:t>10</a:t>
            </a:fld>
            <a:endParaRPr lang="en-US"/>
          </a:p>
        </p:txBody>
      </p:sp>
    </p:spTree>
    <p:extLst>
      <p:ext uri="{BB962C8B-B14F-4D97-AF65-F5344CB8AC3E}">
        <p14:creationId xmlns:p14="http://schemas.microsoft.com/office/powerpoint/2010/main" val="409855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10/6/2020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10/6/2020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10/6/2020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10/6/2020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10/6/2020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10/6/2020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10/6/2020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cholars.wlu.ca/etd/1895/"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CA" sz="4800" dirty="0"/>
              <a:t>POSTTRAUMATIC GROWTH and the ROLE OF Spiritual First Aid</a:t>
            </a:r>
          </a:p>
        </p:txBody>
      </p:sp>
      <p:sp>
        <p:nvSpPr>
          <p:cNvPr id="3" name="Subtitle 2"/>
          <p:cNvSpPr>
            <a:spLocks noGrp="1"/>
          </p:cNvSpPr>
          <p:nvPr>
            <p:ph type="subTitle" idx="1"/>
          </p:nvPr>
        </p:nvSpPr>
        <p:spPr>
          <a:xfrm>
            <a:off x="1371600" y="4194928"/>
            <a:ext cx="9448800" cy="1262367"/>
          </a:xfrm>
        </p:spPr>
        <p:txBody>
          <a:bodyPr>
            <a:normAutofit/>
          </a:bodyPr>
          <a:lstStyle/>
          <a:p>
            <a:pPr algn="ctr"/>
            <a:r>
              <a:rPr lang="en-CA" i="1" dirty="0"/>
              <a:t>Friday, September 25, 2020 @ 2 pm</a:t>
            </a:r>
          </a:p>
          <a:p>
            <a:pPr algn="ctr"/>
            <a:r>
              <a:rPr lang="en-CA" i="1" dirty="0"/>
              <a:t>Rev. Joseph </a:t>
            </a:r>
            <a:r>
              <a:rPr lang="en-CA" i="1" dirty="0" err="1"/>
              <a:t>Kamphuis</a:t>
            </a:r>
            <a:r>
              <a:rPr lang="en-CA" i="1" dirty="0"/>
              <a:t> and Dr. Alida van Dijk, PhD, RP</a:t>
            </a:r>
            <a:endParaRPr lang="en-CA" dirty="0"/>
          </a:p>
        </p:txBody>
      </p:sp>
    </p:spTree>
    <p:extLst>
      <p:ext uri="{BB962C8B-B14F-4D97-AF65-F5344CB8AC3E}">
        <p14:creationId xmlns:p14="http://schemas.microsoft.com/office/powerpoint/2010/main" val="3204724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CA" sz="4300" dirty="0">
                <a:latin typeface="Arial" panose="020B0604020202020204" pitchFamily="34" charset="0"/>
                <a:cs typeface="Arial" panose="020B0604020202020204" pitchFamily="34" charset="0"/>
              </a:rPr>
              <a:t>Metaphors for Trauma</a:t>
            </a:r>
            <a:endParaRPr lang="en-US" sz="4300" dirty="0">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1154953" y="2513302"/>
            <a:ext cx="9599637" cy="3455987"/>
          </a:xfrm>
        </p:spPr>
        <p:txBody>
          <a:bodyPr>
            <a:normAutofit/>
          </a:bodyPr>
          <a:lstStyle/>
          <a:p>
            <a:pPr marL="457200" indent="-457200">
              <a:buFont typeface="Arial" panose="020B0604020202020204" pitchFamily="34" charset="0"/>
              <a:buChar char="•"/>
            </a:pPr>
            <a:r>
              <a:rPr lang="en-CA" sz="3000" dirty="0">
                <a:cs typeface="Arial" panose="020B0604020202020204" pitchFamily="34" charset="0"/>
              </a:rPr>
              <a:t>“an affliction of the powerless” (Herman, 1997, p. 33)</a:t>
            </a:r>
          </a:p>
          <a:p>
            <a:pPr marL="457200" indent="-457200">
              <a:buFont typeface="Arial" panose="020B0604020202020204" pitchFamily="34" charset="0"/>
              <a:buChar char="•"/>
            </a:pPr>
            <a:r>
              <a:rPr lang="en-CA" sz="3000" dirty="0">
                <a:cs typeface="Arial" panose="020B0604020202020204" pitchFamily="34" charset="0"/>
              </a:rPr>
              <a:t>“psychological earthquakes” (Calhoun &amp; </a:t>
            </a:r>
            <a:r>
              <a:rPr lang="en-CA" sz="3000" dirty="0" err="1">
                <a:cs typeface="Arial" panose="020B0604020202020204" pitchFamily="34" charset="0"/>
              </a:rPr>
              <a:t>Tedeschi</a:t>
            </a:r>
            <a:r>
              <a:rPr lang="en-CA" sz="3000" dirty="0">
                <a:cs typeface="Arial" panose="020B0604020202020204" pitchFamily="34" charset="0"/>
              </a:rPr>
              <a:t>, 2006, p. 11) </a:t>
            </a:r>
            <a:endParaRPr lang="en-US" sz="3000" dirty="0">
              <a:cs typeface="Arial" panose="020B0604020202020204" pitchFamily="34" charset="0"/>
            </a:endParaRPr>
          </a:p>
          <a:p>
            <a:pPr marL="457200" indent="-457200">
              <a:buFont typeface="Arial" panose="020B0604020202020204" pitchFamily="34" charset="0"/>
              <a:buChar char="•"/>
            </a:pPr>
            <a:r>
              <a:rPr lang="en-CA" sz="3000" dirty="0">
                <a:cs typeface="Arial" panose="020B0604020202020204" pitchFamily="34" charset="0"/>
              </a:rPr>
              <a:t>“shattered assumptions” (</a:t>
            </a:r>
            <a:r>
              <a:rPr lang="en-CA" sz="3000" dirty="0" err="1">
                <a:cs typeface="Arial" panose="020B0604020202020204" pitchFamily="34" charset="0"/>
              </a:rPr>
              <a:t>Janoff</a:t>
            </a:r>
            <a:r>
              <a:rPr lang="en-CA" sz="3000" dirty="0">
                <a:cs typeface="Arial" panose="020B0604020202020204" pitchFamily="34" charset="0"/>
              </a:rPr>
              <a:t>-Bulman, 1992)</a:t>
            </a:r>
          </a:p>
          <a:p>
            <a:pPr marL="457200" indent="-457200">
              <a:buFont typeface="Arial" panose="020B0604020202020204" pitchFamily="34" charset="0"/>
              <a:buChar char="•"/>
            </a:pPr>
            <a:r>
              <a:rPr lang="en-CA" sz="3000" dirty="0">
                <a:cs typeface="Arial" panose="020B0604020202020204" pitchFamily="34" charset="0"/>
              </a:rPr>
              <a:t>“shocks to our inner worlds” (</a:t>
            </a:r>
            <a:r>
              <a:rPr lang="en-CA" sz="3000" dirty="0" err="1">
                <a:cs typeface="Arial" panose="020B0604020202020204" pitchFamily="34" charset="0"/>
              </a:rPr>
              <a:t>Janoff</a:t>
            </a:r>
            <a:r>
              <a:rPr lang="en-CA" sz="3000" dirty="0">
                <a:cs typeface="Arial" panose="020B0604020202020204" pitchFamily="34" charset="0"/>
              </a:rPr>
              <a:t>-Bulman, 2006, p. 83)</a:t>
            </a:r>
          </a:p>
        </p:txBody>
      </p:sp>
    </p:spTree>
    <p:extLst>
      <p:ext uri="{BB962C8B-B14F-4D97-AF65-F5344CB8AC3E}">
        <p14:creationId xmlns:p14="http://schemas.microsoft.com/office/powerpoint/2010/main" val="489050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CA" sz="4300" dirty="0">
                <a:latin typeface="Arial" panose="020B0604020202020204" pitchFamily="34" charset="0"/>
                <a:cs typeface="Arial" panose="020B0604020202020204" pitchFamily="34" charset="0"/>
              </a:rPr>
              <a:t>Metaphors for Trauma</a:t>
            </a:r>
            <a:endParaRPr lang="en-US" sz="4300" dirty="0">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1154953" y="2513302"/>
            <a:ext cx="9599637" cy="3455987"/>
          </a:xfrm>
        </p:spPr>
        <p:txBody>
          <a:bodyPr>
            <a:normAutofit/>
          </a:bodyPr>
          <a:lstStyle/>
          <a:p>
            <a:r>
              <a:rPr lang="en-CA" sz="3000" dirty="0">
                <a:cs typeface="Arial" panose="020B0604020202020204" pitchFamily="34" charset="0"/>
              </a:rPr>
              <a:t>”We know it takes faith to believe in God, but we sometimes forget how much faith it takes to believe in truth, justice, goodness, and even love. Trauma challenges this faith, and in some cases shatters it into tiny pieces. We are left groping around on the floor for the ruins of our once-unquestioned beliefs.” (Feldman &amp; </a:t>
            </a:r>
            <a:r>
              <a:rPr lang="en-CA" sz="3000" dirty="0" err="1">
                <a:cs typeface="Arial" panose="020B0604020202020204" pitchFamily="34" charset="0"/>
              </a:rPr>
              <a:t>Kravetz</a:t>
            </a:r>
            <a:r>
              <a:rPr lang="en-CA" sz="3000" dirty="0">
                <a:cs typeface="Arial" panose="020B0604020202020204" pitchFamily="34" charset="0"/>
              </a:rPr>
              <a:t>, 2014, p. 50)</a:t>
            </a:r>
            <a:endParaRPr lang="en-US" sz="3000" dirty="0">
              <a:cs typeface="Arial" panose="020B0604020202020204" pitchFamily="34" charset="0"/>
            </a:endParaRPr>
          </a:p>
        </p:txBody>
      </p:sp>
    </p:spTree>
    <p:extLst>
      <p:ext uri="{BB962C8B-B14F-4D97-AF65-F5344CB8AC3E}">
        <p14:creationId xmlns:p14="http://schemas.microsoft.com/office/powerpoint/2010/main" val="812937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Posttraumatic growth</a:t>
            </a:r>
            <a:endParaRPr lang="en-US" dirty="0"/>
          </a:p>
        </p:txBody>
      </p:sp>
      <p:sp>
        <p:nvSpPr>
          <p:cNvPr id="4" name="Subtitle 2"/>
          <p:cNvSpPr>
            <a:spLocks noGrp="1"/>
          </p:cNvSpPr>
          <p:nvPr>
            <p:ph idx="1"/>
          </p:nvPr>
        </p:nvSpPr>
        <p:spPr/>
        <p:txBody>
          <a:bodyPr>
            <a:normAutofit/>
          </a:bodyPr>
          <a:lstStyle/>
          <a:p>
            <a:pPr marL="457200" indent="-457200">
              <a:buFont typeface="Arial" panose="020B0604020202020204" pitchFamily="34" charset="0"/>
              <a:buChar char="•"/>
            </a:pPr>
            <a:r>
              <a:rPr lang="en-CA" sz="3000" dirty="0"/>
              <a:t>A positive change that comes about after our lives are impacted by trauma</a:t>
            </a:r>
          </a:p>
          <a:p>
            <a:pPr marL="457200" indent="-457200">
              <a:buFont typeface="Arial" panose="020B0604020202020204" pitchFamily="34" charset="0"/>
              <a:buChar char="•"/>
            </a:pPr>
            <a:r>
              <a:rPr lang="en-CA" sz="3000" dirty="0"/>
              <a:t>“not simply a return to baseline—it is an experience of improvement that for some persons is deeply profound” (Tedeschi &amp; Calhoun, 2004, p. 2)</a:t>
            </a:r>
          </a:p>
        </p:txBody>
      </p:sp>
    </p:spTree>
    <p:extLst>
      <p:ext uri="{BB962C8B-B14F-4D97-AF65-F5344CB8AC3E}">
        <p14:creationId xmlns:p14="http://schemas.microsoft.com/office/powerpoint/2010/main" val="121346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5A1228-2EB9-49CA-96F0-BFDA5411D358}"/>
              </a:ext>
            </a:extLst>
          </p:cNvPr>
          <p:cNvSpPr>
            <a:spLocks noGrp="1"/>
          </p:cNvSpPr>
          <p:nvPr>
            <p:ph type="title"/>
          </p:nvPr>
        </p:nvSpPr>
        <p:spPr/>
        <p:txBody>
          <a:bodyPr/>
          <a:lstStyle/>
          <a:p>
            <a:r>
              <a:rPr lang="en-US" dirty="0"/>
              <a:t>Trauma and Spirituality</a:t>
            </a:r>
            <a:endParaRPr lang="en-CA" dirty="0"/>
          </a:p>
        </p:txBody>
      </p:sp>
      <p:sp>
        <p:nvSpPr>
          <p:cNvPr id="2" name="Content Placeholder 1"/>
          <p:cNvSpPr>
            <a:spLocks noGrp="1"/>
          </p:cNvSpPr>
          <p:nvPr>
            <p:ph idx="1"/>
          </p:nvPr>
        </p:nvSpPr>
        <p:spPr/>
        <p:txBody>
          <a:bodyPr>
            <a:normAutofit/>
          </a:bodyPr>
          <a:lstStyle/>
          <a:p>
            <a:r>
              <a:rPr lang="en-US" sz="3000" b="1" dirty="0">
                <a:cs typeface="Arial" panose="020B0604020202020204" pitchFamily="34" charset="0"/>
              </a:rPr>
              <a:t>“</a:t>
            </a:r>
            <a:r>
              <a:rPr lang="en-US" sz="3000" dirty="0">
                <a:cs typeface="Arial" panose="020B0604020202020204" pitchFamily="34" charset="0"/>
              </a:rPr>
              <a:t>Traumatic events can be likened to earthquakes that sometimes open up crevasses deep down into those core beliefs, values, and ways of coping that formed us as children. Spiritual and pastoral care can help people identify and explore these embedded theologies that surface in trauma.”  (</a:t>
            </a:r>
            <a:r>
              <a:rPr lang="en-US" sz="3000" dirty="0" err="1">
                <a:cs typeface="Arial" panose="020B0604020202020204" pitchFamily="34" charset="0"/>
              </a:rPr>
              <a:t>Doehring</a:t>
            </a:r>
            <a:r>
              <a:rPr lang="en-US" sz="3000" dirty="0">
                <a:cs typeface="Arial" panose="020B0604020202020204" pitchFamily="34" charset="0"/>
              </a:rPr>
              <a:t>, 2014)</a:t>
            </a:r>
          </a:p>
        </p:txBody>
      </p:sp>
    </p:spTree>
    <p:extLst>
      <p:ext uri="{BB962C8B-B14F-4D97-AF65-F5344CB8AC3E}">
        <p14:creationId xmlns:p14="http://schemas.microsoft.com/office/powerpoint/2010/main" val="2432011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44E4-09DD-4744-91DE-79092C81EF4F}"/>
              </a:ext>
            </a:extLst>
          </p:cNvPr>
          <p:cNvSpPr>
            <a:spLocks noGrp="1"/>
          </p:cNvSpPr>
          <p:nvPr>
            <p:ph type="title"/>
          </p:nvPr>
        </p:nvSpPr>
        <p:spPr/>
        <p:txBody>
          <a:bodyPr>
            <a:normAutofit/>
          </a:bodyPr>
          <a:lstStyle/>
          <a:p>
            <a:r>
              <a:rPr lang="en-US" dirty="0"/>
              <a:t>MOVING FROM </a:t>
            </a:r>
            <a:r>
              <a:rPr lang="en-US" dirty="0" err="1"/>
              <a:t>TRAuMA</a:t>
            </a:r>
            <a:r>
              <a:rPr lang="en-US" dirty="0"/>
              <a:t> TO </a:t>
            </a:r>
            <a:r>
              <a:rPr lang="en-US" dirty="0" err="1"/>
              <a:t>POSTtraumatic</a:t>
            </a:r>
            <a:r>
              <a:rPr lang="en-US" dirty="0"/>
              <a:t> Growth (PTG)</a:t>
            </a:r>
          </a:p>
        </p:txBody>
      </p:sp>
      <p:sp>
        <p:nvSpPr>
          <p:cNvPr id="3" name="Content Placeholder 2">
            <a:extLst>
              <a:ext uri="{FF2B5EF4-FFF2-40B4-BE49-F238E27FC236}">
                <a16:creationId xmlns:a16="http://schemas.microsoft.com/office/drawing/2014/main" id="{482F7DDA-4E64-4743-A54A-93C87C5E72F5}"/>
              </a:ext>
            </a:extLst>
          </p:cNvPr>
          <p:cNvSpPr>
            <a:spLocks noGrp="1"/>
          </p:cNvSpPr>
          <p:nvPr>
            <p:ph idx="1"/>
          </p:nvPr>
        </p:nvSpPr>
        <p:spPr/>
        <p:txBody>
          <a:bodyPr>
            <a:normAutofit/>
          </a:bodyPr>
          <a:lstStyle/>
          <a:p>
            <a:endParaRPr lang="en-US" sz="2000" dirty="0"/>
          </a:p>
        </p:txBody>
      </p:sp>
    </p:spTree>
    <p:extLst>
      <p:ext uri="{BB962C8B-B14F-4D97-AF65-F5344CB8AC3E}">
        <p14:creationId xmlns:p14="http://schemas.microsoft.com/office/powerpoint/2010/main" val="2767619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2F7DDA-4E64-4743-A54A-93C87C5E72F5}"/>
              </a:ext>
            </a:extLst>
          </p:cNvPr>
          <p:cNvSpPr>
            <a:spLocks noGrp="1"/>
          </p:cNvSpPr>
          <p:nvPr>
            <p:ph idx="1"/>
          </p:nvPr>
        </p:nvSpPr>
        <p:spPr/>
        <p:txBody>
          <a:bodyPr>
            <a:normAutofit/>
          </a:bodyPr>
          <a:lstStyle/>
          <a:p>
            <a:pPr marL="0" indent="0" algn="ctr">
              <a:buNone/>
            </a:pPr>
            <a:r>
              <a:rPr lang="en-US" sz="6500" u="sng" dirty="0"/>
              <a:t>Time continuum</a:t>
            </a:r>
          </a:p>
          <a:p>
            <a:pPr marL="0" indent="0" algn="ctr">
              <a:buNone/>
            </a:pPr>
            <a:endParaRPr lang="en-US" sz="6500" u="sng" dirty="0"/>
          </a:p>
        </p:txBody>
      </p:sp>
      <p:graphicFrame>
        <p:nvGraphicFramePr>
          <p:cNvPr id="4" name="Diagram 3">
            <a:extLst>
              <a:ext uri="{FF2B5EF4-FFF2-40B4-BE49-F238E27FC236}">
                <a16:creationId xmlns:a16="http://schemas.microsoft.com/office/drawing/2014/main" id="{A9EC219D-A9A5-438D-ACA6-EBDBD9216733}"/>
              </a:ext>
            </a:extLst>
          </p:cNvPr>
          <p:cNvGraphicFramePr/>
          <p:nvPr>
            <p:extLst>
              <p:ext uri="{D42A27DB-BD31-4B8C-83A1-F6EECF244321}">
                <p14:modId xmlns:p14="http://schemas.microsoft.com/office/powerpoint/2010/main" val="2908565249"/>
              </p:ext>
            </p:extLst>
          </p:nvPr>
        </p:nvGraphicFramePr>
        <p:xfrm>
          <a:off x="2032000"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69CA9109-0CD0-4F2A-AF6F-4EC154A7C90C}"/>
              </a:ext>
            </a:extLst>
          </p:cNvPr>
          <p:cNvSpPr>
            <a:spLocks noGrp="1"/>
          </p:cNvSpPr>
          <p:nvPr>
            <p:ph type="title"/>
          </p:nvPr>
        </p:nvSpPr>
        <p:spPr>
          <a:xfrm>
            <a:off x="1853514" y="764373"/>
            <a:ext cx="9652686" cy="1293028"/>
          </a:xfrm>
        </p:spPr>
        <p:txBody>
          <a:bodyPr/>
          <a:lstStyle/>
          <a:p>
            <a:r>
              <a:rPr lang="en-US" dirty="0"/>
              <a:t>Movement from TRAUMA TO PTG</a:t>
            </a:r>
          </a:p>
        </p:txBody>
      </p:sp>
    </p:spTree>
    <p:extLst>
      <p:ext uri="{BB962C8B-B14F-4D97-AF65-F5344CB8AC3E}">
        <p14:creationId xmlns:p14="http://schemas.microsoft.com/office/powerpoint/2010/main" val="356773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DEFINITION: SPIRITUAL FIRST AID</a:t>
            </a:r>
          </a:p>
        </p:txBody>
      </p:sp>
      <p:sp>
        <p:nvSpPr>
          <p:cNvPr id="6" name="Content Placeholder 5">
            <a:extLst>
              <a:ext uri="{FF2B5EF4-FFF2-40B4-BE49-F238E27FC236}">
                <a16:creationId xmlns:a16="http://schemas.microsoft.com/office/drawing/2014/main" id="{B5183CA9-DF89-461F-8B02-C54F9038073A}"/>
              </a:ext>
            </a:extLst>
          </p:cNvPr>
          <p:cNvSpPr>
            <a:spLocks noGrp="1"/>
          </p:cNvSpPr>
          <p:nvPr>
            <p:ph idx="1"/>
          </p:nvPr>
        </p:nvSpPr>
        <p:spPr/>
        <p:txBody>
          <a:bodyPr>
            <a:normAutofit/>
          </a:bodyPr>
          <a:lstStyle/>
          <a:p>
            <a:r>
              <a:rPr lang="en-US" sz="3200" dirty="0"/>
              <a:t>“A short term helping tool designed to mitigate the impact of the spiritual, psychological, and physical aspects of crises…” (Taylor, p. 128)</a:t>
            </a:r>
          </a:p>
        </p:txBody>
      </p:sp>
    </p:spTree>
    <p:extLst>
      <p:ext uri="{BB962C8B-B14F-4D97-AF65-F5344CB8AC3E}">
        <p14:creationId xmlns:p14="http://schemas.microsoft.com/office/powerpoint/2010/main" val="1467363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665" y="764373"/>
            <a:ext cx="9924535" cy="1293028"/>
          </a:xfrm>
        </p:spPr>
        <p:txBody>
          <a:bodyPr>
            <a:normAutofit/>
          </a:bodyPr>
          <a:lstStyle/>
          <a:p>
            <a:pPr algn="ctr"/>
            <a:r>
              <a:rPr lang="en-CA" dirty="0"/>
              <a:t>DEFINITION: Psychological FIRST AID</a:t>
            </a:r>
          </a:p>
        </p:txBody>
      </p:sp>
      <p:sp>
        <p:nvSpPr>
          <p:cNvPr id="6" name="Content Placeholder 5">
            <a:extLst>
              <a:ext uri="{FF2B5EF4-FFF2-40B4-BE49-F238E27FC236}">
                <a16:creationId xmlns:a16="http://schemas.microsoft.com/office/drawing/2014/main" id="{B5183CA9-DF89-461F-8B02-C54F9038073A}"/>
              </a:ext>
            </a:extLst>
          </p:cNvPr>
          <p:cNvSpPr>
            <a:spLocks noGrp="1"/>
          </p:cNvSpPr>
          <p:nvPr>
            <p:ph idx="1"/>
          </p:nvPr>
        </p:nvSpPr>
        <p:spPr/>
        <p:txBody>
          <a:bodyPr>
            <a:normAutofit/>
          </a:bodyPr>
          <a:lstStyle/>
          <a:p>
            <a:r>
              <a:rPr lang="en-GB" sz="3200" dirty="0"/>
              <a:t>“Psychological first aid is defined as compassionate and supportive presence designed to </a:t>
            </a:r>
            <a:r>
              <a:rPr lang="en-GB" sz="3200" u="sng" dirty="0"/>
              <a:t>mitigate acute distress</a:t>
            </a:r>
            <a:r>
              <a:rPr lang="en-GB" sz="3200" dirty="0"/>
              <a:t> and </a:t>
            </a:r>
            <a:r>
              <a:rPr lang="en-GB" sz="3200" u="sng" dirty="0"/>
              <a:t>assess</a:t>
            </a:r>
            <a:r>
              <a:rPr lang="en-GB" sz="3200" dirty="0"/>
              <a:t> the need for continued mental health care.” </a:t>
            </a:r>
            <a:r>
              <a:rPr lang="en-GB" sz="2000" dirty="0"/>
              <a:t>(Psychological First Aid, Johns Hopkins University, Coursera)</a:t>
            </a:r>
            <a:endParaRPr lang="en-US" sz="2000" dirty="0"/>
          </a:p>
        </p:txBody>
      </p:sp>
    </p:spTree>
    <p:extLst>
      <p:ext uri="{BB962C8B-B14F-4D97-AF65-F5344CB8AC3E}">
        <p14:creationId xmlns:p14="http://schemas.microsoft.com/office/powerpoint/2010/main" val="2422809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716A0E-A16B-4E05-B082-34F2721D15DA}"/>
              </a:ext>
            </a:extLst>
          </p:cNvPr>
          <p:cNvSpPr>
            <a:spLocks noGrp="1"/>
          </p:cNvSpPr>
          <p:nvPr>
            <p:ph sz="half" idx="1"/>
          </p:nvPr>
        </p:nvSpPr>
        <p:spPr/>
        <p:txBody>
          <a:bodyPr/>
          <a:lstStyle/>
          <a:p>
            <a:pPr marL="0" indent="0">
              <a:buNone/>
            </a:pPr>
            <a:r>
              <a:rPr lang="en-US" dirty="0"/>
              <a:t>SFA – Taylor </a:t>
            </a:r>
          </a:p>
          <a:p>
            <a:pPr marL="0" indent="0">
              <a:buNone/>
            </a:pPr>
            <a:r>
              <a:rPr lang="en-US" b="1" dirty="0"/>
              <a:t>SAFER</a:t>
            </a:r>
          </a:p>
          <a:p>
            <a:r>
              <a:rPr lang="en-US" dirty="0"/>
              <a:t>Stabilization and introduction</a:t>
            </a:r>
          </a:p>
          <a:p>
            <a:r>
              <a:rPr lang="en-US" dirty="0"/>
              <a:t>Acknowledgment (attentive and active listening)</a:t>
            </a:r>
          </a:p>
          <a:p>
            <a:r>
              <a:rPr lang="en-US" dirty="0"/>
              <a:t>Facilitating understanding</a:t>
            </a:r>
          </a:p>
          <a:p>
            <a:r>
              <a:rPr lang="en-US" dirty="0"/>
              <a:t>Encouraging adaptive coping</a:t>
            </a:r>
          </a:p>
          <a:p>
            <a:r>
              <a:rPr lang="en-US" dirty="0"/>
              <a:t>Referral</a:t>
            </a:r>
          </a:p>
        </p:txBody>
      </p:sp>
      <p:sp>
        <p:nvSpPr>
          <p:cNvPr id="6" name="Content Placeholder 5">
            <a:extLst>
              <a:ext uri="{FF2B5EF4-FFF2-40B4-BE49-F238E27FC236}">
                <a16:creationId xmlns:a16="http://schemas.microsoft.com/office/drawing/2014/main" id="{1D1BD5F2-B8EF-4BF9-9666-30417F9E12C6}"/>
              </a:ext>
            </a:extLst>
          </p:cNvPr>
          <p:cNvSpPr>
            <a:spLocks noGrp="1"/>
          </p:cNvSpPr>
          <p:nvPr>
            <p:ph sz="half" idx="2"/>
          </p:nvPr>
        </p:nvSpPr>
        <p:spPr/>
        <p:txBody>
          <a:bodyPr/>
          <a:lstStyle/>
          <a:p>
            <a:pPr marL="0" indent="0">
              <a:buNone/>
            </a:pPr>
            <a:r>
              <a:rPr lang="en-US" dirty="0"/>
              <a:t>SFA – Humanitarian Disaster Institute</a:t>
            </a:r>
          </a:p>
          <a:p>
            <a:pPr marL="0" indent="0">
              <a:buNone/>
            </a:pPr>
            <a:r>
              <a:rPr lang="en-US" dirty="0"/>
              <a:t>(grounded in </a:t>
            </a:r>
            <a:r>
              <a:rPr lang="en-US" b="1" dirty="0"/>
              <a:t>humility</a:t>
            </a:r>
            <a:r>
              <a:rPr lang="en-US" dirty="0"/>
              <a:t> and </a:t>
            </a:r>
            <a:r>
              <a:rPr lang="en-US" b="1" dirty="0"/>
              <a:t>practical presence</a:t>
            </a:r>
            <a:r>
              <a:rPr lang="en-US" dirty="0"/>
              <a:t>)</a:t>
            </a:r>
          </a:p>
          <a:p>
            <a:pPr marL="0" indent="0">
              <a:buNone/>
            </a:pPr>
            <a:r>
              <a:rPr lang="en-US" b="1" dirty="0"/>
              <a:t>BLESS Method </a:t>
            </a:r>
            <a:r>
              <a:rPr lang="en-US" dirty="0"/>
              <a:t>(identifies 5 core needs)</a:t>
            </a:r>
            <a:endParaRPr lang="en-US" b="1" dirty="0"/>
          </a:p>
          <a:p>
            <a:r>
              <a:rPr lang="en-US" dirty="0"/>
              <a:t>Belonging</a:t>
            </a:r>
          </a:p>
          <a:p>
            <a:r>
              <a:rPr lang="en-US" dirty="0"/>
              <a:t>Livelihood</a:t>
            </a:r>
          </a:p>
          <a:p>
            <a:r>
              <a:rPr lang="en-US" dirty="0"/>
              <a:t>Emotional</a:t>
            </a:r>
          </a:p>
          <a:p>
            <a:r>
              <a:rPr lang="en-US" dirty="0"/>
              <a:t>Safety</a:t>
            </a:r>
          </a:p>
          <a:p>
            <a:r>
              <a:rPr lang="en-US" dirty="0"/>
              <a:t>Spiritual</a:t>
            </a:r>
          </a:p>
          <a:p>
            <a:endParaRPr lang="en-US" dirty="0"/>
          </a:p>
          <a:p>
            <a:endParaRPr lang="en-US" dirty="0"/>
          </a:p>
          <a:p>
            <a:pPr marL="0" indent="0">
              <a:buNone/>
            </a:pPr>
            <a:endParaRPr lang="en-US" dirty="0"/>
          </a:p>
          <a:p>
            <a:pPr marL="0" indent="0">
              <a:buNone/>
            </a:pPr>
            <a:endParaRPr lang="en-US" dirty="0"/>
          </a:p>
          <a:p>
            <a:endParaRPr lang="en-US" dirty="0"/>
          </a:p>
          <a:p>
            <a:pPr marL="0" indent="0">
              <a:buNone/>
            </a:pPr>
            <a:endParaRPr lang="en-US" dirty="0"/>
          </a:p>
        </p:txBody>
      </p:sp>
      <p:sp>
        <p:nvSpPr>
          <p:cNvPr id="10" name="Title 1">
            <a:extLst>
              <a:ext uri="{FF2B5EF4-FFF2-40B4-BE49-F238E27FC236}">
                <a16:creationId xmlns:a16="http://schemas.microsoft.com/office/drawing/2014/main" id="{38EE1173-11C9-43B8-94C3-D8D8FA5DC4A8}"/>
              </a:ext>
            </a:extLst>
          </p:cNvPr>
          <p:cNvSpPr>
            <a:spLocks noGrp="1"/>
          </p:cNvSpPr>
          <p:nvPr>
            <p:ph type="title"/>
          </p:nvPr>
        </p:nvSpPr>
        <p:spPr>
          <a:xfrm>
            <a:off x="2895600" y="763588"/>
            <a:ext cx="8610600" cy="1293812"/>
          </a:xfrm>
        </p:spPr>
        <p:txBody>
          <a:bodyPr>
            <a:normAutofit/>
          </a:bodyPr>
          <a:lstStyle/>
          <a:p>
            <a:r>
              <a:rPr lang="en-US" dirty="0"/>
              <a:t>SPIRITUAL FIRST AID</a:t>
            </a:r>
          </a:p>
        </p:txBody>
      </p:sp>
      <p:sp>
        <p:nvSpPr>
          <p:cNvPr id="12" name="TextBox 11">
            <a:extLst>
              <a:ext uri="{FF2B5EF4-FFF2-40B4-BE49-F238E27FC236}">
                <a16:creationId xmlns:a16="http://schemas.microsoft.com/office/drawing/2014/main" id="{A82C1478-B63A-4553-9645-3FF2B0DC2F03}"/>
              </a:ext>
            </a:extLst>
          </p:cNvPr>
          <p:cNvSpPr txBox="1"/>
          <p:nvPr/>
        </p:nvSpPr>
        <p:spPr>
          <a:xfrm>
            <a:off x="8513805" y="3762633"/>
            <a:ext cx="2992395" cy="1785104"/>
          </a:xfrm>
          <a:prstGeom prst="rect">
            <a:avLst/>
          </a:prstGeom>
          <a:noFill/>
        </p:spPr>
        <p:txBody>
          <a:bodyPr wrap="square" rtlCol="0">
            <a:spAutoFit/>
          </a:bodyPr>
          <a:lstStyle/>
          <a:p>
            <a:r>
              <a:rPr lang="en-US" sz="2200" u="sng" dirty="0"/>
              <a:t>Four step approach</a:t>
            </a:r>
          </a:p>
          <a:p>
            <a:pPr marL="285750" indent="-285750">
              <a:buFont typeface="Arial" panose="020B0604020202020204" pitchFamily="34" charset="0"/>
              <a:buChar char="•"/>
            </a:pPr>
            <a:r>
              <a:rPr lang="en-US" sz="2200" dirty="0"/>
              <a:t>Attend</a:t>
            </a:r>
          </a:p>
          <a:p>
            <a:pPr marL="285750" indent="-285750">
              <a:buFont typeface="Arial" panose="020B0604020202020204" pitchFamily="34" charset="0"/>
              <a:buChar char="•"/>
            </a:pPr>
            <a:r>
              <a:rPr lang="en-US" sz="2200" dirty="0"/>
              <a:t>Ask</a:t>
            </a:r>
          </a:p>
          <a:p>
            <a:pPr marL="285750" indent="-285750">
              <a:buFont typeface="Arial" panose="020B0604020202020204" pitchFamily="34" charset="0"/>
              <a:buChar char="•"/>
            </a:pPr>
            <a:r>
              <a:rPr lang="en-US" sz="2200" dirty="0"/>
              <a:t>Act </a:t>
            </a:r>
          </a:p>
          <a:p>
            <a:pPr marL="285750" indent="-285750">
              <a:buFont typeface="Arial" panose="020B0604020202020204" pitchFamily="34" charset="0"/>
              <a:buChar char="•"/>
            </a:pPr>
            <a:r>
              <a:rPr lang="en-US" sz="2200" dirty="0"/>
              <a:t>And Repeat</a:t>
            </a:r>
          </a:p>
        </p:txBody>
      </p:sp>
    </p:spTree>
    <p:extLst>
      <p:ext uri="{BB962C8B-B14F-4D97-AF65-F5344CB8AC3E}">
        <p14:creationId xmlns:p14="http://schemas.microsoft.com/office/powerpoint/2010/main" val="646162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8EE1173-11C9-43B8-94C3-D8D8FA5DC4A8}"/>
              </a:ext>
            </a:extLst>
          </p:cNvPr>
          <p:cNvSpPr>
            <a:spLocks noGrp="1"/>
          </p:cNvSpPr>
          <p:nvPr>
            <p:ph type="title"/>
          </p:nvPr>
        </p:nvSpPr>
        <p:spPr/>
        <p:txBody>
          <a:bodyPr>
            <a:normAutofit/>
          </a:bodyPr>
          <a:lstStyle/>
          <a:p>
            <a:r>
              <a:rPr lang="en-US" dirty="0" err="1"/>
              <a:t>PsYchological</a:t>
            </a:r>
            <a:r>
              <a:rPr lang="en-US" dirty="0"/>
              <a:t> FIRST AID</a:t>
            </a:r>
          </a:p>
        </p:txBody>
      </p:sp>
      <p:sp>
        <p:nvSpPr>
          <p:cNvPr id="8" name="Content Placeholder 7">
            <a:extLst>
              <a:ext uri="{FF2B5EF4-FFF2-40B4-BE49-F238E27FC236}">
                <a16:creationId xmlns:a16="http://schemas.microsoft.com/office/drawing/2014/main" id="{01F1070C-C1AE-48D3-9CF3-F1429E93ED7D}"/>
              </a:ext>
            </a:extLst>
          </p:cNvPr>
          <p:cNvSpPr>
            <a:spLocks noGrp="1"/>
          </p:cNvSpPr>
          <p:nvPr>
            <p:ph idx="1"/>
          </p:nvPr>
        </p:nvSpPr>
        <p:spPr/>
        <p:txBody>
          <a:bodyPr/>
          <a:lstStyle/>
          <a:p>
            <a:pPr marL="0" indent="0">
              <a:buNone/>
            </a:pPr>
            <a:r>
              <a:rPr lang="en-US" dirty="0"/>
              <a:t>From Johns Hopkins University, Coursera</a:t>
            </a:r>
          </a:p>
          <a:p>
            <a:pPr marL="0" indent="0">
              <a:buNone/>
            </a:pPr>
            <a:r>
              <a:rPr lang="en-US" b="1" dirty="0"/>
              <a:t>RAPID</a:t>
            </a:r>
          </a:p>
          <a:p>
            <a:r>
              <a:rPr lang="en-US" b="1" dirty="0"/>
              <a:t>Rapport and Reflective Listening </a:t>
            </a:r>
            <a:r>
              <a:rPr lang="en-US" dirty="0"/>
              <a:t>(a human mirror; bearing witness to someone’s distress)</a:t>
            </a:r>
            <a:endParaRPr lang="en-US" b="1" dirty="0"/>
          </a:p>
          <a:p>
            <a:r>
              <a:rPr lang="en-US" b="1" dirty="0"/>
              <a:t>Assessment </a:t>
            </a:r>
          </a:p>
          <a:p>
            <a:r>
              <a:rPr lang="en-US" b="1" dirty="0"/>
              <a:t>Prioritization </a:t>
            </a:r>
            <a:r>
              <a:rPr lang="en-US" dirty="0"/>
              <a:t>(psychological triage)</a:t>
            </a:r>
          </a:p>
          <a:p>
            <a:r>
              <a:rPr lang="en-US" b="1" dirty="0"/>
              <a:t>Intervention </a:t>
            </a:r>
            <a:r>
              <a:rPr lang="en-US" dirty="0"/>
              <a:t>(How can I help?)</a:t>
            </a:r>
            <a:endParaRPr lang="en-US" b="1" dirty="0"/>
          </a:p>
          <a:p>
            <a:r>
              <a:rPr lang="en-US" b="1" dirty="0"/>
              <a:t>Disposition &amp; follow-up</a:t>
            </a:r>
          </a:p>
          <a:p>
            <a:endParaRPr lang="en-US" dirty="0"/>
          </a:p>
        </p:txBody>
      </p:sp>
    </p:spTree>
    <p:extLst>
      <p:ext uri="{BB962C8B-B14F-4D97-AF65-F5344CB8AC3E}">
        <p14:creationId xmlns:p14="http://schemas.microsoft.com/office/powerpoint/2010/main" val="201441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22" y="764373"/>
            <a:ext cx="11026878" cy="1293028"/>
          </a:xfrm>
        </p:spPr>
        <p:txBody>
          <a:bodyPr/>
          <a:lstStyle/>
          <a:p>
            <a:r>
              <a:rPr lang="en-CA" dirty="0" err="1"/>
              <a:t>ABstract</a:t>
            </a:r>
            <a:endParaRPr lang="en-CA" dirty="0"/>
          </a:p>
        </p:txBody>
      </p:sp>
      <p:sp>
        <p:nvSpPr>
          <p:cNvPr id="3" name="Content Placeholder 2"/>
          <p:cNvSpPr>
            <a:spLocks noGrp="1"/>
          </p:cNvSpPr>
          <p:nvPr>
            <p:ph idx="1"/>
          </p:nvPr>
        </p:nvSpPr>
        <p:spPr>
          <a:xfrm>
            <a:off x="479322" y="1899595"/>
            <a:ext cx="10945965" cy="4024125"/>
          </a:xfrm>
        </p:spPr>
        <p:txBody>
          <a:bodyPr>
            <a:noAutofit/>
          </a:bodyPr>
          <a:lstStyle/>
          <a:p>
            <a:pPr marL="0" indent="0">
              <a:lnSpc>
                <a:spcPct val="100000"/>
              </a:lnSpc>
              <a:spcBef>
                <a:spcPts val="0"/>
              </a:spcBef>
              <a:buNone/>
            </a:pPr>
            <a:r>
              <a:rPr lang="en-GB" sz="2800" dirty="0"/>
              <a:t>In this session we explore trauma and posttraumatic growth. Being people of hope, we believe that by God’s grace, trauma can be transformed into growth and greater strength. We will demonstrate how Spiritual First Aid plays a critical role in facilitating growth following trauma. Spiritual First Aid involves being present, providing support and being an empathetic witness--all key aspects of our being that we already know how to do as chaplains, spiritual care providers and psycho-spiritual therapists. There will be a good amount of time to interact with the ideas through breakout groups.</a:t>
            </a:r>
            <a:endParaRPr lang="en-CA" sz="2800" dirty="0"/>
          </a:p>
        </p:txBody>
      </p:sp>
    </p:spTree>
    <p:extLst>
      <p:ext uri="{BB962C8B-B14F-4D97-AF65-F5344CB8AC3E}">
        <p14:creationId xmlns:p14="http://schemas.microsoft.com/office/powerpoint/2010/main" val="2579881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44E4-09DD-4744-91DE-79092C81EF4F}"/>
              </a:ext>
            </a:extLst>
          </p:cNvPr>
          <p:cNvSpPr>
            <a:spLocks noGrp="1"/>
          </p:cNvSpPr>
          <p:nvPr>
            <p:ph type="title"/>
          </p:nvPr>
        </p:nvSpPr>
        <p:spPr/>
        <p:txBody>
          <a:bodyPr>
            <a:normAutofit/>
          </a:bodyPr>
          <a:lstStyle/>
          <a:p>
            <a:r>
              <a:rPr lang="en-US" dirty="0"/>
              <a:t>SPIRITUAL FIRST AID / PSYCHOLOGICAL FIRST AID</a:t>
            </a:r>
          </a:p>
        </p:txBody>
      </p:sp>
      <p:sp>
        <p:nvSpPr>
          <p:cNvPr id="3" name="Content Placeholder 2">
            <a:extLst>
              <a:ext uri="{FF2B5EF4-FFF2-40B4-BE49-F238E27FC236}">
                <a16:creationId xmlns:a16="http://schemas.microsoft.com/office/drawing/2014/main" id="{482F7DDA-4E64-4743-A54A-93C87C5E72F5}"/>
              </a:ext>
            </a:extLst>
          </p:cNvPr>
          <p:cNvSpPr>
            <a:spLocks noGrp="1"/>
          </p:cNvSpPr>
          <p:nvPr>
            <p:ph idx="1"/>
          </p:nvPr>
        </p:nvSpPr>
        <p:spPr/>
        <p:txBody>
          <a:bodyPr>
            <a:normAutofit/>
          </a:bodyPr>
          <a:lstStyle/>
          <a:p>
            <a:pPr marL="0" indent="0">
              <a:buNone/>
            </a:pPr>
            <a:r>
              <a:rPr lang="en-US" sz="3200" dirty="0"/>
              <a:t>First and foremost, SFA and PFA is about </a:t>
            </a:r>
          </a:p>
          <a:p>
            <a:r>
              <a:rPr lang="en-US" sz="4500" u="sng" dirty="0"/>
              <a:t>being an empathetic witness </a:t>
            </a:r>
          </a:p>
        </p:txBody>
      </p:sp>
    </p:spTree>
    <p:extLst>
      <p:ext uri="{BB962C8B-B14F-4D97-AF65-F5344CB8AC3E}">
        <p14:creationId xmlns:p14="http://schemas.microsoft.com/office/powerpoint/2010/main" val="11435999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44E4-09DD-4744-91DE-79092C81EF4F}"/>
              </a:ext>
            </a:extLst>
          </p:cNvPr>
          <p:cNvSpPr>
            <a:spLocks noGrp="1"/>
          </p:cNvSpPr>
          <p:nvPr>
            <p:ph type="title"/>
          </p:nvPr>
        </p:nvSpPr>
        <p:spPr/>
        <p:txBody>
          <a:bodyPr>
            <a:normAutofit/>
          </a:bodyPr>
          <a:lstStyle/>
          <a:p>
            <a:r>
              <a:rPr lang="en-US" dirty="0"/>
              <a:t>SPIRITUAL FIRST AID / PSYCHOLOGICAL FIRST AID</a:t>
            </a:r>
          </a:p>
        </p:txBody>
      </p:sp>
      <p:sp>
        <p:nvSpPr>
          <p:cNvPr id="3" name="Content Placeholder 2">
            <a:extLst>
              <a:ext uri="{FF2B5EF4-FFF2-40B4-BE49-F238E27FC236}">
                <a16:creationId xmlns:a16="http://schemas.microsoft.com/office/drawing/2014/main" id="{482F7DDA-4E64-4743-A54A-93C87C5E72F5}"/>
              </a:ext>
            </a:extLst>
          </p:cNvPr>
          <p:cNvSpPr>
            <a:spLocks noGrp="1"/>
          </p:cNvSpPr>
          <p:nvPr>
            <p:ph idx="1"/>
          </p:nvPr>
        </p:nvSpPr>
        <p:spPr/>
        <p:txBody>
          <a:bodyPr>
            <a:normAutofit fontScale="85000" lnSpcReduction="20000"/>
          </a:bodyPr>
          <a:lstStyle/>
          <a:p>
            <a:pPr marL="0" indent="0">
              <a:buNone/>
            </a:pPr>
            <a:r>
              <a:rPr lang="en-US" sz="3200" dirty="0"/>
              <a:t>First and foremost, SFA and PFA is about </a:t>
            </a:r>
          </a:p>
          <a:p>
            <a:r>
              <a:rPr lang="en-US" sz="4500" u="sng" dirty="0"/>
              <a:t>being an empathetic witness</a:t>
            </a:r>
          </a:p>
          <a:p>
            <a:pPr lvl="1"/>
            <a:r>
              <a:rPr lang="en-US" sz="4300" dirty="0"/>
              <a:t>BEING, not DOING</a:t>
            </a:r>
          </a:p>
          <a:p>
            <a:pPr lvl="1"/>
            <a:r>
              <a:rPr lang="en-US" sz="4300" dirty="0"/>
              <a:t>Empathy, the quality of your BEING; perceived understanding</a:t>
            </a:r>
          </a:p>
          <a:p>
            <a:pPr lvl="1"/>
            <a:r>
              <a:rPr lang="en-US" sz="4300" dirty="0"/>
              <a:t>Witnessing: this isn’t passive…it’s active. You are observing, holding space, containing. You are SEEING the person in front of you.</a:t>
            </a:r>
          </a:p>
          <a:p>
            <a:pPr marL="0" indent="0">
              <a:buNone/>
            </a:pPr>
            <a:r>
              <a:rPr lang="en-US" sz="4500" u="sng" dirty="0"/>
              <a:t> </a:t>
            </a:r>
          </a:p>
        </p:txBody>
      </p:sp>
    </p:spTree>
    <p:extLst>
      <p:ext uri="{BB962C8B-B14F-4D97-AF65-F5344CB8AC3E}">
        <p14:creationId xmlns:p14="http://schemas.microsoft.com/office/powerpoint/2010/main" val="19269357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44E4-09DD-4744-91DE-79092C81EF4F}"/>
              </a:ext>
            </a:extLst>
          </p:cNvPr>
          <p:cNvSpPr>
            <a:spLocks noGrp="1"/>
          </p:cNvSpPr>
          <p:nvPr>
            <p:ph type="title"/>
          </p:nvPr>
        </p:nvSpPr>
        <p:spPr/>
        <p:txBody>
          <a:bodyPr>
            <a:normAutofit/>
          </a:bodyPr>
          <a:lstStyle/>
          <a:p>
            <a:r>
              <a:rPr lang="en-US" dirty="0"/>
              <a:t>SPIRITUAL FIRST AID / PSYCHOLOGICAL FIRST AID</a:t>
            </a:r>
          </a:p>
        </p:txBody>
      </p:sp>
      <p:sp>
        <p:nvSpPr>
          <p:cNvPr id="3" name="Content Placeholder 2">
            <a:extLst>
              <a:ext uri="{FF2B5EF4-FFF2-40B4-BE49-F238E27FC236}">
                <a16:creationId xmlns:a16="http://schemas.microsoft.com/office/drawing/2014/main" id="{482F7DDA-4E64-4743-A54A-93C87C5E72F5}"/>
              </a:ext>
            </a:extLst>
          </p:cNvPr>
          <p:cNvSpPr>
            <a:spLocks noGrp="1"/>
          </p:cNvSpPr>
          <p:nvPr>
            <p:ph idx="1"/>
          </p:nvPr>
        </p:nvSpPr>
        <p:spPr/>
        <p:txBody>
          <a:bodyPr>
            <a:normAutofit/>
          </a:bodyPr>
          <a:lstStyle/>
          <a:p>
            <a:pPr marL="0" indent="0" algn="ctr">
              <a:buNone/>
            </a:pPr>
            <a:endParaRPr lang="en-US" sz="6500" u="sng" dirty="0"/>
          </a:p>
          <a:p>
            <a:pPr marL="0" indent="0" algn="ctr">
              <a:buNone/>
            </a:pPr>
            <a:r>
              <a:rPr lang="en-US" sz="6500" u="sng" dirty="0"/>
              <a:t>SUPPORT</a:t>
            </a:r>
          </a:p>
          <a:p>
            <a:pPr marL="0" indent="0" algn="ctr">
              <a:buNone/>
            </a:pPr>
            <a:r>
              <a:rPr lang="en-US" sz="6500" dirty="0"/>
              <a:t>at the time of crisis </a:t>
            </a:r>
          </a:p>
        </p:txBody>
      </p:sp>
    </p:spTree>
    <p:extLst>
      <p:ext uri="{BB962C8B-B14F-4D97-AF65-F5344CB8AC3E}">
        <p14:creationId xmlns:p14="http://schemas.microsoft.com/office/powerpoint/2010/main" val="1651269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44E4-09DD-4744-91DE-79092C81EF4F}"/>
              </a:ext>
            </a:extLst>
          </p:cNvPr>
          <p:cNvSpPr>
            <a:spLocks noGrp="1"/>
          </p:cNvSpPr>
          <p:nvPr>
            <p:ph type="title"/>
          </p:nvPr>
        </p:nvSpPr>
        <p:spPr/>
        <p:txBody>
          <a:bodyPr>
            <a:normAutofit/>
          </a:bodyPr>
          <a:lstStyle/>
          <a:p>
            <a:r>
              <a:rPr lang="en-US" dirty="0"/>
              <a:t>SPIRITUAL FIRST AID / PSYCHOLOGICAL FIRST AID</a:t>
            </a:r>
          </a:p>
        </p:txBody>
      </p:sp>
      <p:sp>
        <p:nvSpPr>
          <p:cNvPr id="3" name="Content Placeholder 2">
            <a:extLst>
              <a:ext uri="{FF2B5EF4-FFF2-40B4-BE49-F238E27FC236}">
                <a16:creationId xmlns:a16="http://schemas.microsoft.com/office/drawing/2014/main" id="{482F7DDA-4E64-4743-A54A-93C87C5E72F5}"/>
              </a:ext>
            </a:extLst>
          </p:cNvPr>
          <p:cNvSpPr>
            <a:spLocks noGrp="1"/>
          </p:cNvSpPr>
          <p:nvPr>
            <p:ph idx="1"/>
          </p:nvPr>
        </p:nvSpPr>
        <p:spPr/>
        <p:txBody>
          <a:bodyPr>
            <a:normAutofit/>
          </a:bodyPr>
          <a:lstStyle/>
          <a:p>
            <a:pPr marL="0" indent="0" algn="ctr">
              <a:buNone/>
            </a:pPr>
            <a:r>
              <a:rPr lang="en-US" sz="6500" u="sng" dirty="0"/>
              <a:t>Time continuum</a:t>
            </a:r>
          </a:p>
          <a:p>
            <a:pPr marL="0" indent="0" algn="ctr">
              <a:buNone/>
            </a:pPr>
            <a:endParaRPr lang="en-US" sz="6500" u="sng" dirty="0"/>
          </a:p>
        </p:txBody>
      </p:sp>
      <p:graphicFrame>
        <p:nvGraphicFramePr>
          <p:cNvPr id="4" name="Diagram 3">
            <a:extLst>
              <a:ext uri="{FF2B5EF4-FFF2-40B4-BE49-F238E27FC236}">
                <a16:creationId xmlns:a16="http://schemas.microsoft.com/office/drawing/2014/main" id="{A9EC219D-A9A5-438D-ACA6-EBDBD9216733}"/>
              </a:ext>
            </a:extLst>
          </p:cNvPr>
          <p:cNvGraphicFramePr/>
          <p:nvPr>
            <p:extLst>
              <p:ext uri="{D42A27DB-BD31-4B8C-83A1-F6EECF244321}">
                <p14:modId xmlns:p14="http://schemas.microsoft.com/office/powerpoint/2010/main" val="3320033322"/>
              </p:ext>
            </p:extLst>
          </p:nvPr>
        </p:nvGraphicFramePr>
        <p:xfrm>
          <a:off x="2155568" y="279176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Down 4">
            <a:extLst>
              <a:ext uri="{FF2B5EF4-FFF2-40B4-BE49-F238E27FC236}">
                <a16:creationId xmlns:a16="http://schemas.microsoft.com/office/drawing/2014/main" id="{2917DCA9-B1FB-46F0-B2BD-4732BCCAFB64}"/>
              </a:ext>
            </a:extLst>
          </p:cNvPr>
          <p:cNvSpPr/>
          <p:nvPr/>
        </p:nvSpPr>
        <p:spPr>
          <a:xfrm rot="10800000" flipH="1" flipV="1">
            <a:off x="2788919" y="3429000"/>
            <a:ext cx="1341395" cy="1185059"/>
          </a:xfrm>
          <a:prstGeom prst="downArrow">
            <a:avLst>
              <a:gd name="adj1" fmla="val 50000"/>
              <a:gd name="adj2" fmla="val 54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SFA &amp; PFA</a:t>
            </a:r>
          </a:p>
        </p:txBody>
      </p:sp>
      <p:sp>
        <p:nvSpPr>
          <p:cNvPr id="6" name="Arrow: Down 5">
            <a:extLst>
              <a:ext uri="{FF2B5EF4-FFF2-40B4-BE49-F238E27FC236}">
                <a16:creationId xmlns:a16="http://schemas.microsoft.com/office/drawing/2014/main" id="{C31B4A38-2532-475D-814C-55A5E7B09DA5}"/>
              </a:ext>
            </a:extLst>
          </p:cNvPr>
          <p:cNvSpPr/>
          <p:nvPr/>
        </p:nvSpPr>
        <p:spPr>
          <a:xfrm rot="10800000" flipH="1" flipV="1">
            <a:off x="7764715" y="3429000"/>
            <a:ext cx="1638367" cy="11850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PTSD,</a:t>
            </a:r>
          </a:p>
          <a:p>
            <a:pPr algn="ctr"/>
            <a:r>
              <a:rPr lang="en-US" dirty="0"/>
              <a:t>PTG</a:t>
            </a:r>
          </a:p>
        </p:txBody>
      </p:sp>
      <p:sp>
        <p:nvSpPr>
          <p:cNvPr id="7" name="Arrow: Down 6">
            <a:extLst>
              <a:ext uri="{FF2B5EF4-FFF2-40B4-BE49-F238E27FC236}">
                <a16:creationId xmlns:a16="http://schemas.microsoft.com/office/drawing/2014/main" id="{FB764EA7-E3CC-4487-99BC-8769AD7851A1}"/>
              </a:ext>
            </a:extLst>
          </p:cNvPr>
          <p:cNvSpPr/>
          <p:nvPr/>
        </p:nvSpPr>
        <p:spPr>
          <a:xfrm rot="10800000" flipH="1" flipV="1">
            <a:off x="5368392" y="3429000"/>
            <a:ext cx="1341395" cy="1185059"/>
          </a:xfrm>
          <a:prstGeom prst="downArrow">
            <a:avLst>
              <a:gd name="adj1" fmla="val 50000"/>
              <a:gd name="adj2" fmla="val 54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SFA &amp; PFA</a:t>
            </a:r>
          </a:p>
        </p:txBody>
      </p:sp>
      <p:sp>
        <p:nvSpPr>
          <p:cNvPr id="8" name="TextBox 7">
            <a:extLst>
              <a:ext uri="{FF2B5EF4-FFF2-40B4-BE49-F238E27FC236}">
                <a16:creationId xmlns:a16="http://schemas.microsoft.com/office/drawing/2014/main" id="{79B8F40B-F12F-4B2C-9A54-63AD25AB0C99}"/>
              </a:ext>
            </a:extLst>
          </p:cNvPr>
          <p:cNvSpPr txBox="1"/>
          <p:nvPr/>
        </p:nvSpPr>
        <p:spPr>
          <a:xfrm>
            <a:off x="7200900" y="6093627"/>
            <a:ext cx="3701944" cy="646331"/>
          </a:xfrm>
          <a:prstGeom prst="rect">
            <a:avLst/>
          </a:prstGeom>
          <a:noFill/>
        </p:spPr>
        <p:txBody>
          <a:bodyPr wrap="square" rtlCol="0">
            <a:spAutoFit/>
          </a:bodyPr>
          <a:lstStyle/>
          <a:p>
            <a:r>
              <a:rPr lang="en-US" dirty="0"/>
              <a:t>Posttraumatic Stress Disorder, </a:t>
            </a:r>
          </a:p>
          <a:p>
            <a:r>
              <a:rPr lang="en-US" dirty="0"/>
              <a:t>Post-traumatic Growth</a:t>
            </a:r>
          </a:p>
        </p:txBody>
      </p:sp>
    </p:spTree>
    <p:extLst>
      <p:ext uri="{BB962C8B-B14F-4D97-AF65-F5344CB8AC3E}">
        <p14:creationId xmlns:p14="http://schemas.microsoft.com/office/powerpoint/2010/main" val="2499979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716A0E-A16B-4E05-B082-34F2721D15DA}"/>
              </a:ext>
            </a:extLst>
          </p:cNvPr>
          <p:cNvSpPr>
            <a:spLocks noGrp="1"/>
          </p:cNvSpPr>
          <p:nvPr>
            <p:ph sz="half" idx="1"/>
          </p:nvPr>
        </p:nvSpPr>
        <p:spPr>
          <a:xfrm>
            <a:off x="685800" y="2194559"/>
            <a:ext cx="10324070" cy="3131203"/>
          </a:xfrm>
        </p:spPr>
        <p:txBody>
          <a:bodyPr>
            <a:noAutofit/>
          </a:bodyPr>
          <a:lstStyle/>
          <a:p>
            <a:pPr marL="0" indent="0">
              <a:buNone/>
            </a:pPr>
            <a:r>
              <a:rPr lang="en-US" sz="3000" dirty="0"/>
              <a:t>SFA is not…</a:t>
            </a:r>
          </a:p>
          <a:p>
            <a:r>
              <a:rPr lang="en-US" sz="3000" dirty="0"/>
              <a:t>Saying a prayer with someone if you have not first discovered about the person that this would be helpful for them. </a:t>
            </a:r>
          </a:p>
          <a:p>
            <a:r>
              <a:rPr lang="en-US" sz="3000" dirty="0"/>
              <a:t>Assuming that you know what is helpful for the person</a:t>
            </a:r>
          </a:p>
          <a:p>
            <a:r>
              <a:rPr lang="en-US" sz="3000" dirty="0"/>
              <a:t>Fixing</a:t>
            </a:r>
          </a:p>
          <a:p>
            <a:r>
              <a:rPr lang="en-US" sz="3000" dirty="0"/>
              <a:t>Getting the person to tell the detailed story of the trauma</a:t>
            </a:r>
          </a:p>
        </p:txBody>
      </p:sp>
      <p:sp>
        <p:nvSpPr>
          <p:cNvPr id="10" name="Title 1">
            <a:extLst>
              <a:ext uri="{FF2B5EF4-FFF2-40B4-BE49-F238E27FC236}">
                <a16:creationId xmlns:a16="http://schemas.microsoft.com/office/drawing/2014/main" id="{38EE1173-11C9-43B8-94C3-D8D8FA5DC4A8}"/>
              </a:ext>
            </a:extLst>
          </p:cNvPr>
          <p:cNvSpPr>
            <a:spLocks noGrp="1"/>
          </p:cNvSpPr>
          <p:nvPr>
            <p:ph type="title"/>
          </p:nvPr>
        </p:nvSpPr>
        <p:spPr>
          <a:xfrm>
            <a:off x="2895600" y="763588"/>
            <a:ext cx="8610600" cy="1293812"/>
          </a:xfrm>
        </p:spPr>
        <p:txBody>
          <a:bodyPr>
            <a:normAutofit/>
          </a:bodyPr>
          <a:lstStyle/>
          <a:p>
            <a:r>
              <a:rPr lang="en-US" dirty="0"/>
              <a:t>What SPIRITUAL FIRST AID is not</a:t>
            </a:r>
          </a:p>
        </p:txBody>
      </p:sp>
    </p:spTree>
    <p:extLst>
      <p:ext uri="{BB962C8B-B14F-4D97-AF65-F5344CB8AC3E}">
        <p14:creationId xmlns:p14="http://schemas.microsoft.com/office/powerpoint/2010/main" val="3799783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40" y="764373"/>
            <a:ext cx="10974859" cy="1293028"/>
          </a:xfrm>
        </p:spPr>
        <p:txBody>
          <a:bodyPr/>
          <a:lstStyle/>
          <a:p>
            <a:pPr algn="l"/>
            <a:r>
              <a:rPr lang="en-CA" dirty="0"/>
              <a:t>Engagement with material presented</a:t>
            </a:r>
          </a:p>
        </p:txBody>
      </p:sp>
      <p:sp>
        <p:nvSpPr>
          <p:cNvPr id="3" name="Content Placeholder 2"/>
          <p:cNvSpPr>
            <a:spLocks noGrp="1"/>
          </p:cNvSpPr>
          <p:nvPr>
            <p:ph idx="1"/>
          </p:nvPr>
        </p:nvSpPr>
        <p:spPr>
          <a:xfrm>
            <a:off x="479322" y="1899595"/>
            <a:ext cx="10945965" cy="4024125"/>
          </a:xfrm>
        </p:spPr>
        <p:txBody>
          <a:bodyPr>
            <a:normAutofit/>
          </a:bodyPr>
          <a:lstStyle/>
          <a:p>
            <a:pPr>
              <a:lnSpc>
                <a:spcPct val="100000"/>
              </a:lnSpc>
              <a:spcBef>
                <a:spcPts val="0"/>
              </a:spcBef>
            </a:pPr>
            <a:r>
              <a:rPr lang="en-CA" sz="2800" dirty="0"/>
              <a:t>Do the metaphors and definitions of trauma and posttraumatic growth resonate with you?</a:t>
            </a:r>
          </a:p>
          <a:p>
            <a:pPr>
              <a:lnSpc>
                <a:spcPct val="100000"/>
              </a:lnSpc>
              <a:spcBef>
                <a:spcPts val="0"/>
              </a:spcBef>
            </a:pPr>
            <a:r>
              <a:rPr lang="en-CA" sz="2800" dirty="0"/>
              <a:t>How have you experienced God’s grace as sufficient during the pandemic?</a:t>
            </a:r>
          </a:p>
          <a:p>
            <a:pPr>
              <a:lnSpc>
                <a:spcPct val="100000"/>
              </a:lnSpc>
              <a:spcBef>
                <a:spcPts val="0"/>
              </a:spcBef>
            </a:pPr>
            <a:r>
              <a:rPr lang="en-CA" sz="2800" dirty="0"/>
              <a:t>How is God’s power made perfect in our weakness during the pandemic?</a:t>
            </a:r>
          </a:p>
          <a:p>
            <a:pPr>
              <a:lnSpc>
                <a:spcPct val="100000"/>
              </a:lnSpc>
              <a:spcBef>
                <a:spcPts val="0"/>
              </a:spcBef>
            </a:pPr>
            <a:r>
              <a:rPr lang="en-CA" sz="2800" dirty="0"/>
              <a:t>What does being an “empathetic witness” during a pandemic look like?</a:t>
            </a:r>
          </a:p>
          <a:p>
            <a:pPr marL="0" indent="0">
              <a:lnSpc>
                <a:spcPct val="100000"/>
              </a:lnSpc>
              <a:spcBef>
                <a:spcPts val="0"/>
              </a:spcBef>
              <a:buNone/>
            </a:pPr>
            <a:endParaRPr lang="en-CA" sz="2800" dirty="0"/>
          </a:p>
        </p:txBody>
      </p:sp>
    </p:spTree>
    <p:extLst>
      <p:ext uri="{BB962C8B-B14F-4D97-AF65-F5344CB8AC3E}">
        <p14:creationId xmlns:p14="http://schemas.microsoft.com/office/powerpoint/2010/main" val="3086636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22" y="764373"/>
            <a:ext cx="11026878" cy="1293028"/>
          </a:xfrm>
        </p:spPr>
        <p:txBody>
          <a:bodyPr/>
          <a:lstStyle/>
          <a:p>
            <a:pPr algn="l"/>
            <a:r>
              <a:rPr lang="en-CA" dirty="0"/>
              <a:t>OUTLINE for the SESSION</a:t>
            </a:r>
          </a:p>
        </p:txBody>
      </p:sp>
      <p:sp>
        <p:nvSpPr>
          <p:cNvPr id="3" name="Content Placeholder 2"/>
          <p:cNvSpPr>
            <a:spLocks noGrp="1"/>
          </p:cNvSpPr>
          <p:nvPr>
            <p:ph idx="1"/>
          </p:nvPr>
        </p:nvSpPr>
        <p:spPr>
          <a:xfrm>
            <a:off x="479322" y="1899595"/>
            <a:ext cx="10945965" cy="4024125"/>
          </a:xfrm>
        </p:spPr>
        <p:txBody>
          <a:bodyPr>
            <a:normAutofit fontScale="92500" lnSpcReduction="20000"/>
          </a:bodyPr>
          <a:lstStyle/>
          <a:p>
            <a:pPr marL="0" indent="0">
              <a:lnSpc>
                <a:spcPct val="100000"/>
              </a:lnSpc>
              <a:spcBef>
                <a:spcPts val="0"/>
              </a:spcBef>
              <a:buNone/>
            </a:pPr>
            <a:r>
              <a:rPr lang="en-CA" sz="2800" dirty="0"/>
              <a:t>Grounded in our faith: 2 Cor. 12: 8-9 (10 min)</a:t>
            </a:r>
          </a:p>
          <a:p>
            <a:pPr marL="0" indent="0">
              <a:lnSpc>
                <a:spcPct val="100000"/>
              </a:lnSpc>
              <a:spcBef>
                <a:spcPts val="0"/>
              </a:spcBef>
              <a:buNone/>
            </a:pPr>
            <a:r>
              <a:rPr lang="en-CA" sz="2800" dirty="0"/>
              <a:t>Presentation on Posttraumatic Growth and Spiritual First Aid (20 min)</a:t>
            </a:r>
          </a:p>
          <a:p>
            <a:pPr marL="0" indent="0">
              <a:lnSpc>
                <a:spcPct val="100000"/>
              </a:lnSpc>
              <a:spcBef>
                <a:spcPts val="0"/>
              </a:spcBef>
              <a:buNone/>
            </a:pPr>
            <a:r>
              <a:rPr lang="en-CA" sz="2800" dirty="0"/>
              <a:t>Engagement with material presented (30)</a:t>
            </a:r>
          </a:p>
          <a:p>
            <a:pPr>
              <a:lnSpc>
                <a:spcPct val="100000"/>
              </a:lnSpc>
              <a:spcBef>
                <a:spcPts val="0"/>
              </a:spcBef>
            </a:pPr>
            <a:r>
              <a:rPr lang="en-CA" sz="2800" dirty="0"/>
              <a:t>Do the definitions of trauma and posttraumatic growth resonate with you?</a:t>
            </a:r>
          </a:p>
          <a:p>
            <a:pPr>
              <a:lnSpc>
                <a:spcPct val="100000"/>
              </a:lnSpc>
              <a:spcBef>
                <a:spcPts val="0"/>
              </a:spcBef>
            </a:pPr>
            <a:r>
              <a:rPr lang="en-CA" sz="2800" dirty="0"/>
              <a:t>How have you experienced God’s grace as sufficient during the pandemic?</a:t>
            </a:r>
          </a:p>
          <a:p>
            <a:pPr>
              <a:lnSpc>
                <a:spcPct val="100000"/>
              </a:lnSpc>
              <a:spcBef>
                <a:spcPts val="0"/>
              </a:spcBef>
            </a:pPr>
            <a:r>
              <a:rPr lang="en-CA" sz="2800" dirty="0"/>
              <a:t>How is God’s power made perfect in our weakness during the pandemic?</a:t>
            </a:r>
          </a:p>
          <a:p>
            <a:pPr>
              <a:lnSpc>
                <a:spcPct val="100000"/>
              </a:lnSpc>
              <a:spcBef>
                <a:spcPts val="0"/>
              </a:spcBef>
            </a:pPr>
            <a:r>
              <a:rPr lang="en-CA" sz="2800" dirty="0"/>
              <a:t>What does being an “empathetic witness” during a pandemic look like?</a:t>
            </a:r>
          </a:p>
          <a:p>
            <a:pPr marL="0" indent="0">
              <a:lnSpc>
                <a:spcPct val="100000"/>
              </a:lnSpc>
              <a:spcBef>
                <a:spcPts val="0"/>
              </a:spcBef>
              <a:buNone/>
            </a:pPr>
            <a:endParaRPr lang="en-CA" sz="2800" dirty="0"/>
          </a:p>
        </p:txBody>
      </p:sp>
    </p:spTree>
    <p:extLst>
      <p:ext uri="{BB962C8B-B14F-4D97-AF65-F5344CB8AC3E}">
        <p14:creationId xmlns:p14="http://schemas.microsoft.com/office/powerpoint/2010/main" val="373805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BC8C9-7F76-464C-B7F0-A7B7876E9790}"/>
              </a:ext>
            </a:extLst>
          </p:cNvPr>
          <p:cNvSpPr>
            <a:spLocks noGrp="1"/>
          </p:cNvSpPr>
          <p:nvPr>
            <p:ph type="title"/>
          </p:nvPr>
        </p:nvSpPr>
        <p:spPr/>
        <p:txBody>
          <a:bodyPr/>
          <a:lstStyle/>
          <a:p>
            <a:r>
              <a:rPr lang="en-US" dirty="0"/>
              <a:t>2 Corinthians 12:8-10</a:t>
            </a:r>
          </a:p>
        </p:txBody>
      </p:sp>
      <p:sp>
        <p:nvSpPr>
          <p:cNvPr id="3" name="Content Placeholder 2">
            <a:extLst>
              <a:ext uri="{FF2B5EF4-FFF2-40B4-BE49-F238E27FC236}">
                <a16:creationId xmlns:a16="http://schemas.microsoft.com/office/drawing/2014/main" id="{60DA274B-3610-48DA-8139-713DC787ACFF}"/>
              </a:ext>
            </a:extLst>
          </p:cNvPr>
          <p:cNvSpPr>
            <a:spLocks noGrp="1"/>
          </p:cNvSpPr>
          <p:nvPr>
            <p:ph idx="1"/>
          </p:nvPr>
        </p:nvSpPr>
        <p:spPr/>
        <p:txBody>
          <a:bodyPr>
            <a:normAutofit/>
          </a:bodyPr>
          <a:lstStyle/>
          <a:p>
            <a:pPr marL="0" indent="0">
              <a:buNone/>
            </a:pPr>
            <a:r>
              <a:rPr lang="en-GB" sz="3000" b="1" baseline="30000" dirty="0"/>
              <a:t>8 </a:t>
            </a:r>
            <a:r>
              <a:rPr lang="en-GB" sz="3000" dirty="0"/>
              <a:t>Three times I pleaded with the Lord to take it away from me. </a:t>
            </a:r>
            <a:r>
              <a:rPr lang="en-GB" sz="3000" b="1" baseline="30000" dirty="0"/>
              <a:t>9 </a:t>
            </a:r>
            <a:r>
              <a:rPr lang="en-GB" sz="3000" dirty="0"/>
              <a:t>But he said to me, “My grace is sufficient for you, for my power is made perfect in weakness.” Therefore I will boast all the more gladly about my weaknesses, so that Christ’s power may rest on me. </a:t>
            </a:r>
            <a:r>
              <a:rPr lang="en-GB" sz="3000" b="1" baseline="30000" dirty="0"/>
              <a:t>10 </a:t>
            </a:r>
            <a:r>
              <a:rPr lang="en-GB" sz="3000" dirty="0"/>
              <a:t>That is why, for Christ’s sake, I delight in weaknesses, in insults, in hardships, in persecutions, in difficulties. For when I am weak, then I am strong.</a:t>
            </a:r>
            <a:endParaRPr lang="en-US" sz="3000" dirty="0"/>
          </a:p>
        </p:txBody>
      </p:sp>
    </p:spTree>
    <p:extLst>
      <p:ext uri="{BB962C8B-B14F-4D97-AF65-F5344CB8AC3E}">
        <p14:creationId xmlns:p14="http://schemas.microsoft.com/office/powerpoint/2010/main" val="1015291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44E4-09DD-4744-91DE-79092C81EF4F}"/>
              </a:ext>
            </a:extLst>
          </p:cNvPr>
          <p:cNvSpPr>
            <a:spLocks noGrp="1"/>
          </p:cNvSpPr>
          <p:nvPr>
            <p:ph type="title"/>
          </p:nvPr>
        </p:nvSpPr>
        <p:spPr/>
        <p:txBody>
          <a:bodyPr/>
          <a:lstStyle/>
          <a:p>
            <a:r>
              <a:rPr lang="en-US" dirty="0"/>
              <a:t>trauma</a:t>
            </a:r>
          </a:p>
        </p:txBody>
      </p:sp>
      <p:sp>
        <p:nvSpPr>
          <p:cNvPr id="3" name="Content Placeholder 2">
            <a:extLst>
              <a:ext uri="{FF2B5EF4-FFF2-40B4-BE49-F238E27FC236}">
                <a16:creationId xmlns:a16="http://schemas.microsoft.com/office/drawing/2014/main" id="{482F7DDA-4E64-4743-A54A-93C87C5E72F5}"/>
              </a:ext>
            </a:extLst>
          </p:cNvPr>
          <p:cNvSpPr>
            <a:spLocks noGrp="1"/>
          </p:cNvSpPr>
          <p:nvPr>
            <p:ph idx="1"/>
          </p:nvPr>
        </p:nvSpPr>
        <p:spPr/>
        <p:txBody>
          <a:bodyPr>
            <a:normAutofit/>
          </a:bodyPr>
          <a:lstStyle/>
          <a:p>
            <a:r>
              <a:rPr lang="en-US" sz="3200" dirty="0"/>
              <a:t>“Trauma…does not reside in the external event that induces physical or emotional pain—nor even in the pain itself—but in our becoming stuck in our primitive responses to painful events.” </a:t>
            </a:r>
            <a:r>
              <a:rPr lang="en-US" sz="2000" dirty="0"/>
              <a:t>(Gabor </a:t>
            </a:r>
            <a:r>
              <a:rPr lang="en-US" sz="2000" dirty="0" err="1"/>
              <a:t>Maté</a:t>
            </a:r>
            <a:r>
              <a:rPr lang="en-US" sz="2000" dirty="0"/>
              <a:t>, forward to Levine’s book, 2010, </a:t>
            </a:r>
            <a:r>
              <a:rPr lang="en-US" sz="2000" i="1" dirty="0"/>
              <a:t>In an Unspoken Voice, pp. xi-xii</a:t>
            </a:r>
            <a:r>
              <a:rPr lang="en-US" sz="2000" dirty="0"/>
              <a:t>)</a:t>
            </a:r>
          </a:p>
        </p:txBody>
      </p:sp>
    </p:spTree>
    <p:extLst>
      <p:ext uri="{BB962C8B-B14F-4D97-AF65-F5344CB8AC3E}">
        <p14:creationId xmlns:p14="http://schemas.microsoft.com/office/powerpoint/2010/main" val="1523572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44E4-09DD-4744-91DE-79092C81EF4F}"/>
              </a:ext>
            </a:extLst>
          </p:cNvPr>
          <p:cNvSpPr>
            <a:spLocks noGrp="1"/>
          </p:cNvSpPr>
          <p:nvPr>
            <p:ph type="title"/>
          </p:nvPr>
        </p:nvSpPr>
        <p:spPr/>
        <p:txBody>
          <a:bodyPr/>
          <a:lstStyle/>
          <a:p>
            <a:r>
              <a:rPr lang="en-US" dirty="0"/>
              <a:t>trauma</a:t>
            </a:r>
          </a:p>
        </p:txBody>
      </p:sp>
      <p:sp>
        <p:nvSpPr>
          <p:cNvPr id="3" name="Content Placeholder 2">
            <a:extLst>
              <a:ext uri="{FF2B5EF4-FFF2-40B4-BE49-F238E27FC236}">
                <a16:creationId xmlns:a16="http://schemas.microsoft.com/office/drawing/2014/main" id="{482F7DDA-4E64-4743-A54A-93C87C5E72F5}"/>
              </a:ext>
            </a:extLst>
          </p:cNvPr>
          <p:cNvSpPr>
            <a:spLocks noGrp="1"/>
          </p:cNvSpPr>
          <p:nvPr>
            <p:ph idx="1"/>
          </p:nvPr>
        </p:nvSpPr>
        <p:spPr/>
        <p:txBody>
          <a:bodyPr>
            <a:normAutofit/>
          </a:bodyPr>
          <a:lstStyle/>
          <a:p>
            <a:r>
              <a:rPr lang="en-US" sz="3200" dirty="0"/>
              <a:t>“Trauma is a fact of life,” Levine writes. “It does not, however, have to be a life sentence.” In our suffering lies also our salvation. </a:t>
            </a:r>
            <a:r>
              <a:rPr lang="en-US" sz="2000" dirty="0"/>
              <a:t>(Gabor </a:t>
            </a:r>
            <a:r>
              <a:rPr lang="en-US" sz="2000" dirty="0" err="1"/>
              <a:t>Maté</a:t>
            </a:r>
            <a:r>
              <a:rPr lang="en-US" sz="2000" dirty="0"/>
              <a:t>, forward to Levine’s book, 2010, </a:t>
            </a:r>
            <a:r>
              <a:rPr lang="en-US" sz="2000" i="1" dirty="0"/>
              <a:t>In an Unspoken Voice, p. xiii</a:t>
            </a:r>
            <a:r>
              <a:rPr lang="en-US" sz="2000" dirty="0"/>
              <a:t>)</a:t>
            </a:r>
          </a:p>
        </p:txBody>
      </p:sp>
    </p:spTree>
    <p:extLst>
      <p:ext uri="{BB962C8B-B14F-4D97-AF65-F5344CB8AC3E}">
        <p14:creationId xmlns:p14="http://schemas.microsoft.com/office/powerpoint/2010/main" val="712705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44E4-09DD-4744-91DE-79092C81EF4F}"/>
              </a:ext>
            </a:extLst>
          </p:cNvPr>
          <p:cNvSpPr>
            <a:spLocks noGrp="1"/>
          </p:cNvSpPr>
          <p:nvPr>
            <p:ph type="title"/>
          </p:nvPr>
        </p:nvSpPr>
        <p:spPr/>
        <p:txBody>
          <a:bodyPr/>
          <a:lstStyle/>
          <a:p>
            <a:r>
              <a:rPr lang="en-US" dirty="0"/>
              <a:t>trauma</a:t>
            </a:r>
          </a:p>
        </p:txBody>
      </p:sp>
      <p:sp>
        <p:nvSpPr>
          <p:cNvPr id="3" name="Content Placeholder 2">
            <a:extLst>
              <a:ext uri="{FF2B5EF4-FFF2-40B4-BE49-F238E27FC236}">
                <a16:creationId xmlns:a16="http://schemas.microsoft.com/office/drawing/2014/main" id="{482F7DDA-4E64-4743-A54A-93C87C5E72F5}"/>
              </a:ext>
            </a:extLst>
          </p:cNvPr>
          <p:cNvSpPr>
            <a:spLocks noGrp="1"/>
          </p:cNvSpPr>
          <p:nvPr>
            <p:ph idx="1"/>
          </p:nvPr>
        </p:nvSpPr>
        <p:spPr/>
        <p:txBody>
          <a:bodyPr>
            <a:normAutofit/>
          </a:bodyPr>
          <a:lstStyle/>
          <a:p>
            <a:r>
              <a:rPr lang="en-US" sz="3200" dirty="0"/>
              <a:t>“Trauma is caused when we are unable to release blocked energies, to fully move through the physical/emotional reactions to hurtful experience. </a:t>
            </a:r>
            <a:r>
              <a:rPr lang="en-US" sz="4200" u="sng" dirty="0"/>
              <a:t>Trauma is not what happens to us, but what we hold inside in the absence of an empathetic witness. </a:t>
            </a:r>
            <a:r>
              <a:rPr lang="en-US" sz="3200" dirty="0"/>
              <a:t>The salvation, then, is to be found in the body.</a:t>
            </a:r>
            <a:r>
              <a:rPr lang="en-US" sz="3000" dirty="0"/>
              <a:t>” </a:t>
            </a:r>
            <a:r>
              <a:rPr lang="en-US" sz="2000" dirty="0"/>
              <a:t>(Gabor </a:t>
            </a:r>
            <a:r>
              <a:rPr lang="en-US" sz="2000" dirty="0" err="1"/>
              <a:t>Maté</a:t>
            </a:r>
            <a:r>
              <a:rPr lang="en-US" sz="2000" dirty="0"/>
              <a:t>, forward to Levine’s book, 2010, </a:t>
            </a:r>
            <a:r>
              <a:rPr lang="en-US" sz="2000" i="1" dirty="0"/>
              <a:t>In an Unspoken Voice, p. xii</a:t>
            </a:r>
            <a:r>
              <a:rPr lang="en-US" sz="2000" dirty="0"/>
              <a:t>)</a:t>
            </a:r>
          </a:p>
        </p:txBody>
      </p:sp>
    </p:spTree>
    <p:extLst>
      <p:ext uri="{BB962C8B-B14F-4D97-AF65-F5344CB8AC3E}">
        <p14:creationId xmlns:p14="http://schemas.microsoft.com/office/powerpoint/2010/main" val="197487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417" y="775247"/>
            <a:ext cx="7667242" cy="2283824"/>
          </a:xfrm>
        </p:spPr>
        <p:txBody>
          <a:bodyPr>
            <a:normAutofit/>
          </a:bodyPr>
          <a:lstStyle/>
          <a:p>
            <a:pPr algn="l"/>
            <a:r>
              <a:rPr lang="en-CA" dirty="0">
                <a:latin typeface="Arial" panose="020B0604020202020204" pitchFamily="34" charset="0"/>
                <a:cs typeface="Arial" panose="020B0604020202020204" pitchFamily="34" charset="0"/>
              </a:rPr>
              <a:t>Not Sinking with the Titanic:</a:t>
            </a:r>
            <a:r>
              <a:rPr lang="en-CA" sz="2400" dirty="0">
                <a:latin typeface="Arial" panose="020B0604020202020204" pitchFamily="34" charset="0"/>
                <a:cs typeface="Arial" panose="020B0604020202020204" pitchFamily="34" charset="0"/>
              </a:rPr>
              <a:t/>
            </a:r>
            <a:br>
              <a:rPr lang="en-CA" sz="2400" dirty="0">
                <a:latin typeface="Arial" panose="020B0604020202020204" pitchFamily="34" charset="0"/>
                <a:cs typeface="Arial" panose="020B0604020202020204" pitchFamily="34" charset="0"/>
              </a:rPr>
            </a:br>
            <a:r>
              <a:rPr lang="en-CA" sz="2400" dirty="0">
                <a:latin typeface="Arial" panose="020B0604020202020204" pitchFamily="34" charset="0"/>
                <a:cs typeface="Arial" panose="020B0604020202020204" pitchFamily="34" charset="0"/>
              </a:rPr>
              <a:t>Personal Agency as a Key Factor in Transforming Trauma into Posttraumatic Growth</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body" idx="1"/>
          </p:nvPr>
        </p:nvSpPr>
        <p:spPr>
          <a:xfrm>
            <a:off x="6551720" y="3915313"/>
            <a:ext cx="5364142" cy="2283824"/>
          </a:xfrm>
        </p:spPr>
        <p:txBody>
          <a:bodyPr>
            <a:normAutofit/>
          </a:bodyPr>
          <a:lstStyle/>
          <a:p>
            <a:pPr algn="l"/>
            <a:r>
              <a:rPr lang="en-CA" sz="2400" dirty="0">
                <a:latin typeface="Arial" panose="020B0604020202020204" pitchFamily="34" charset="0"/>
                <a:cs typeface="Arial" panose="020B0604020202020204" pitchFamily="34" charset="0"/>
              </a:rPr>
              <a:t>Alida van </a:t>
            </a:r>
            <a:r>
              <a:rPr lang="en-CA" sz="2400" dirty="0" err="1">
                <a:latin typeface="Arial" panose="020B0604020202020204" pitchFamily="34" charset="0"/>
                <a:cs typeface="Arial" panose="020B0604020202020204" pitchFamily="34" charset="0"/>
              </a:rPr>
              <a:t>Dijk</a:t>
            </a:r>
            <a:r>
              <a:rPr lang="en-CA" sz="2400" dirty="0">
                <a:latin typeface="Arial" panose="020B0604020202020204" pitchFamily="34" charset="0"/>
                <a:cs typeface="Arial" panose="020B0604020202020204" pitchFamily="34" charset="0"/>
              </a:rPr>
              <a:t>, PhD, RP</a:t>
            </a:r>
          </a:p>
          <a:p>
            <a:pPr algn="l"/>
            <a:r>
              <a:rPr lang="en-CA" sz="2400" dirty="0">
                <a:latin typeface="Arial" panose="020B0604020202020204" pitchFamily="34" charset="0"/>
                <a:cs typeface="Arial" panose="020B0604020202020204" pitchFamily="34" charset="0"/>
              </a:rPr>
              <a:t>Waterloo Lutheran Seminary</a:t>
            </a:r>
          </a:p>
          <a:p>
            <a:pPr algn="l"/>
            <a:r>
              <a:rPr lang="en-CA" sz="2400" dirty="0">
                <a:latin typeface="Arial" panose="020B0604020202020204" pitchFamily="34" charset="0"/>
                <a:cs typeface="Arial" panose="020B0604020202020204" pitchFamily="34" charset="0"/>
              </a:rPr>
              <a:t>Dissertation, Oct 2016</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5552" y="658863"/>
            <a:ext cx="1457765" cy="1456534"/>
          </a:xfrm>
          <a:prstGeom prst="rect">
            <a:avLst/>
          </a:prstGeom>
        </p:spPr>
      </p:pic>
      <p:sp>
        <p:nvSpPr>
          <p:cNvPr id="4" name="TextBox 3"/>
          <p:cNvSpPr txBox="1"/>
          <p:nvPr/>
        </p:nvSpPr>
        <p:spPr>
          <a:xfrm>
            <a:off x="407368" y="5851920"/>
            <a:ext cx="5688632" cy="461665"/>
          </a:xfrm>
          <a:prstGeom prst="rect">
            <a:avLst/>
          </a:prstGeom>
          <a:noFill/>
        </p:spPr>
        <p:txBody>
          <a:bodyPr wrap="square" rtlCol="0">
            <a:spAutoFit/>
          </a:bodyPr>
          <a:lstStyle/>
          <a:p>
            <a:pPr algn="ctr"/>
            <a:r>
              <a:rPr lang="en-CA" sz="2400" b="1" dirty="0">
                <a:hlinkClick r:id="rId4">
                  <a:extLst>
                    <a:ext uri="{A12FA001-AC4F-418D-AE19-62706E023703}">
                      <ahyp:hlinkClr xmlns:ahyp="http://schemas.microsoft.com/office/drawing/2018/hyperlinkcolor" xmlns="" val="tx"/>
                    </a:ext>
                  </a:extLst>
                </a:hlinkClick>
              </a:rPr>
              <a:t>http://scholars.wlu.ca/etd/1895/</a:t>
            </a:r>
            <a:endParaRPr lang="en-CA" sz="2400" b="1" dirty="0"/>
          </a:p>
        </p:txBody>
      </p:sp>
      <p:pic>
        <p:nvPicPr>
          <p:cNvPr id="1026" name="Picture 2" descr="https://luther.wlu.ca/images/logo/martin-luther.png">
            <a:extLst>
              <a:ext uri="{FF2B5EF4-FFF2-40B4-BE49-F238E27FC236}">
                <a16:creationId xmlns:a16="http://schemas.microsoft.com/office/drawing/2014/main" id="{F7226433-122E-4D27-AF83-564E04ED8B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1880" y="2308195"/>
            <a:ext cx="2703982" cy="84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63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Autofit/>
          </a:bodyPr>
          <a:lstStyle/>
          <a:p>
            <a:pPr>
              <a:lnSpc>
                <a:spcPct val="120000"/>
              </a:lnSpc>
              <a:spcBef>
                <a:spcPts val="0"/>
              </a:spcBef>
            </a:pPr>
            <a:r>
              <a:rPr lang="en-US" sz="3000" dirty="0">
                <a:cs typeface="Arial" panose="020B0604020202020204" pitchFamily="34" charset="0"/>
              </a:rPr>
              <a:t>Yea, we had to change. If we didn’t change…we would have died. </a:t>
            </a:r>
          </a:p>
          <a:p>
            <a:pPr>
              <a:lnSpc>
                <a:spcPct val="120000"/>
              </a:lnSpc>
              <a:spcBef>
                <a:spcPts val="0"/>
              </a:spcBef>
            </a:pPr>
            <a:endParaRPr lang="en-US" sz="3000" dirty="0">
              <a:cs typeface="Arial" panose="020B0604020202020204" pitchFamily="34" charset="0"/>
            </a:endParaRPr>
          </a:p>
          <a:p>
            <a:pPr>
              <a:lnSpc>
                <a:spcPct val="120000"/>
              </a:lnSpc>
              <a:spcBef>
                <a:spcPts val="0"/>
              </a:spcBef>
            </a:pPr>
            <a:r>
              <a:rPr lang="en-US" sz="3000" dirty="0">
                <a:cs typeface="Arial" panose="020B0604020202020204" pitchFamily="34" charset="0"/>
              </a:rPr>
              <a:t>At some point it was a decision that we made that we were not going to sink. </a:t>
            </a:r>
          </a:p>
          <a:p>
            <a:pPr>
              <a:lnSpc>
                <a:spcPct val="120000"/>
              </a:lnSpc>
              <a:spcBef>
                <a:spcPts val="0"/>
              </a:spcBef>
            </a:pPr>
            <a:endParaRPr lang="en-US" sz="3000" dirty="0">
              <a:cs typeface="Arial" panose="020B0604020202020204" pitchFamily="34" charset="0"/>
            </a:endParaRPr>
          </a:p>
          <a:p>
            <a:pPr>
              <a:lnSpc>
                <a:spcPct val="120000"/>
              </a:lnSpc>
              <a:spcBef>
                <a:spcPts val="0"/>
              </a:spcBef>
            </a:pPr>
            <a:r>
              <a:rPr lang="en-US" sz="3000" dirty="0">
                <a:cs typeface="Arial" panose="020B0604020202020204" pitchFamily="34" charset="0"/>
              </a:rPr>
              <a:t>And we finally decided that we were going to get in a lifeboat and we were going to save ourselves. </a:t>
            </a:r>
          </a:p>
          <a:p>
            <a:pPr marL="109728" indent="0" algn="r">
              <a:lnSpc>
                <a:spcPct val="120000"/>
              </a:lnSpc>
              <a:spcBef>
                <a:spcPts val="0"/>
              </a:spcBef>
              <a:buNone/>
            </a:pPr>
            <a:r>
              <a:rPr lang="en-US" sz="3000" dirty="0">
                <a:cs typeface="Arial" panose="020B0604020202020204" pitchFamily="34" charset="0"/>
              </a:rPr>
              <a:t>–Nancy</a:t>
            </a:r>
          </a:p>
        </p:txBody>
      </p:sp>
      <p:sp>
        <p:nvSpPr>
          <p:cNvPr id="4" name="Title 3"/>
          <p:cNvSpPr>
            <a:spLocks noGrp="1"/>
          </p:cNvSpPr>
          <p:nvPr>
            <p:ph type="title"/>
          </p:nvPr>
        </p:nvSpPr>
        <p:spPr/>
        <p:txBody>
          <a:bodyPr>
            <a:normAutofit/>
          </a:bodyPr>
          <a:lstStyle/>
          <a:p>
            <a:pPr algn="l"/>
            <a:r>
              <a:rPr lang="en-CA" dirty="0"/>
              <a:t>“not sinking with the Titanic” metaphor</a:t>
            </a:r>
            <a:endParaRPr lang="en-US" dirty="0"/>
          </a:p>
        </p:txBody>
      </p:sp>
    </p:spTree>
    <p:extLst>
      <p:ext uri="{BB962C8B-B14F-4D97-AF65-F5344CB8AC3E}">
        <p14:creationId xmlns:p14="http://schemas.microsoft.com/office/powerpoint/2010/main" val="50750933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TC104033937[[fn=Vapor Trail]]</Template>
  <TotalTime>3948</TotalTime>
  <Words>2210</Words>
  <Application>Microsoft Office PowerPoint</Application>
  <PresentationFormat>Widescreen</PresentationFormat>
  <Paragraphs>192</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Century Gothic</vt:lpstr>
      <vt:lpstr>Vapor Trail</vt:lpstr>
      <vt:lpstr>POSTTRAUMATIC GROWTH and the ROLE OF Spiritual First Aid</vt:lpstr>
      <vt:lpstr>ABstract</vt:lpstr>
      <vt:lpstr>OUTLINE for the SESSION</vt:lpstr>
      <vt:lpstr>2 Corinthians 12:8-10</vt:lpstr>
      <vt:lpstr>trauma</vt:lpstr>
      <vt:lpstr>trauma</vt:lpstr>
      <vt:lpstr>trauma</vt:lpstr>
      <vt:lpstr>Not Sinking with the Titanic: Personal Agency as a Key Factor in Transforming Trauma into Posttraumatic Growth</vt:lpstr>
      <vt:lpstr>“not sinking with the Titanic” metaphor</vt:lpstr>
      <vt:lpstr>Metaphors for Trauma</vt:lpstr>
      <vt:lpstr>Metaphors for Trauma</vt:lpstr>
      <vt:lpstr>Posttraumatic growth</vt:lpstr>
      <vt:lpstr>Trauma and Spirituality</vt:lpstr>
      <vt:lpstr>MOVING FROM TRAuMA TO POSTtraumatic Growth (PTG)</vt:lpstr>
      <vt:lpstr>Movement from TRAUMA TO PTG</vt:lpstr>
      <vt:lpstr>DEFINITION: SPIRITUAL FIRST AID</vt:lpstr>
      <vt:lpstr>DEFINITION: Psychological FIRST AID</vt:lpstr>
      <vt:lpstr>SPIRITUAL FIRST AID</vt:lpstr>
      <vt:lpstr>PsYchological FIRST AID</vt:lpstr>
      <vt:lpstr>SPIRITUAL FIRST AID / PSYCHOLOGICAL FIRST AID</vt:lpstr>
      <vt:lpstr>SPIRITUAL FIRST AID / PSYCHOLOGICAL FIRST AID</vt:lpstr>
      <vt:lpstr>SPIRITUAL FIRST AID / PSYCHOLOGICAL FIRST AID</vt:lpstr>
      <vt:lpstr>SPIRITUAL FIRST AID / PSYCHOLOGICAL FIRST AID</vt:lpstr>
      <vt:lpstr>What SPIRITUAL FIRST AID is not</vt:lpstr>
      <vt:lpstr>Engagement with material presented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Funerals, ceremonies and other healing rituals</dc:title>
  <dc:creator>Jens Krejlgaard</dc:creator>
  <cp:lastModifiedBy>Sarah Roelofs</cp:lastModifiedBy>
  <cp:revision>117</cp:revision>
  <cp:lastPrinted>2020-06-14T19:25:06Z</cp:lastPrinted>
  <dcterms:created xsi:type="dcterms:W3CDTF">2014-03-05T14:48:15Z</dcterms:created>
  <dcterms:modified xsi:type="dcterms:W3CDTF">2020-10-06T14:36:38Z</dcterms:modified>
</cp:coreProperties>
</file>