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23" d="100"/>
          <a:sy n="23" d="100"/>
        </p:scale>
        <p:origin x="-726" y="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85567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An important part of building a missional church is a leadership shift or putting it another way, where we put our time and priorities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381000" y="685800"/>
            <a:ext cx="6096000"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xfrm>
            <a:off x="381000" y="685800"/>
            <a:ext cx="6096000" cy="3429000"/>
          </a:xfrm>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381000" y="685800"/>
            <a:ext cx="6096000" cy="3429000"/>
          </a:xfrm>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xfrm>
            <a:off x="381000" y="685800"/>
            <a:ext cx="6096000" cy="3429000"/>
          </a:xfrm>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xfrm>
            <a:off x="381000" y="685800"/>
            <a:ext cx="6096000" cy="3429000"/>
          </a:xfrm>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xfrm>
            <a:off x="381000" y="685800"/>
            <a:ext cx="6096000" cy="3429000"/>
          </a:xfrm>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1000" y="685800"/>
            <a:ext cx="6096000" cy="342900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xfrm>
            <a:off x="381000" y="685800"/>
            <a:ext cx="6096000" cy="3429000"/>
          </a:xfrm>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noRot="1" noChangeAspect="1"/>
          </p:cNvSpPr>
          <p:nvPr>
            <p:ph type="sldImg"/>
          </p:nvPr>
        </p:nvSpPr>
        <p:spPr>
          <a:xfrm>
            <a:off x="381000" y="685800"/>
            <a:ext cx="6096000" cy="3429000"/>
          </a:xfrm>
          <a:prstGeom prst="rect">
            <a:avLst/>
          </a:prstGeom>
        </p:spPr>
        <p:txBody>
          <a:bodyPr/>
          <a:lstStyle/>
          <a:p>
            <a:endParaRPr/>
          </a:p>
        </p:txBody>
      </p:sp>
      <p:sp>
        <p:nvSpPr>
          <p:cNvPr id="441" name="Shape 441"/>
          <p:cNvSpPr>
            <a:spLocks noGrp="1"/>
          </p:cNvSpPr>
          <p:nvPr>
            <p:ph type="body" sz="quarter" idx="1"/>
          </p:nvPr>
        </p:nvSpPr>
        <p:spPr>
          <a:prstGeom prst="rect">
            <a:avLst/>
          </a:prstGeom>
        </p:spPr>
        <p:txBody>
          <a:bodyPr/>
          <a:lstStyle/>
          <a:p>
            <a:r>
              <a:t>Note a few things here: Great downtowns build healthy cities, Great churches build great cities (Jeremiah 29.7)— partnering with businesses; Neighborhoods: the vast majority of people don’t know the names of their neighbors, Specific communities of need—Recovery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r>
              <a:t>Note a few things here: Great downtowns build healthy cities, Great churches build great cities (Jeremiah 29.7)— partnering with businesses; Neighborhoods: the vast majority of people don’t know the names of their neighbors, Specific communities of need—Recovery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xfrm>
            <a:off x="381000" y="685800"/>
            <a:ext cx="6096000" cy="3429000"/>
          </a:xfrm>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lvl1pPr>
              <a:defRPr sz="3000"/>
            </a:lvl1pPr>
          </a:lstStyle>
          <a:p>
            <a:r>
              <a:t>We need grammar to study nearly every other subject, we need justice to know how we are to relate to God, others, and creation.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xfrm>
            <a:off x="381000" y="685800"/>
            <a:ext cx="6096000" cy="3429000"/>
          </a:xfrm>
          <a:prstGeom prst="rect">
            <a:avLst/>
          </a:prstGeom>
        </p:spPr>
        <p:txBody>
          <a:bodyPr/>
          <a:lstStyle/>
          <a:p>
            <a:endParaRPr/>
          </a:p>
        </p:txBody>
      </p:sp>
      <p:sp>
        <p:nvSpPr>
          <p:cNvPr id="487" name="Shape 487"/>
          <p:cNvSpPr>
            <a:spLocks noGrp="1"/>
          </p:cNvSpPr>
          <p:nvPr>
            <p:ph type="body" sz="quarter" idx="1"/>
          </p:nvPr>
        </p:nvSpPr>
        <p:spPr>
          <a:prstGeom prst="rect">
            <a:avLst/>
          </a:prstGeom>
        </p:spPr>
        <p:txBody>
          <a:bodyPr/>
          <a:lstStyle/>
          <a:p>
            <a:r>
              <a:t>Note a few things here: Great downtowns build healthy cities, Great churches build great cities (Jeremiah 29.7)— partnering with businesses; Neighborhoods: the vast majority of people don’t know the names of their neighbors, Specific communities of need—Recovery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noRot="1" noChangeAspect="1"/>
          </p:cNvSpPr>
          <p:nvPr>
            <p:ph type="sldImg"/>
          </p:nvPr>
        </p:nvSpPr>
        <p:spPr>
          <a:xfrm>
            <a:off x="381000" y="685800"/>
            <a:ext cx="6096000" cy="3429000"/>
          </a:xfrm>
          <a:prstGeom prst="rect">
            <a:avLst/>
          </a:prstGeom>
        </p:spPr>
        <p:txBody>
          <a:bodyPr/>
          <a:lstStyle/>
          <a:p>
            <a:endParaRPr/>
          </a:p>
        </p:txBody>
      </p:sp>
      <p:sp>
        <p:nvSpPr>
          <p:cNvPr id="512" name="Shape 512"/>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xfrm>
            <a:off x="381000" y="685800"/>
            <a:ext cx="6096000" cy="3429000"/>
          </a:xfrm>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a:spLocks noGrp="1" noRot="1" noChangeAspect="1"/>
          </p:cNvSpPr>
          <p:nvPr>
            <p:ph type="sldImg"/>
          </p:nvPr>
        </p:nvSpPr>
        <p:spPr>
          <a:xfrm>
            <a:off x="381000" y="685800"/>
            <a:ext cx="6096000" cy="3429000"/>
          </a:xfrm>
          <a:prstGeom prst="rect">
            <a:avLst/>
          </a:prstGeom>
        </p:spPr>
        <p:txBody>
          <a:bodyPr/>
          <a:lstStyle/>
          <a:p>
            <a:endParaRPr/>
          </a:p>
        </p:txBody>
      </p:sp>
      <p:sp>
        <p:nvSpPr>
          <p:cNvPr id="530" name="Shape 530"/>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381000" y="685800"/>
            <a:ext cx="6096000" cy="3429000"/>
          </a:xfrm>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lvl1pPr>
              <a:lnSpc>
                <a:spcPct val="125000"/>
              </a:lnSpc>
              <a:defRPr sz="2700"/>
            </a:lvl1pPr>
          </a:lstStyle>
          <a:p>
            <a:r>
              <a:t>Is there a sense of urgency in your congregation?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The pastor as equipper, instigator (rub raw the sores of discontent), conspirator (advent conspiracy)</a:t>
            </a:r>
          </a:p>
          <a:p>
            <a:r>
              <a:t>The biblical pattern includes Justice and mercy…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vl1pPr>
          </a:lstStyle>
          <a:p>
            <a:r>
              <a:t>–Johnny Appleseed</a:t>
            </a:r>
          </a:p>
        </p:txBody>
      </p:sp>
      <p:sp>
        <p:nvSpPr>
          <p:cNvPr id="94" name="Shape 94"/>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Shape 117"/>
          <p:cNvSpPr>
            <a:spLocks noGrp="1"/>
          </p:cNvSpPr>
          <p:nvPr>
            <p:ph type="title"/>
          </p:nvPr>
        </p:nvSpPr>
        <p:spPr>
          <a:xfrm>
            <a:off x="3962400" y="184152"/>
            <a:ext cx="16459200" cy="3016249"/>
          </a:xfrm>
          <a:prstGeom prst="rect">
            <a:avLst/>
          </a:prstGeom>
        </p:spPr>
        <p:txBody>
          <a:bodyPr lIns="91439" tIns="91439" rIns="91439" bIns="91439">
            <a:noAutofit/>
          </a:bodyPr>
          <a:lstStyle>
            <a:lvl1pPr defTabSz="914400">
              <a:defRPr sz="8800">
                <a:latin typeface="Calibri"/>
                <a:ea typeface="Calibri"/>
                <a:cs typeface="Calibri"/>
                <a:sym typeface="Calibri"/>
              </a:defRPr>
            </a:lvl1pPr>
          </a:lstStyle>
          <a:p>
            <a:r>
              <a:t>Title Text</a:t>
            </a:r>
          </a:p>
        </p:txBody>
      </p:sp>
      <p:sp>
        <p:nvSpPr>
          <p:cNvPr id="118" name="Shape 118"/>
          <p:cNvSpPr>
            <a:spLocks noGrp="1"/>
          </p:cNvSpPr>
          <p:nvPr>
            <p:ph type="body" idx="1"/>
          </p:nvPr>
        </p:nvSpPr>
        <p:spPr>
          <a:xfrm>
            <a:off x="3962400" y="3200400"/>
            <a:ext cx="16459200" cy="10515600"/>
          </a:xfrm>
          <a:prstGeom prst="rect">
            <a:avLst/>
          </a:prstGeom>
        </p:spPr>
        <p:txBody>
          <a:bodyPr lIns="91439" tIns="91439" rIns="91439" bIns="91439" anchor="t">
            <a:noAutofit/>
          </a:bodyPr>
          <a:lstStyle>
            <a:lvl1pPr marL="685800" indent="-685800" defTabSz="914400">
              <a:spcBef>
                <a:spcPts val="700"/>
              </a:spcBef>
              <a:buSzPct val="100000"/>
              <a:buFont typeface="Arial"/>
              <a:defRPr sz="6400">
                <a:latin typeface="Calibri"/>
                <a:ea typeface="Calibri"/>
                <a:cs typeface="Calibri"/>
                <a:sym typeface="Calibri"/>
              </a:defRPr>
            </a:lvl1pPr>
            <a:lvl2pPr marL="1110342" indent="-653142" defTabSz="914400">
              <a:spcBef>
                <a:spcPts val="700"/>
              </a:spcBef>
              <a:buSzPct val="100000"/>
              <a:buFont typeface="Arial"/>
              <a:buChar char="–"/>
              <a:defRPr sz="6400">
                <a:latin typeface="Calibri"/>
                <a:ea typeface="Calibri"/>
                <a:cs typeface="Calibri"/>
                <a:sym typeface="Calibri"/>
              </a:defRPr>
            </a:lvl2pPr>
            <a:lvl3pPr marL="1524000" indent="-609600" defTabSz="914400">
              <a:spcBef>
                <a:spcPts val="700"/>
              </a:spcBef>
              <a:buSzPct val="100000"/>
              <a:buFont typeface="Arial"/>
              <a:defRPr sz="6400">
                <a:latin typeface="Calibri"/>
                <a:ea typeface="Calibri"/>
                <a:cs typeface="Calibri"/>
                <a:sym typeface="Calibri"/>
              </a:defRPr>
            </a:lvl3pPr>
            <a:lvl4pPr marL="2103120" indent="-731520" defTabSz="914400">
              <a:spcBef>
                <a:spcPts val="700"/>
              </a:spcBef>
              <a:buSzPct val="100000"/>
              <a:buFont typeface="Arial"/>
              <a:buChar char="–"/>
              <a:defRPr sz="6400">
                <a:latin typeface="Calibri"/>
                <a:ea typeface="Calibri"/>
                <a:cs typeface="Calibri"/>
                <a:sym typeface="Calibri"/>
              </a:defRPr>
            </a:lvl4pPr>
            <a:lvl5pPr marL="2560320" indent="-731520" defTabSz="914400">
              <a:spcBef>
                <a:spcPts val="7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6" name="Shape 126"/>
          <p:cNvSpPr>
            <a:spLocks noGrp="1"/>
          </p:cNvSpPr>
          <p:nvPr>
            <p:ph type="title"/>
          </p:nvPr>
        </p:nvSpPr>
        <p:spPr>
          <a:xfrm>
            <a:off x="4833937" y="2303859"/>
            <a:ext cx="14716126" cy="4643438"/>
          </a:xfrm>
          <a:prstGeom prst="rect">
            <a:avLst/>
          </a:prstGeom>
        </p:spPr>
        <p:txBody>
          <a:bodyPr anchor="b"/>
          <a:lstStyle>
            <a:lvl1pPr defTabSz="584200"/>
          </a:lstStyle>
          <a:p>
            <a:r>
              <a:t>Title Text</a:t>
            </a:r>
          </a:p>
        </p:txBody>
      </p:sp>
      <p:sp>
        <p:nvSpPr>
          <p:cNvPr id="127" name="Shape 127"/>
          <p:cNvSpPr>
            <a:spLocks noGrp="1"/>
          </p:cNvSpPr>
          <p:nvPr>
            <p:ph type="body" sz="quarter" idx="1"/>
          </p:nvPr>
        </p:nvSpPr>
        <p:spPr>
          <a:xfrm>
            <a:off x="4833937" y="7072312"/>
            <a:ext cx="14716126" cy="1589485"/>
          </a:xfrm>
          <a:prstGeom prst="rect">
            <a:avLst/>
          </a:prstGeom>
        </p:spPr>
        <p:txBody>
          <a:bodyPr anchor="t"/>
          <a:lstStyle>
            <a:lvl1pPr marL="0" indent="0" algn="ctr" defTabSz="584200">
              <a:spcBef>
                <a:spcPts val="0"/>
              </a:spcBef>
              <a:buSzTx/>
              <a:buNone/>
              <a:defRPr sz="4400"/>
            </a:lvl1pPr>
            <a:lvl2pPr marL="0" indent="228600" algn="ctr" defTabSz="584200">
              <a:spcBef>
                <a:spcPts val="0"/>
              </a:spcBef>
              <a:buSzTx/>
              <a:buNone/>
              <a:defRPr sz="4400"/>
            </a:lvl2pPr>
            <a:lvl3pPr marL="0" indent="457200" algn="ctr" defTabSz="584200">
              <a:spcBef>
                <a:spcPts val="0"/>
              </a:spcBef>
              <a:buSzTx/>
              <a:buNone/>
              <a:defRPr sz="4400"/>
            </a:lvl3pPr>
            <a:lvl4pPr marL="0" indent="685800" algn="ctr" defTabSz="584200">
              <a:spcBef>
                <a:spcPts val="0"/>
              </a:spcBef>
              <a:buSzTx/>
              <a:buNone/>
              <a:defRPr sz="4400"/>
            </a:lvl4pPr>
            <a:lvl5pPr marL="0" indent="914400" algn="ctr" defTabSz="584200">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lvl1pPr defTabSz="584200"/>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5" name="Shape 135"/>
          <p:cNvSpPr>
            <a:spLocks noGrp="1"/>
          </p:cNvSpPr>
          <p:nvPr>
            <p:ph type="title"/>
          </p:nvPr>
        </p:nvSpPr>
        <p:spPr>
          <a:xfrm>
            <a:off x="3962400" y="184152"/>
            <a:ext cx="16459200" cy="3016249"/>
          </a:xfrm>
          <a:prstGeom prst="rect">
            <a:avLst/>
          </a:prstGeom>
        </p:spPr>
        <p:txBody>
          <a:bodyPr lIns="91439" tIns="91439" rIns="91439" bIns="91439"/>
          <a:lstStyle>
            <a:lvl1pPr defTabSz="914400">
              <a:defRPr sz="8800">
                <a:latin typeface="Calibri"/>
                <a:ea typeface="Calibri"/>
                <a:cs typeface="Calibri"/>
                <a:sym typeface="Calibri"/>
              </a:defRPr>
            </a:lvl1pPr>
          </a:lstStyle>
          <a:p>
            <a:r>
              <a:t>Title Text</a:t>
            </a:r>
          </a:p>
        </p:txBody>
      </p:sp>
      <p:sp>
        <p:nvSpPr>
          <p:cNvPr id="136" name="Shape 136"/>
          <p:cNvSpPr>
            <a:spLocks noGrp="1"/>
          </p:cNvSpPr>
          <p:nvPr>
            <p:ph type="body" idx="1"/>
          </p:nvPr>
        </p:nvSpPr>
        <p:spPr>
          <a:xfrm>
            <a:off x="3962400" y="3200400"/>
            <a:ext cx="16459200" cy="10515600"/>
          </a:xfrm>
          <a:prstGeom prst="rect">
            <a:avLst/>
          </a:prstGeom>
        </p:spPr>
        <p:txBody>
          <a:bodyPr lIns="91439" tIns="91439" rIns="91439" bIns="91439" anchor="t"/>
          <a:lstStyle>
            <a:lvl1pPr marL="685800" indent="-685800" defTabSz="914400">
              <a:spcBef>
                <a:spcPts val="700"/>
              </a:spcBef>
              <a:buSzPct val="100000"/>
              <a:buFont typeface="Arial"/>
              <a:defRPr sz="6400">
                <a:latin typeface="Calibri"/>
                <a:ea typeface="Calibri"/>
                <a:cs typeface="Calibri"/>
                <a:sym typeface="Calibri"/>
              </a:defRPr>
            </a:lvl1pPr>
            <a:lvl2pPr marL="1110342" indent="-653142" defTabSz="914400">
              <a:spcBef>
                <a:spcPts val="700"/>
              </a:spcBef>
              <a:buSzPct val="100000"/>
              <a:buFont typeface="Arial"/>
              <a:buChar char="–"/>
              <a:defRPr sz="6400">
                <a:latin typeface="Calibri"/>
                <a:ea typeface="Calibri"/>
                <a:cs typeface="Calibri"/>
                <a:sym typeface="Calibri"/>
              </a:defRPr>
            </a:lvl2pPr>
            <a:lvl3pPr marL="1524000" indent="-609600" defTabSz="914400">
              <a:spcBef>
                <a:spcPts val="700"/>
              </a:spcBef>
              <a:buSzPct val="100000"/>
              <a:buFont typeface="Arial"/>
              <a:defRPr sz="6400">
                <a:latin typeface="Calibri"/>
                <a:ea typeface="Calibri"/>
                <a:cs typeface="Calibri"/>
                <a:sym typeface="Calibri"/>
              </a:defRPr>
            </a:lvl3pPr>
            <a:lvl4pPr marL="2103120" indent="-731520" defTabSz="914400">
              <a:spcBef>
                <a:spcPts val="700"/>
              </a:spcBef>
              <a:buSzPct val="100000"/>
              <a:buFont typeface="Arial"/>
              <a:buChar char="–"/>
              <a:defRPr sz="6400">
                <a:latin typeface="Calibri"/>
                <a:ea typeface="Calibri"/>
                <a:cs typeface="Calibri"/>
                <a:sym typeface="Calibri"/>
              </a:defRPr>
            </a:lvl4pPr>
            <a:lvl5pPr marL="2560320" indent="-731520" defTabSz="914400">
              <a:spcBef>
                <a:spcPts val="7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9144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4" name="Shape 144"/>
          <p:cNvSpPr>
            <a:spLocks noGrp="1"/>
          </p:cNvSpPr>
          <p:nvPr>
            <p:ph type="title"/>
          </p:nvPr>
        </p:nvSpPr>
        <p:spPr>
          <a:xfrm>
            <a:off x="3962400" y="184152"/>
            <a:ext cx="16459200" cy="3016249"/>
          </a:xfrm>
          <a:prstGeom prst="rect">
            <a:avLst/>
          </a:prstGeom>
        </p:spPr>
        <p:txBody>
          <a:bodyPr lIns="91439" tIns="91439" rIns="91439" bIns="91439"/>
          <a:lstStyle>
            <a:lvl1pPr defTabSz="1828800">
              <a:defRPr sz="8800">
                <a:latin typeface="Calibri"/>
                <a:ea typeface="Calibri"/>
                <a:cs typeface="Calibri"/>
                <a:sym typeface="Calibri"/>
              </a:defRPr>
            </a:lvl1pPr>
          </a:lstStyle>
          <a:p>
            <a:r>
              <a:t>Title Text</a:t>
            </a:r>
          </a:p>
        </p:txBody>
      </p:sp>
      <p:sp>
        <p:nvSpPr>
          <p:cNvPr id="145" name="Shape 145"/>
          <p:cNvSpPr>
            <a:spLocks noGrp="1"/>
          </p:cNvSpPr>
          <p:nvPr>
            <p:ph type="body" idx="1"/>
          </p:nvPr>
        </p:nvSpPr>
        <p:spPr>
          <a:xfrm>
            <a:off x="3962400" y="3200400"/>
            <a:ext cx="16459200" cy="10515600"/>
          </a:xfrm>
          <a:prstGeom prst="rect">
            <a:avLst/>
          </a:prstGeom>
        </p:spPr>
        <p:txBody>
          <a:bodyPr lIns="91439" tIns="91439" rIns="91439" bIns="91439" anchor="t"/>
          <a:lstStyle>
            <a:lvl1pPr marL="685800" indent="-685800" defTabSz="1828800">
              <a:spcBef>
                <a:spcPts val="1500"/>
              </a:spcBef>
              <a:buSzPct val="100000"/>
              <a:buFont typeface="Arial"/>
              <a:defRPr sz="6400">
                <a:latin typeface="Calibri"/>
                <a:ea typeface="Calibri"/>
                <a:cs typeface="Calibri"/>
                <a:sym typeface="Calibri"/>
              </a:defRPr>
            </a:lvl1pPr>
            <a:lvl2pPr marL="1110342" indent="-653142" defTabSz="1828800">
              <a:spcBef>
                <a:spcPts val="1500"/>
              </a:spcBef>
              <a:buSzPct val="100000"/>
              <a:buFont typeface="Arial"/>
              <a:buChar char="–"/>
              <a:defRPr sz="6400">
                <a:latin typeface="Calibri"/>
                <a:ea typeface="Calibri"/>
                <a:cs typeface="Calibri"/>
                <a:sym typeface="Calibri"/>
              </a:defRPr>
            </a:lvl2pPr>
            <a:lvl3pPr marL="1524000" indent="-609600" defTabSz="1828800">
              <a:spcBef>
                <a:spcPts val="1500"/>
              </a:spcBef>
              <a:buSzPct val="100000"/>
              <a:buFont typeface="Arial"/>
              <a:defRPr sz="6400">
                <a:latin typeface="Calibri"/>
                <a:ea typeface="Calibri"/>
                <a:cs typeface="Calibri"/>
                <a:sym typeface="Calibri"/>
              </a:defRPr>
            </a:lvl3pPr>
            <a:lvl4pPr marL="2103120" indent="-731520" defTabSz="1828800">
              <a:spcBef>
                <a:spcPts val="1500"/>
              </a:spcBef>
              <a:buSzPct val="100000"/>
              <a:buFont typeface="Arial"/>
              <a:buChar char="–"/>
              <a:defRPr sz="6400">
                <a:latin typeface="Calibri"/>
                <a:ea typeface="Calibri"/>
                <a:cs typeface="Calibri"/>
                <a:sym typeface="Calibri"/>
              </a:defRPr>
            </a:lvl4pPr>
            <a:lvl5pPr marL="2560320" indent="-731520" defTabSz="1828800">
              <a:spcBef>
                <a:spcPts val="15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16154400" y="12802234"/>
            <a:ext cx="4267200" cy="551181"/>
          </a:xfrm>
          <a:prstGeom prst="rect">
            <a:avLst/>
          </a:prstGeom>
        </p:spPr>
        <p:txBody>
          <a:bodyPr wrap="square" lIns="91439" tIns="91439" rIns="91439" bIns="91439" anchor="ctr"/>
          <a:lstStyle>
            <a:lvl1pPr algn="r" defTabSz="1828800">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3" name="Shape 153"/>
          <p:cNvSpPr>
            <a:spLocks noGrp="1"/>
          </p:cNvSpPr>
          <p:nvPr>
            <p:ph type="title"/>
          </p:nvPr>
        </p:nvSpPr>
        <p:spPr>
          <a:xfrm>
            <a:off x="4833937" y="2303859"/>
            <a:ext cx="14716126" cy="4643438"/>
          </a:xfrm>
          <a:prstGeom prst="rect">
            <a:avLst/>
          </a:prstGeom>
        </p:spPr>
        <p:txBody>
          <a:bodyPr anchor="b"/>
          <a:lstStyle>
            <a:lvl1pPr defTabSz="584200">
              <a:defRPr>
                <a:latin typeface="Open Sans"/>
                <a:ea typeface="Open Sans"/>
                <a:cs typeface="Open Sans"/>
                <a:sym typeface="Open Sans"/>
              </a:defRPr>
            </a:lvl1pPr>
          </a:lstStyle>
          <a:p>
            <a:r>
              <a:t>Title Text</a:t>
            </a:r>
          </a:p>
        </p:txBody>
      </p:sp>
      <p:sp>
        <p:nvSpPr>
          <p:cNvPr id="154" name="Shape 154"/>
          <p:cNvSpPr>
            <a:spLocks noGrp="1"/>
          </p:cNvSpPr>
          <p:nvPr>
            <p:ph type="body" sz="quarter" idx="1"/>
          </p:nvPr>
        </p:nvSpPr>
        <p:spPr>
          <a:xfrm>
            <a:off x="4833937" y="7072312"/>
            <a:ext cx="14716126" cy="1589485"/>
          </a:xfrm>
          <a:prstGeom prst="rect">
            <a:avLst/>
          </a:prstGeom>
        </p:spPr>
        <p:txBody>
          <a:bodyPr anchor="t"/>
          <a:lstStyle>
            <a:lvl1pPr marL="0" indent="0" algn="ctr" defTabSz="584200">
              <a:spcBef>
                <a:spcPts val="0"/>
              </a:spcBef>
              <a:buSzTx/>
              <a:buNone/>
              <a:defRPr sz="4400">
                <a:latin typeface="Open Sans"/>
                <a:ea typeface="Open Sans"/>
                <a:cs typeface="Open Sans"/>
                <a:sym typeface="Open Sans"/>
              </a:defRPr>
            </a:lvl1pPr>
            <a:lvl2pPr marL="0" indent="228600" algn="ctr" defTabSz="584200">
              <a:spcBef>
                <a:spcPts val="0"/>
              </a:spcBef>
              <a:buSzTx/>
              <a:buNone/>
              <a:defRPr sz="4400">
                <a:latin typeface="Open Sans"/>
                <a:ea typeface="Open Sans"/>
                <a:cs typeface="Open Sans"/>
                <a:sym typeface="Open Sans"/>
              </a:defRPr>
            </a:lvl2pPr>
            <a:lvl3pPr marL="0" indent="457200" algn="ctr" defTabSz="584200">
              <a:spcBef>
                <a:spcPts val="0"/>
              </a:spcBef>
              <a:buSzTx/>
              <a:buNone/>
              <a:defRPr sz="4400">
                <a:latin typeface="Open Sans"/>
                <a:ea typeface="Open Sans"/>
                <a:cs typeface="Open Sans"/>
                <a:sym typeface="Open Sans"/>
              </a:defRPr>
            </a:lvl3pPr>
            <a:lvl4pPr marL="0" indent="685800" algn="ctr" defTabSz="584200">
              <a:spcBef>
                <a:spcPts val="0"/>
              </a:spcBef>
              <a:buSzTx/>
              <a:buNone/>
              <a:defRPr sz="4400">
                <a:latin typeface="Open Sans"/>
                <a:ea typeface="Open Sans"/>
                <a:cs typeface="Open Sans"/>
                <a:sym typeface="Open Sans"/>
              </a:defRPr>
            </a:lvl4pPr>
            <a:lvl5pPr marL="0" indent="914400" algn="ctr" defTabSz="584200">
              <a:spcBef>
                <a:spcPts val="0"/>
              </a:spcBef>
              <a:buSzTx/>
              <a:buNone/>
              <a:defRPr sz="4400">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prstGeom prst="rect">
            <a:avLst/>
          </a:prstGeom>
        </p:spPr>
        <p:txBody>
          <a:bodyPr/>
          <a:lstStyle>
            <a:lvl1pPr defTabSz="584200"/>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6324186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ctrTitle"/>
          </p:nvPr>
        </p:nvSpPr>
        <p:spPr>
          <a:xfrm>
            <a:off x="4833937" y="2276087"/>
            <a:ext cx="14716126" cy="2581135"/>
          </a:xfrm>
          <a:prstGeom prst="rect">
            <a:avLst/>
          </a:prstGeom>
        </p:spPr>
        <p:txBody>
          <a:bodyPr/>
          <a:lstStyle>
            <a:lvl1pPr>
              <a:defRPr sz="9000">
                <a:latin typeface="Helvetica Neue"/>
                <a:ea typeface="Helvetica Neue"/>
                <a:cs typeface="Helvetica Neue"/>
                <a:sym typeface="Helvetica Neue"/>
              </a:defRPr>
            </a:lvl1pPr>
          </a:lstStyle>
          <a:p>
            <a:r>
              <a:t>Classis Georgetown</a:t>
            </a:r>
          </a:p>
        </p:txBody>
      </p:sp>
      <p:sp>
        <p:nvSpPr>
          <p:cNvPr id="165" name="Shape 165"/>
          <p:cNvSpPr>
            <a:spLocks noGrp="1"/>
          </p:cNvSpPr>
          <p:nvPr>
            <p:ph type="subTitle" sz="quarter" idx="1"/>
          </p:nvPr>
        </p:nvSpPr>
        <p:spPr>
          <a:xfrm>
            <a:off x="4833937" y="5461090"/>
            <a:ext cx="14716126" cy="3238026"/>
          </a:xfrm>
          <a:prstGeom prst="rect">
            <a:avLst/>
          </a:prstGeom>
        </p:spPr>
        <p:txBody>
          <a:bodyPr/>
          <a:lstStyle/>
          <a:p>
            <a:pPr>
              <a:lnSpc>
                <a:spcPct val="130000"/>
              </a:lnSpc>
              <a:defRPr sz="6500">
                <a:latin typeface="Helvetica Neue"/>
                <a:ea typeface="Helvetica Neue"/>
                <a:cs typeface="Helvetica Neue"/>
                <a:sym typeface="Helvetica Neue"/>
              </a:defRPr>
            </a:pPr>
            <a:r>
              <a:t>Equipped 2 Equip</a:t>
            </a:r>
          </a:p>
          <a:p>
            <a:pPr>
              <a:lnSpc>
                <a:spcPct val="130000"/>
              </a:lnSpc>
              <a:defRPr sz="6500">
                <a:latin typeface="Helvetica Neue"/>
                <a:ea typeface="Helvetica Neue"/>
                <a:cs typeface="Helvetica Neue"/>
                <a:sym typeface="Helvetica Neue"/>
              </a:defRPr>
            </a:pPr>
            <a:r>
              <a:t>Living our Ephesians 4 Calling</a:t>
            </a:r>
          </a:p>
        </p:txBody>
      </p:sp>
      <p:pic>
        <p:nvPicPr>
          <p:cNvPr id="166" name="pasted-image.png"/>
          <p:cNvPicPr>
            <a:picLocks noChangeAspect="1"/>
          </p:cNvPicPr>
          <p:nvPr/>
        </p:nvPicPr>
        <p:blipFill>
          <a:blip r:embed="rId2">
            <a:extLst/>
          </a:blip>
          <a:stretch>
            <a:fillRect/>
          </a:stretch>
        </p:blipFill>
        <p:spPr>
          <a:xfrm>
            <a:off x="17052118" y="10706565"/>
            <a:ext cx="7272774" cy="1747767"/>
          </a:xfrm>
          <a:prstGeom prst="rect">
            <a:avLst/>
          </a:prstGeom>
          <a:ln w="12700">
            <a:miter lim="400000"/>
          </a:ln>
        </p:spPr>
      </p:pic>
      <p:sp>
        <p:nvSpPr>
          <p:cNvPr id="167" name="Shape 167"/>
          <p:cNvSpPr/>
          <p:nvPr/>
        </p:nvSpPr>
        <p:spPr>
          <a:xfrm>
            <a:off x="16243317" y="12580554"/>
            <a:ext cx="8890378"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168" name="Shape 168"/>
          <p:cNvSpPr/>
          <p:nvPr/>
        </p:nvSpPr>
        <p:spPr>
          <a:xfrm>
            <a:off x="9730636" y="11887536"/>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4.jpg" descr="TWO-PLANS---1.jpg"/>
          <p:cNvPicPr>
            <a:picLocks noChangeAspect="1"/>
          </p:cNvPicPr>
          <p:nvPr/>
        </p:nvPicPr>
        <p:blipFill>
          <a:blip r:embed="rId2">
            <a:extLst/>
          </a:blip>
          <a:srcRect t="15152"/>
          <a:stretch>
            <a:fillRect/>
          </a:stretch>
        </p:blipFill>
        <p:spPr>
          <a:xfrm>
            <a:off x="9206479" y="2396550"/>
            <a:ext cx="6892925" cy="8534401"/>
          </a:xfrm>
          <a:prstGeom prst="rect">
            <a:avLst/>
          </a:prstGeom>
          <a:ln w="12700">
            <a:miter lim="400000"/>
          </a:ln>
        </p:spPr>
      </p:pic>
      <p:sp>
        <p:nvSpPr>
          <p:cNvPr id="220" name="Shape 220"/>
          <p:cNvSpPr/>
          <p:nvPr/>
        </p:nvSpPr>
        <p:spPr>
          <a:xfrm>
            <a:off x="3048000" y="1596403"/>
            <a:ext cx="18288000" cy="665481"/>
          </a:xfrm>
          <a:prstGeom prst="rect">
            <a:avLst/>
          </a:prstGeom>
          <a:blipFill>
            <a:blip r:embed="rId3"/>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tIns="91439" bIns="91439">
            <a:spAutoFit/>
          </a:bodyPr>
          <a:lstStyle/>
          <a:p>
            <a:pPr>
              <a:defRPr sz="3200">
                <a:solidFill>
                  <a:srgbClr val="FFFFFF"/>
                </a:solidFill>
              </a:defRPr>
            </a:pPr>
            <a:r>
              <a:t>Leadership/Pastor  Centric Model</a:t>
            </a:r>
          </a:p>
        </p:txBody>
      </p:sp>
      <p:sp>
        <p:nvSpPr>
          <p:cNvPr id="221" name="Shape 221"/>
          <p:cNvSpPr/>
          <p:nvPr/>
        </p:nvSpPr>
        <p:spPr>
          <a:xfrm>
            <a:off x="13667074" y="5216222"/>
            <a:ext cx="1316311" cy="676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3500">
                <a:latin typeface="Helvetica"/>
                <a:ea typeface="Helvetica"/>
                <a:cs typeface="Helvetica"/>
                <a:sym typeface="Helvetica"/>
              </a:defRPr>
            </a:lvl1pPr>
          </a:lstStyle>
          <a:p>
            <a:r>
              <a:t>(care)</a:t>
            </a:r>
          </a:p>
        </p:txBody>
      </p:sp>
      <p:sp>
        <p:nvSpPr>
          <p:cNvPr id="222" name="Shape 222"/>
          <p:cNvSpPr/>
          <p:nvPr/>
        </p:nvSpPr>
        <p:spPr>
          <a:xfrm>
            <a:off x="6807200" y="5780419"/>
            <a:ext cx="4551561" cy="665481"/>
          </a:xfrm>
          <a:prstGeom prst="rect">
            <a:avLst/>
          </a:prstGeom>
          <a:blipFill>
            <a:blip r:embed="rId3"/>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tIns="91439" bIns="91439">
            <a:spAutoFit/>
          </a:bodyPr>
          <a:lstStyle/>
          <a:p>
            <a:pPr>
              <a:defRPr sz="3200">
                <a:solidFill>
                  <a:srgbClr val="FFFFFF"/>
                </a:solidFill>
              </a:defRPr>
            </a:pPr>
            <a:r>
              <a:t>Leadership/Pastor</a:t>
            </a:r>
          </a:p>
        </p:txBody>
      </p:sp>
      <p:pic>
        <p:nvPicPr>
          <p:cNvPr id="223" name="pasted-image.png"/>
          <p:cNvPicPr>
            <a:picLocks noChangeAspect="1"/>
          </p:cNvPicPr>
          <p:nvPr/>
        </p:nvPicPr>
        <p:blipFill>
          <a:blip r:embed="rId4">
            <a:extLst/>
          </a:blip>
          <a:srcRect/>
          <a:stretch>
            <a:fillRect/>
          </a:stretch>
        </p:blipFill>
        <p:spPr>
          <a:xfrm>
            <a:off x="16857713" y="10845427"/>
            <a:ext cx="7272774" cy="1747766"/>
          </a:xfrm>
          <a:prstGeom prst="rect">
            <a:avLst/>
          </a:prstGeom>
          <a:ln w="12700">
            <a:miter lim="400000"/>
          </a:ln>
        </p:spPr>
      </p:pic>
      <p:sp>
        <p:nvSpPr>
          <p:cNvPr id="224" name="Shape 224"/>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25" name="Shape 22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age5.jpg" descr="TWO-PLANS---2.jpg"/>
          <p:cNvPicPr>
            <a:picLocks noChangeAspect="1"/>
          </p:cNvPicPr>
          <p:nvPr/>
        </p:nvPicPr>
        <p:blipFill>
          <a:blip r:embed="rId3">
            <a:extLst/>
          </a:blip>
          <a:srcRect t="13635"/>
          <a:stretch>
            <a:fillRect/>
          </a:stretch>
        </p:blipFill>
        <p:spPr>
          <a:xfrm rot="10800000">
            <a:off x="6660474" y="947883"/>
            <a:ext cx="9829012" cy="10484280"/>
          </a:xfrm>
          <a:prstGeom prst="rect">
            <a:avLst/>
          </a:prstGeom>
          <a:ln w="12700">
            <a:miter lim="400000"/>
          </a:ln>
        </p:spPr>
      </p:pic>
      <p:sp>
        <p:nvSpPr>
          <p:cNvPr id="228" name="Shape 228"/>
          <p:cNvSpPr/>
          <p:nvPr/>
        </p:nvSpPr>
        <p:spPr>
          <a:xfrm>
            <a:off x="3048000" y="381648"/>
            <a:ext cx="18288000" cy="1850054"/>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defTabSz="914400">
              <a:lnSpc>
                <a:spcPct val="130000"/>
              </a:lnSpc>
              <a:defRPr>
                <a:latin typeface="Arial"/>
                <a:ea typeface="Arial"/>
                <a:cs typeface="Arial"/>
                <a:sym typeface="Arial"/>
              </a:defRPr>
            </a:lvl1pPr>
          </a:lstStyle>
          <a:p>
            <a:r>
              <a:t>Pattern of Ephesians  4:11-16 (see Ephesians 2.8-10)</a:t>
            </a:r>
          </a:p>
        </p:txBody>
      </p:sp>
      <p:sp>
        <p:nvSpPr>
          <p:cNvPr id="229" name="Shape 229"/>
          <p:cNvSpPr/>
          <p:nvPr/>
        </p:nvSpPr>
        <p:spPr>
          <a:xfrm>
            <a:off x="6615994" y="3322247"/>
            <a:ext cx="2765172" cy="2579752"/>
          </a:xfrm>
          <a:prstGeom prst="rect">
            <a:avLst/>
          </a:prstGeom>
          <a:blipFill>
            <a:blip r:embed="rId4"/>
          </a:blipFill>
          <a:ln w="12700">
            <a:solidFill>
              <a:srgbClr val="DCDCA5"/>
            </a:solidFill>
            <a:bevel/>
          </a:ln>
          <a:effectLst>
            <a:outerShdw blurRad="76200" dist="38100" dir="5400000" rotWithShape="0">
              <a:srgbClr val="000000">
                <a:alpha val="35000"/>
              </a:srgbClr>
            </a:outerShdw>
          </a:effectLst>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914400">
              <a:defRPr sz="4000">
                <a:solidFill>
                  <a:srgbClr val="FFFFFF"/>
                </a:solidFill>
                <a:latin typeface="Helvetica Neue"/>
                <a:ea typeface="Helvetica Neue"/>
                <a:cs typeface="Helvetica Neue"/>
                <a:sym typeface="Helvetica Neue"/>
              </a:defRPr>
            </a:pPr>
            <a:r>
              <a:t>Justice</a:t>
            </a:r>
          </a:p>
          <a:p>
            <a:pPr algn="l" defTabSz="914400">
              <a:defRPr sz="4000">
                <a:solidFill>
                  <a:srgbClr val="FFFFFF"/>
                </a:solidFill>
                <a:latin typeface="Helvetica Neue"/>
                <a:ea typeface="Helvetica Neue"/>
                <a:cs typeface="Helvetica Neue"/>
                <a:sym typeface="Helvetica Neue"/>
              </a:defRPr>
            </a:pPr>
            <a:r>
              <a:t>Mercy</a:t>
            </a:r>
          </a:p>
          <a:p>
            <a:pPr algn="l" defTabSz="914400">
              <a:defRPr sz="4000">
                <a:solidFill>
                  <a:srgbClr val="FFFFFF"/>
                </a:solidFill>
                <a:latin typeface="Helvetica Neue"/>
                <a:ea typeface="Helvetica Neue"/>
                <a:cs typeface="Helvetica Neue"/>
                <a:sym typeface="Helvetica Neue"/>
              </a:defRPr>
            </a:pPr>
            <a:r>
              <a:t>Care</a:t>
            </a:r>
          </a:p>
          <a:p>
            <a:pPr algn="l" defTabSz="914400">
              <a:defRPr sz="4000">
                <a:solidFill>
                  <a:srgbClr val="FFFFFF"/>
                </a:solidFill>
                <a:latin typeface="Helvetica Neue"/>
                <a:ea typeface="Helvetica Neue"/>
                <a:cs typeface="Helvetica Neue"/>
                <a:sym typeface="Helvetica Neue"/>
              </a:defRPr>
            </a:pPr>
            <a:r>
              <a:t>Evangelism</a:t>
            </a:r>
          </a:p>
        </p:txBody>
      </p:sp>
      <p:sp>
        <p:nvSpPr>
          <p:cNvPr id="230" name="Shape 230"/>
          <p:cNvSpPr/>
          <p:nvPr/>
        </p:nvSpPr>
        <p:spPr>
          <a:xfrm>
            <a:off x="10114978" y="10554285"/>
            <a:ext cx="4154044" cy="738252"/>
          </a:xfrm>
          <a:prstGeom prst="rect">
            <a:avLst/>
          </a:prstGeom>
          <a:solidFill>
            <a:srgbClr val="941100"/>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4000">
                <a:solidFill>
                  <a:srgbClr val="FFFFFF"/>
                </a:solidFill>
                <a:latin typeface="Helvetica Neue"/>
                <a:ea typeface="Helvetica Neue"/>
                <a:cs typeface="Helvetica Neue"/>
                <a:sym typeface="Helvetica Neue"/>
              </a:defRPr>
            </a:lvl1pPr>
          </a:lstStyle>
          <a:p>
            <a:r>
              <a:t>leadership-pastor</a:t>
            </a:r>
          </a:p>
        </p:txBody>
      </p:sp>
      <p:sp>
        <p:nvSpPr>
          <p:cNvPr id="231" name="Shape 231"/>
          <p:cNvSpPr/>
          <p:nvPr/>
        </p:nvSpPr>
        <p:spPr>
          <a:xfrm>
            <a:off x="10802086" y="6463474"/>
            <a:ext cx="4037204" cy="789052"/>
          </a:xfrm>
          <a:prstGeom prst="rect">
            <a:avLst/>
          </a:prstGeom>
          <a:solidFill>
            <a:srgbClr val="669999"/>
          </a:solidFill>
          <a:ln w="50800">
            <a:solidFill>
              <a:srgbClr val="4A7070"/>
            </a:solidFill>
            <a:bevel/>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church members</a:t>
            </a:r>
          </a:p>
        </p:txBody>
      </p:sp>
      <p:sp>
        <p:nvSpPr>
          <p:cNvPr id="232" name="Shape 232"/>
          <p:cNvSpPr/>
          <p:nvPr/>
        </p:nvSpPr>
        <p:spPr>
          <a:xfrm>
            <a:off x="10579285" y="1495486"/>
            <a:ext cx="4056644" cy="750952"/>
          </a:xfrm>
          <a:prstGeom prst="rect">
            <a:avLst/>
          </a:prstGeom>
          <a:solidFill>
            <a:srgbClr val="0433FF"/>
          </a:solidFill>
          <a:ln w="12700">
            <a:solidFill>
              <a:srgbClr val="000000"/>
            </a:solidFill>
          </a:ln>
          <a:effectLst>
            <a:outerShdw blurRad="76200" dist="38100" dir="5400000" rotWithShape="0">
              <a:srgbClr val="000000">
                <a:alpha val="35000"/>
              </a:srgbClr>
            </a:outerShdw>
          </a:effectLst>
          <a:extLst>
            <a:ext uri="{C572A759-6A51-4108-AA02-DFA0A04FC94B}">
              <ma14:wrappingTextBoxFlag xmlns:ma14="http://schemas.microsoft.com/office/mac/drawingml/2011/main" xmlns="" val="1"/>
            </a:ext>
          </a:extLst>
        </p:spPr>
        <p:txBody>
          <a:bodyPr lIns="71437" tIns="71437" rIns="71437" bIns="71437" anchor="ctr">
            <a:spAutoFit/>
          </a:bodyPr>
          <a:lstStyle>
            <a:lvl1pPr defTabSz="914400">
              <a:defRPr sz="4000">
                <a:solidFill>
                  <a:srgbClr val="FFFFFF"/>
                </a:solidFill>
                <a:latin typeface="Helvetica Neue"/>
                <a:ea typeface="Helvetica Neue"/>
                <a:cs typeface="Helvetica Neue"/>
                <a:sym typeface="Helvetica Neue"/>
              </a:defRPr>
            </a:lvl1pPr>
          </a:lstStyle>
          <a:p>
            <a:r>
              <a:t>Community</a:t>
            </a:r>
          </a:p>
        </p:txBody>
      </p:sp>
      <p:sp>
        <p:nvSpPr>
          <p:cNvPr id="233" name="Shape 233"/>
          <p:cNvSpPr/>
          <p:nvPr/>
        </p:nvSpPr>
        <p:spPr>
          <a:xfrm>
            <a:off x="14275564" y="7595513"/>
            <a:ext cx="3883821" cy="2424956"/>
          </a:xfrm>
          <a:prstGeom prst="rect">
            <a:avLst/>
          </a:prstGeom>
          <a:solidFill>
            <a:srgbClr val="941100"/>
          </a:solidFill>
          <a:ln w="12700">
            <a:solidFill>
              <a:srgbClr val="FF2600"/>
            </a:solidFill>
            <a:bevel/>
          </a:ln>
          <a:effectLst>
            <a:outerShdw blurRad="76200" dist="38100" dir="5400000" rotWithShape="0">
              <a:srgbClr val="000000">
                <a:alpha val="35000"/>
              </a:srgbClr>
            </a:outerShdw>
          </a:effectLst>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914400">
              <a:defRPr sz="4000">
                <a:solidFill>
                  <a:srgbClr val="FFFFFF"/>
                </a:solidFill>
                <a:latin typeface="Arial"/>
                <a:ea typeface="Arial"/>
                <a:cs typeface="Arial"/>
                <a:sym typeface="Arial"/>
              </a:defRPr>
            </a:pPr>
            <a:r>
              <a:t>Justice</a:t>
            </a:r>
          </a:p>
          <a:p>
            <a:pPr algn="l" defTabSz="914400">
              <a:defRPr sz="4000">
                <a:solidFill>
                  <a:srgbClr val="FFFFFF"/>
                </a:solidFill>
                <a:latin typeface="Arial"/>
                <a:ea typeface="Arial"/>
                <a:cs typeface="Arial"/>
                <a:sym typeface="Arial"/>
              </a:defRPr>
            </a:pPr>
            <a:r>
              <a:t>Mercy</a:t>
            </a:r>
          </a:p>
          <a:p>
            <a:pPr algn="l" defTabSz="914400">
              <a:defRPr sz="4000">
                <a:solidFill>
                  <a:srgbClr val="FFFFFF"/>
                </a:solidFill>
                <a:latin typeface="Arial"/>
                <a:ea typeface="Arial"/>
                <a:cs typeface="Arial"/>
                <a:sym typeface="Arial"/>
              </a:defRPr>
            </a:pPr>
            <a:r>
              <a:t>Care</a:t>
            </a:r>
          </a:p>
          <a:p>
            <a:pPr algn="l" defTabSz="914400">
              <a:defRPr sz="4000">
                <a:solidFill>
                  <a:srgbClr val="FFFFFF"/>
                </a:solidFill>
                <a:latin typeface="Arial"/>
                <a:ea typeface="Arial"/>
                <a:cs typeface="Arial"/>
                <a:sym typeface="Arial"/>
              </a:defRPr>
            </a:pPr>
            <a:r>
              <a:t>Evangelism</a:t>
            </a:r>
          </a:p>
        </p:txBody>
      </p:sp>
      <p:sp>
        <p:nvSpPr>
          <p:cNvPr id="234" name="Shape 234"/>
          <p:cNvSpPr/>
          <p:nvPr/>
        </p:nvSpPr>
        <p:spPr>
          <a:xfrm>
            <a:off x="5675086" y="6007298"/>
            <a:ext cx="3742385" cy="789052"/>
          </a:xfrm>
          <a:prstGeom prst="rect">
            <a:avLst/>
          </a:prstGeom>
          <a:solidFill>
            <a:srgbClr val="669999"/>
          </a:solidFill>
          <a:ln w="50800">
            <a:solidFill>
              <a:srgbClr val="4A7070"/>
            </a:solidFill>
            <a:bevel/>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build up body</a:t>
            </a:r>
          </a:p>
        </p:txBody>
      </p:sp>
      <p:sp>
        <p:nvSpPr>
          <p:cNvPr id="235" name="Shape 235"/>
          <p:cNvSpPr/>
          <p:nvPr/>
        </p:nvSpPr>
        <p:spPr>
          <a:xfrm>
            <a:off x="6959482" y="8413465"/>
            <a:ext cx="4010774" cy="789052"/>
          </a:xfrm>
          <a:prstGeom prst="rect">
            <a:avLst/>
          </a:prstGeom>
          <a:solidFill>
            <a:srgbClr val="941100"/>
          </a:solidFill>
          <a:ln w="50800">
            <a:solidFill>
              <a:srgbClr val="4A7070"/>
            </a:solidFill>
            <a:bevel/>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914400">
              <a:defRPr sz="4000">
                <a:solidFill>
                  <a:srgbClr val="FFFFFF"/>
                </a:solidFill>
                <a:latin typeface="Helvetica Neue"/>
                <a:ea typeface="Helvetica Neue"/>
                <a:cs typeface="Helvetica Neue"/>
                <a:sym typeface="Helvetica Neue"/>
              </a:defRPr>
            </a:lvl1pPr>
          </a:lstStyle>
          <a:p>
            <a:r>
              <a:t>equip the body</a:t>
            </a:r>
          </a:p>
        </p:txBody>
      </p:sp>
      <p:pic>
        <p:nvPicPr>
          <p:cNvPr id="236" name="pasted-image.png"/>
          <p:cNvPicPr>
            <a:picLocks noChangeAspect="1"/>
          </p:cNvPicPr>
          <p:nvPr/>
        </p:nvPicPr>
        <p:blipFill>
          <a:blip r:embed="rId5">
            <a:extLst/>
          </a:blip>
          <a:srcRect/>
          <a:stretch>
            <a:fillRect/>
          </a:stretch>
        </p:blipFill>
        <p:spPr>
          <a:xfrm>
            <a:off x="16857713" y="10845427"/>
            <a:ext cx="7272774" cy="1747766"/>
          </a:xfrm>
          <a:prstGeom prst="rect">
            <a:avLst/>
          </a:prstGeom>
          <a:ln w="12700">
            <a:miter lim="400000"/>
          </a:ln>
        </p:spPr>
      </p:pic>
      <p:sp>
        <p:nvSpPr>
          <p:cNvPr id="237" name="Shape 237"/>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38" name="Shape 238"/>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3048000" y="381648"/>
            <a:ext cx="18288000" cy="2611756"/>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30000"/>
              </a:lnSpc>
              <a:defRPr sz="7500">
                <a:latin typeface="Helvetica Neue"/>
                <a:ea typeface="Helvetica Neue"/>
                <a:cs typeface="Helvetica Neue"/>
                <a:sym typeface="Helvetica Neue"/>
              </a:defRPr>
            </a:pPr>
            <a:r>
              <a:t>Pattern of Ephesians  4:11-16 </a:t>
            </a:r>
          </a:p>
          <a:p>
            <a:pPr defTabSz="914400">
              <a:lnSpc>
                <a:spcPct val="130000"/>
              </a:lnSpc>
              <a:defRPr sz="6500">
                <a:latin typeface="Helvetica Neue"/>
                <a:ea typeface="Helvetica Neue"/>
                <a:cs typeface="Helvetica Neue"/>
                <a:sym typeface="Helvetica Neue"/>
              </a:defRPr>
            </a:pPr>
            <a:r>
              <a:t>(see Ephesians 2.8-10)</a:t>
            </a:r>
          </a:p>
        </p:txBody>
      </p:sp>
      <p:sp>
        <p:nvSpPr>
          <p:cNvPr id="243" name="Shape 243"/>
          <p:cNvSpPr/>
          <p:nvPr/>
        </p:nvSpPr>
        <p:spPr>
          <a:xfrm>
            <a:off x="866951" y="4158252"/>
            <a:ext cx="7508603" cy="884325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defRPr sz="5400">
                <a:latin typeface="Helvetica Neue"/>
                <a:ea typeface="Helvetica Neue"/>
                <a:cs typeface="Helvetica Neue"/>
                <a:sym typeface="Helvetica Neue"/>
              </a:defRPr>
            </a:pPr>
            <a:r>
              <a:t>And he gave the apostles, the prophets, the evangelists, the shepherds and teachers,to equip the saints for the work of ministry, for building up the body of Christ…” </a:t>
            </a:r>
          </a:p>
          <a:p>
            <a:pPr algn="l" defTabSz="457200">
              <a:lnSpc>
                <a:spcPct val="120000"/>
              </a:lnSpc>
              <a:defRPr sz="5400">
                <a:latin typeface="Helvetica Neue"/>
                <a:ea typeface="Helvetica Neue"/>
                <a:cs typeface="Helvetica Neue"/>
                <a:sym typeface="Helvetica Neue"/>
              </a:defRPr>
            </a:pPr>
            <a:r>
              <a:t>(Ephesians 4 esv)</a:t>
            </a:r>
          </a:p>
        </p:txBody>
      </p:sp>
      <p:sp>
        <p:nvSpPr>
          <p:cNvPr id="244" name="Shape 244"/>
          <p:cNvSpPr/>
          <p:nvPr/>
        </p:nvSpPr>
        <p:spPr>
          <a:xfrm>
            <a:off x="9521745" y="4481765"/>
            <a:ext cx="13184070" cy="89738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ts val="8100"/>
              </a:lnSpc>
              <a:spcBef>
                <a:spcPts val="1200"/>
              </a:spcBef>
              <a:defRPr sz="5500">
                <a:latin typeface="Helvetica Neue"/>
                <a:ea typeface="Helvetica Neue"/>
                <a:cs typeface="Helvetica Neue"/>
                <a:sym typeface="Helvetica Neue"/>
              </a:defRPr>
            </a:pPr>
            <a:r>
              <a:t>Each church shall minister to its adult members so as to increase their knowledge of the Lord Jesus, to nurture a mature faith in Christ, to encourage and sustain them in the fellowship of believers, and </a:t>
            </a:r>
            <a:r>
              <a:rPr>
                <a:solidFill>
                  <a:schemeClr val="accent4"/>
                </a:solidFill>
              </a:rPr>
              <a:t>to equip them to fulfill their calling in the church and in the world. </a:t>
            </a:r>
          </a:p>
          <a:p>
            <a:pPr algn="l" defTabSz="457200">
              <a:lnSpc>
                <a:spcPts val="8100"/>
              </a:lnSpc>
              <a:spcBef>
                <a:spcPts val="1200"/>
              </a:spcBef>
              <a:defRPr sz="5500">
                <a:latin typeface="Helvetica Neue"/>
                <a:ea typeface="Helvetica Neue"/>
                <a:cs typeface="Helvetica Neue"/>
                <a:sym typeface="Helvetica Neue"/>
              </a:defRPr>
            </a:pPr>
            <a:r>
              <a:rPr>
                <a:solidFill>
                  <a:schemeClr val="accent4"/>
                </a:solidFill>
              </a:rPr>
              <a:t>Article 64 a</a:t>
            </a:r>
          </a:p>
          <a:p>
            <a:pPr marL="279855" marR="668741" algn="l" defTabSz="457200">
              <a:lnSpc>
                <a:spcPct val="120000"/>
              </a:lnSpc>
              <a:defRPr sz="5500">
                <a:latin typeface="Helvetica Neue"/>
                <a:ea typeface="Helvetica Neue"/>
                <a:cs typeface="Helvetica Neue"/>
                <a:sym typeface="Helvetica Neue"/>
              </a:defRPr>
            </a:pPr>
            <a:endParaRPr>
              <a:solidFill>
                <a:schemeClr val="accent4"/>
              </a:solidFill>
            </a:endParaRPr>
          </a:p>
        </p:txBody>
      </p:sp>
      <p:pic>
        <p:nvPicPr>
          <p:cNvPr id="245"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246" name="Shape 246"/>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47" name="Shape 247"/>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3048000" y="381648"/>
            <a:ext cx="18288000" cy="2747900"/>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t>Thinking and Reflecting on this Leadership Shift</a:t>
            </a:r>
          </a:p>
        </p:txBody>
      </p:sp>
      <p:pic>
        <p:nvPicPr>
          <p:cNvPr id="252"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253" name="Shape 253"/>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54" name="Shape 254"/>
          <p:cNvSpPr>
            <a:spLocks noGrp="1"/>
          </p:cNvSpPr>
          <p:nvPr>
            <p:ph type="body" idx="1"/>
          </p:nvPr>
        </p:nvSpPr>
        <p:spPr>
          <a:xfrm>
            <a:off x="1456523" y="4170774"/>
            <a:ext cx="21470954" cy="6735589"/>
          </a:xfrm>
          <a:prstGeom prst="rect">
            <a:avLst/>
          </a:prstGeom>
        </p:spPr>
        <p:txBody>
          <a:bodyPr lIns="71437" tIns="71437" rIns="71437" bIns="71437">
            <a:normAutofit/>
          </a:bodyPr>
          <a:lstStyle/>
          <a:p>
            <a:pPr marL="0" indent="0" algn="ctr" defTabSz="821531">
              <a:lnSpc>
                <a:spcPct val="120000"/>
              </a:lnSpc>
              <a:spcBef>
                <a:spcPts val="800"/>
              </a:spcBef>
              <a:buSzTx/>
              <a:buFontTx/>
              <a:buNone/>
              <a:defRPr sz="6500">
                <a:latin typeface="Helvetica Neue"/>
                <a:ea typeface="Helvetica Neue"/>
                <a:cs typeface="Helvetica Neue"/>
                <a:sym typeface="Helvetica Neue"/>
              </a:defRPr>
            </a:pPr>
            <a:r>
              <a:t>Reflection &amp; Table Talk</a:t>
            </a:r>
          </a:p>
          <a:p>
            <a:pPr marL="0" indent="0" defTabSz="821531">
              <a:lnSpc>
                <a:spcPct val="120000"/>
              </a:lnSpc>
              <a:spcBef>
                <a:spcPts val="800"/>
              </a:spcBef>
              <a:buSzTx/>
              <a:buFontTx/>
              <a:buNone/>
              <a:defRPr sz="6500">
                <a:latin typeface="Helvetica Neue"/>
                <a:ea typeface="Helvetica Neue"/>
                <a:cs typeface="Helvetica Neue"/>
                <a:sym typeface="Helvetica Neue"/>
              </a:defRPr>
            </a:pPr>
            <a:r>
              <a:t>- What are three urgent needs in your congregation?</a:t>
            </a:r>
          </a:p>
          <a:p>
            <a:pPr marL="0" indent="0" defTabSz="821531">
              <a:lnSpc>
                <a:spcPct val="120000"/>
              </a:lnSpc>
              <a:spcBef>
                <a:spcPts val="800"/>
              </a:spcBef>
              <a:buSzTx/>
              <a:buFontTx/>
              <a:buNone/>
              <a:defRPr sz="6500">
                <a:latin typeface="Helvetica Neue"/>
                <a:ea typeface="Helvetica Neue"/>
                <a:cs typeface="Helvetica Neue"/>
                <a:sym typeface="Helvetica Neue"/>
              </a:defRPr>
            </a:pPr>
            <a:r>
              <a:t>- What are three urgent needs in your church’s neighborhood?</a:t>
            </a:r>
          </a:p>
          <a:p>
            <a:pPr marL="0" indent="0" defTabSz="821531">
              <a:lnSpc>
                <a:spcPct val="120000"/>
              </a:lnSpc>
              <a:spcBef>
                <a:spcPts val="800"/>
              </a:spcBef>
              <a:buSzTx/>
              <a:buFontTx/>
              <a:buNone/>
              <a:defRPr sz="6500">
                <a:latin typeface="Helvetica Neue"/>
                <a:ea typeface="Helvetica Neue"/>
                <a:cs typeface="Helvetica Neue"/>
                <a:sym typeface="Helvetica Neue"/>
              </a:defRPr>
            </a:pPr>
            <a:r>
              <a:t>- What are three urgent needs in the world?</a:t>
            </a:r>
          </a:p>
        </p:txBody>
      </p:sp>
      <p:sp>
        <p:nvSpPr>
          <p:cNvPr id="255" name="Shape 25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nvSpPr>
        <p:spPr>
          <a:xfrm>
            <a:off x="3048000" y="381648"/>
            <a:ext cx="18288000" cy="2747900"/>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t>Thinking and Reflecting on this Leadership Shift</a:t>
            </a:r>
          </a:p>
        </p:txBody>
      </p:sp>
      <p:pic>
        <p:nvPicPr>
          <p:cNvPr id="260"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261" name="Shape 261"/>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62" name="Shape 262"/>
          <p:cNvSpPr>
            <a:spLocks noGrp="1"/>
          </p:cNvSpPr>
          <p:nvPr>
            <p:ph type="body" idx="1"/>
          </p:nvPr>
        </p:nvSpPr>
        <p:spPr>
          <a:xfrm>
            <a:off x="1456523" y="3485233"/>
            <a:ext cx="21470954" cy="9987433"/>
          </a:xfrm>
          <a:prstGeom prst="rect">
            <a:avLst/>
          </a:prstGeom>
        </p:spPr>
        <p:txBody>
          <a:bodyPr lIns="71437" tIns="71437" rIns="71437" bIns="71437">
            <a:normAutofit/>
          </a:bodyPr>
          <a:lstStyle/>
          <a:p>
            <a:pPr marL="0" indent="0" algn="ctr" defTabSz="796885">
              <a:lnSpc>
                <a:spcPct val="120000"/>
              </a:lnSpc>
              <a:buSzTx/>
              <a:buFontTx/>
              <a:buNone/>
              <a:defRPr sz="6305">
                <a:latin typeface="Helvetica Neue"/>
                <a:ea typeface="Helvetica Neue"/>
                <a:cs typeface="Helvetica Neue"/>
                <a:sym typeface="Helvetica Neue"/>
              </a:defRPr>
            </a:pPr>
            <a:r>
              <a:t>Reflection &amp; Table Talk</a:t>
            </a:r>
          </a:p>
          <a:p>
            <a:pPr marL="0" indent="0" defTabSz="796885">
              <a:lnSpc>
                <a:spcPct val="120000"/>
              </a:lnSpc>
              <a:buSzTx/>
              <a:buFontTx/>
              <a:buNone/>
              <a:defRPr sz="6305">
                <a:latin typeface="Helvetica Neue"/>
                <a:ea typeface="Helvetica Neue"/>
                <a:cs typeface="Helvetica Neue"/>
                <a:sym typeface="Helvetica Neue"/>
              </a:defRPr>
            </a:pPr>
            <a:r>
              <a:t>- How much time does your council have to deal with these needs so that lives and communities are transformed?</a:t>
            </a:r>
          </a:p>
          <a:p>
            <a:pPr marL="0" indent="0" defTabSz="796885">
              <a:lnSpc>
                <a:spcPct val="120000"/>
              </a:lnSpc>
              <a:buSzTx/>
              <a:buFontTx/>
              <a:buNone/>
              <a:defRPr sz="6305">
                <a:latin typeface="Helvetica Neue"/>
                <a:ea typeface="Helvetica Neue"/>
                <a:cs typeface="Helvetica Neue"/>
                <a:sym typeface="Helvetica Neue"/>
              </a:defRPr>
            </a:pPr>
            <a:r>
              <a:t>- What are the limitations that your council would face in taking on these needs so lives and communities are transformed?</a:t>
            </a:r>
          </a:p>
          <a:p>
            <a:pPr marL="0" indent="0" defTabSz="796885">
              <a:lnSpc>
                <a:spcPct val="120000"/>
              </a:lnSpc>
              <a:buSzTx/>
              <a:buFontTx/>
              <a:buNone/>
              <a:defRPr sz="6305">
                <a:latin typeface="Helvetica Neue"/>
                <a:ea typeface="Helvetica Neue"/>
                <a:cs typeface="Helvetica Neue"/>
                <a:sym typeface="Helvetica Neue"/>
              </a:defRPr>
            </a:pPr>
            <a:r>
              <a:t>-What can you pull off on your own (as </a:t>
            </a:r>
          </a:p>
          <a:p>
            <a:pPr marL="0" indent="0" defTabSz="796885">
              <a:lnSpc>
                <a:spcPct val="120000"/>
              </a:lnSpc>
              <a:buSzTx/>
              <a:buFontTx/>
              <a:buNone/>
              <a:defRPr sz="6305">
                <a:latin typeface="Helvetica Neue"/>
                <a:ea typeface="Helvetica Neue"/>
                <a:cs typeface="Helvetica Neue"/>
                <a:sym typeface="Helvetica Neue"/>
              </a:defRPr>
            </a:pPr>
            <a:r>
              <a:t>a council) in meeting these needs?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1 - A Sense of Urgency</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267"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268" name="Shape 268"/>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269" name="Shape 269"/>
          <p:cNvSpPr/>
          <p:nvPr/>
        </p:nvSpPr>
        <p:spPr>
          <a:xfrm>
            <a:off x="289702" y="4238916"/>
            <a:ext cx="24415585" cy="877891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914400">
              <a:lnSpc>
                <a:spcPct val="120000"/>
              </a:lnSpc>
              <a:spcBef>
                <a:spcPts val="600"/>
              </a:spcBef>
              <a:defRPr sz="6300" i="1">
                <a:latin typeface="Helvetica Neue"/>
                <a:ea typeface="Helvetica Neue"/>
                <a:cs typeface="Helvetica Neue"/>
                <a:sym typeface="Helvetica Neue"/>
              </a:defRPr>
            </a:pPr>
            <a:r>
              <a:t>Leadership—Why Urgency is First</a:t>
            </a:r>
          </a:p>
          <a:p>
            <a:pPr defTabSz="914400">
              <a:lnSpc>
                <a:spcPct val="120000"/>
              </a:lnSpc>
              <a:spcBef>
                <a:spcPts val="600"/>
              </a:spcBef>
              <a:defRPr sz="6300">
                <a:latin typeface="Helvetica Neue"/>
                <a:ea typeface="Helvetica Neue"/>
                <a:cs typeface="Helvetica Neue"/>
                <a:sym typeface="Helvetica Neue"/>
              </a:defRPr>
            </a:pPr>
            <a:r>
              <a:t>the first step in change is to create urgency</a:t>
            </a:r>
          </a:p>
          <a:p>
            <a:pPr marL="2484354" marR="2738354" algn="l" defTabSz="457200">
              <a:lnSpc>
                <a:spcPct val="120000"/>
              </a:lnSpc>
              <a:spcBef>
                <a:spcPts val="800"/>
              </a:spcBef>
              <a:defRPr sz="5500">
                <a:latin typeface="Helvetica Neue"/>
                <a:ea typeface="Helvetica Neue"/>
                <a:cs typeface="Helvetica Neue"/>
                <a:sym typeface="Helvetica Neue"/>
              </a:defRPr>
            </a:pPr>
            <a:r>
              <a:t>urgency |ˈərjənsē|</a:t>
            </a:r>
          </a:p>
          <a:p>
            <a:pPr marL="2484354" marR="2738354" algn="l" defTabSz="457200">
              <a:lnSpc>
                <a:spcPct val="120000"/>
              </a:lnSpc>
              <a:spcBef>
                <a:spcPts val="800"/>
              </a:spcBef>
              <a:defRPr sz="5500">
                <a:latin typeface="Helvetica Neue"/>
                <a:ea typeface="Helvetica Neue"/>
                <a:cs typeface="Helvetica Neue"/>
                <a:sym typeface="Helvetica Neue"/>
              </a:defRPr>
            </a:pPr>
            <a:r>
              <a:t>noun</a:t>
            </a:r>
          </a:p>
          <a:p>
            <a:pPr marL="2484354" marR="2738354" algn="l" defTabSz="457200">
              <a:lnSpc>
                <a:spcPct val="120000"/>
              </a:lnSpc>
              <a:spcBef>
                <a:spcPts val="800"/>
              </a:spcBef>
              <a:defRPr sz="5500" i="1">
                <a:latin typeface="Helvetica Neue"/>
                <a:ea typeface="Helvetica Neue"/>
                <a:cs typeface="Helvetica Neue"/>
                <a:sym typeface="Helvetica Neue"/>
              </a:defRPr>
            </a:pPr>
            <a:r>
              <a:rPr i="0"/>
              <a:t>1. importance </a:t>
            </a:r>
            <a:r>
              <a:rPr b="1" i="0"/>
              <a:t>requiring swift action</a:t>
            </a:r>
            <a:r>
              <a:rPr i="0"/>
              <a:t>:</a:t>
            </a:r>
            <a:r>
              <a:t> the discovery of the ozone hole gave urgency to the issue of CFCs</a:t>
            </a:r>
            <a:r>
              <a:rPr i="0"/>
              <a:t>.</a:t>
            </a:r>
          </a:p>
          <a:p>
            <a:pPr marL="2484354" marR="2738354" algn="l" defTabSz="457200">
              <a:lnSpc>
                <a:spcPct val="120000"/>
              </a:lnSpc>
              <a:spcBef>
                <a:spcPts val="800"/>
              </a:spcBef>
              <a:defRPr sz="5500">
                <a:latin typeface="Helvetica Neue"/>
                <a:ea typeface="Helvetica Neue"/>
                <a:cs typeface="Helvetica Neue"/>
                <a:sym typeface="Helvetica Neue"/>
              </a:defRPr>
            </a:pPr>
            <a:r>
              <a:t>2. an earnest and persistent quality; insistence:</a:t>
            </a:r>
            <a:r>
              <a:rPr i="1"/>
              <a:t> Emilia heard the urgency in his voice</a:t>
            </a:r>
            <a:r>
              <a:t>.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15792" y="122481"/>
            <a:ext cx="24415585" cy="24546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914400">
              <a:lnSpc>
                <a:spcPct val="120000"/>
              </a:lnSpc>
              <a:spcBef>
                <a:spcPts val="600"/>
              </a:spcBef>
              <a:defRPr sz="7200">
                <a:latin typeface="Helvetica Neue"/>
                <a:ea typeface="Helvetica Neue"/>
                <a:cs typeface="Helvetica Neue"/>
                <a:sym typeface="Helvetica Neue"/>
              </a:defRPr>
            </a:pPr>
            <a:r>
              <a:t>Leading Change</a:t>
            </a:r>
          </a:p>
          <a:p>
            <a:pPr defTabSz="914400">
              <a:lnSpc>
                <a:spcPct val="120000"/>
              </a:lnSpc>
              <a:spcBef>
                <a:spcPts val="600"/>
              </a:spcBef>
              <a:defRPr sz="6300" i="1">
                <a:latin typeface="Helvetica Neue"/>
                <a:ea typeface="Helvetica Neue"/>
                <a:cs typeface="Helvetica Neue"/>
                <a:sym typeface="Helvetica Neue"/>
              </a:defRPr>
            </a:pPr>
            <a:r>
              <a:t>Leadership—Why Urgency is First</a:t>
            </a:r>
          </a:p>
        </p:txBody>
      </p:sp>
      <p:pic>
        <p:nvPicPr>
          <p:cNvPr id="274"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275" name="Shape 275"/>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276" name="Shape 276"/>
          <p:cNvSpPr/>
          <p:nvPr/>
        </p:nvSpPr>
        <p:spPr>
          <a:xfrm>
            <a:off x="5432413" y="6407298"/>
            <a:ext cx="13102591" cy="904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r>
              <a:t>https://www.youtube.com/watch?v=2Yfrj2Y9IlI</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686790" y="3419675"/>
            <a:ext cx="23010420" cy="52536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74122" indent="-137287" defTabSz="913027">
              <a:lnSpc>
                <a:spcPct val="120000"/>
              </a:lnSpc>
              <a:spcBef>
                <a:spcPts val="1000"/>
              </a:spcBef>
              <a:defRPr sz="3600">
                <a:latin typeface="Helvetica Neue"/>
                <a:ea typeface="Helvetica Neue"/>
                <a:cs typeface="Helvetica Neue"/>
                <a:sym typeface="Helvetica Neue"/>
              </a:defRPr>
            </a:pPr>
            <a:r>
              <a:rPr sz="6400"/>
              <a:t>Urgency</a:t>
            </a:r>
          </a:p>
          <a:p>
            <a:pPr marL="457200" indent="-457200" algn="l" defTabSz="914400">
              <a:lnSpc>
                <a:spcPct val="120000"/>
              </a:lnSpc>
              <a:spcBef>
                <a:spcPts val="1400"/>
              </a:spcBef>
              <a:buSzPct val="100000"/>
              <a:buChar char="•"/>
              <a:defRPr sz="5600">
                <a:latin typeface="Helvetica Neue"/>
                <a:ea typeface="Helvetica Neue"/>
                <a:cs typeface="Helvetica Neue"/>
                <a:sym typeface="Helvetica Neue"/>
              </a:defRPr>
            </a:pPr>
            <a:r>
              <a:t>Urgent behavior is not driven by a belief that all is is well or that everything is a mess, instead, that the world contains great opportunities and great hazards.</a:t>
            </a:r>
          </a:p>
        </p:txBody>
      </p:sp>
      <p:pic>
        <p:nvPicPr>
          <p:cNvPr id="281"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282" name="Shape 282"/>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83" name="Shape 283"/>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2 - Know your Culture </a:t>
            </a:r>
          </a:p>
          <a:p>
            <a:pPr defTabSz="914400">
              <a:lnSpc>
                <a:spcPct val="110000"/>
              </a:lnSpc>
              <a:defRPr sz="5500">
                <a:latin typeface="Helvetica Neue"/>
                <a:ea typeface="Helvetica Neue"/>
                <a:cs typeface="Helvetica Neue"/>
                <a:sym typeface="Helvetica Neue"/>
              </a:defRPr>
            </a:pPr>
            <a:r>
              <a:t>Pattern of Ephesians  4:11-16 </a:t>
            </a:r>
          </a:p>
        </p:txBody>
      </p:sp>
      <p:sp>
        <p:nvSpPr>
          <p:cNvPr id="286" name="Shape 286"/>
          <p:cNvSpPr/>
          <p:nvPr/>
        </p:nvSpPr>
        <p:spPr>
          <a:xfrm>
            <a:off x="9325451" y="11887536"/>
            <a:ext cx="5733098" cy="961518"/>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latin typeface="Helvetica Neue"/>
                <a:ea typeface="Helvetica Neue"/>
                <a:cs typeface="Helvetica Neue"/>
                <a:sym typeface="Helvetica Neue"/>
              </a:defRPr>
            </a:lvl1pPr>
          </a:lstStyle>
          <a:p>
            <a:r>
              <a:t>Equipped 2 Equip</a:t>
            </a:r>
          </a:p>
        </p:txBody>
      </p:sp>
      <p:pic>
        <p:nvPicPr>
          <p:cNvPr id="287"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288" name="Shape 288"/>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289" name="Shape 289"/>
          <p:cNvSpPr/>
          <p:nvPr/>
        </p:nvSpPr>
        <p:spPr>
          <a:xfrm>
            <a:off x="4814558" y="6407298"/>
            <a:ext cx="14338301" cy="904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r>
              <a:t>https://www.youtube.com/watch?v=0m01IoWVO5I</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3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294"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295" name="Shape 295"/>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96" name="Shape 296"/>
          <p:cNvSpPr/>
          <p:nvPr/>
        </p:nvSpPr>
        <p:spPr>
          <a:xfrm>
            <a:off x="1717428" y="4230675"/>
            <a:ext cx="22153052" cy="764305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t>The council shall be responsible to develop a vision and provide training and leadership to equip the church to fulfill her unique evangelistic and diaconal calling. Churches are encouraged to work with neighboring churches, appropriate community resources, classical and denominational resources, and other gifts the Lord has provided to help accomplish her task. </a:t>
            </a:r>
          </a:p>
          <a:p>
            <a:pPr algn="l" defTabSz="457200">
              <a:lnSpc>
                <a:spcPct val="120000"/>
              </a:lnSpc>
              <a:spcBef>
                <a:spcPts val="1200"/>
              </a:spcBef>
              <a:defRPr sz="5900">
                <a:latin typeface="Helvetica Neue"/>
                <a:ea typeface="Helvetica Neue"/>
                <a:cs typeface="Helvetica Neue"/>
                <a:sym typeface="Helvetica Neue"/>
              </a:defRPr>
            </a:pPr>
            <a:r>
              <a:t>—Article 74 b</a:t>
            </a:r>
          </a:p>
        </p:txBody>
      </p:sp>
      <p:sp>
        <p:nvSpPr>
          <p:cNvPr id="297" name="Shape 297"/>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4833937" y="387576"/>
            <a:ext cx="14716126" cy="1832573"/>
          </a:xfrm>
          <a:prstGeom prst="rect">
            <a:avLst/>
          </a:prstGeom>
        </p:spPr>
        <p:txBody>
          <a:bodyPr anchor="t"/>
          <a:lstStyle>
            <a:lvl1pPr>
              <a:defRPr sz="9000">
                <a:latin typeface="Helvetica Neue"/>
                <a:ea typeface="Helvetica Neue"/>
                <a:cs typeface="Helvetica Neue"/>
                <a:sym typeface="Helvetica Neue"/>
              </a:defRPr>
            </a:lvl1pPr>
          </a:lstStyle>
          <a:p>
            <a:r>
              <a:t>Classis Georgetown</a:t>
            </a:r>
          </a:p>
        </p:txBody>
      </p:sp>
      <p:sp>
        <p:nvSpPr>
          <p:cNvPr id="171" name="Shape 171"/>
          <p:cNvSpPr>
            <a:spLocks noGrp="1"/>
          </p:cNvSpPr>
          <p:nvPr>
            <p:ph type="subTitle" idx="1"/>
          </p:nvPr>
        </p:nvSpPr>
        <p:spPr>
          <a:xfrm>
            <a:off x="1687161" y="2424900"/>
            <a:ext cx="22147470" cy="9347045"/>
          </a:xfrm>
          <a:prstGeom prst="rect">
            <a:avLst/>
          </a:prstGeom>
        </p:spPr>
        <p:txBody>
          <a:bodyPr/>
          <a:lstStyle/>
          <a:p>
            <a:pPr>
              <a:lnSpc>
                <a:spcPct val="130000"/>
              </a:lnSpc>
              <a:defRPr sz="6500">
                <a:latin typeface="Helvetica Neue"/>
                <a:ea typeface="Helvetica Neue"/>
                <a:cs typeface="Helvetica Neue"/>
                <a:sym typeface="Helvetica Neue"/>
              </a:defRPr>
            </a:pPr>
            <a:r>
              <a:t>The Outline</a:t>
            </a:r>
          </a:p>
          <a:p>
            <a:pPr algn="l">
              <a:lnSpc>
                <a:spcPct val="130000"/>
              </a:lnSpc>
              <a:defRPr sz="5500">
                <a:latin typeface="Helvetica Neue"/>
                <a:ea typeface="Helvetica Neue"/>
                <a:cs typeface="Helvetica Neue"/>
                <a:sym typeface="Helvetica Neue"/>
              </a:defRPr>
            </a:pPr>
            <a:r>
              <a:t>- Classis Georgetown: Vision, Values, Beliefs</a:t>
            </a:r>
          </a:p>
          <a:p>
            <a:pPr algn="l">
              <a:lnSpc>
                <a:spcPct val="130000"/>
              </a:lnSpc>
              <a:defRPr sz="5500">
                <a:latin typeface="Helvetica Neue"/>
                <a:ea typeface="Helvetica Neue"/>
                <a:cs typeface="Helvetica Neue"/>
                <a:sym typeface="Helvetica Neue"/>
              </a:defRPr>
            </a:pPr>
            <a:r>
              <a:t>- Your Congregation &amp; a Leadership Shift</a:t>
            </a:r>
          </a:p>
          <a:p>
            <a:pPr algn="l">
              <a:lnSpc>
                <a:spcPct val="130000"/>
              </a:lnSpc>
              <a:defRPr sz="5500">
                <a:latin typeface="Helvetica Neue"/>
                <a:ea typeface="Helvetica Neue"/>
                <a:cs typeface="Helvetica Neue"/>
                <a:sym typeface="Helvetica Neue"/>
              </a:defRPr>
            </a:pPr>
            <a:r>
              <a:t>- Step 1 of a leadership Shift: Urgency</a:t>
            </a:r>
          </a:p>
          <a:p>
            <a:pPr algn="l">
              <a:lnSpc>
                <a:spcPct val="130000"/>
              </a:lnSpc>
              <a:defRPr sz="5500">
                <a:latin typeface="Helvetica Neue"/>
                <a:ea typeface="Helvetica Neue"/>
                <a:cs typeface="Helvetica Neue"/>
                <a:sym typeface="Helvetica Neue"/>
              </a:defRPr>
            </a:pPr>
            <a:r>
              <a:t>- Step 2 of a leadership Shift: Culture</a:t>
            </a:r>
          </a:p>
          <a:p>
            <a:pPr algn="l">
              <a:lnSpc>
                <a:spcPct val="130000"/>
              </a:lnSpc>
              <a:defRPr sz="5500">
                <a:latin typeface="Helvetica Neue"/>
                <a:ea typeface="Helvetica Neue"/>
                <a:cs typeface="Helvetica Neue"/>
                <a:sym typeface="Helvetica Neue"/>
              </a:defRPr>
            </a:pPr>
            <a:r>
              <a:t>- Step 3 of a leadership Shift: Vision</a:t>
            </a:r>
          </a:p>
          <a:p>
            <a:pPr algn="l">
              <a:lnSpc>
                <a:spcPct val="130000"/>
              </a:lnSpc>
              <a:defRPr sz="5500">
                <a:latin typeface="Helvetica Neue"/>
                <a:ea typeface="Helvetica Neue"/>
                <a:cs typeface="Helvetica Neue"/>
                <a:sym typeface="Helvetica Neue"/>
              </a:defRPr>
            </a:pPr>
            <a:r>
              <a:t>- Step 4 of a leadership Shift: Elders— People of the Book</a:t>
            </a:r>
          </a:p>
          <a:p>
            <a:pPr algn="l">
              <a:lnSpc>
                <a:spcPct val="130000"/>
              </a:lnSpc>
              <a:defRPr sz="5500">
                <a:latin typeface="Helvetica Neue"/>
                <a:ea typeface="Helvetica Neue"/>
                <a:cs typeface="Helvetica Neue"/>
                <a:sym typeface="Helvetica Neue"/>
              </a:defRPr>
            </a:pPr>
            <a:r>
              <a:t>- Step 5 of a leadership Shift: Deacons- People of Micah 6.8</a:t>
            </a:r>
          </a:p>
        </p:txBody>
      </p:sp>
      <p:sp>
        <p:nvSpPr>
          <p:cNvPr id="172" name="Shape 172"/>
          <p:cNvSpPr/>
          <p:nvPr/>
        </p:nvSpPr>
        <p:spPr>
          <a:xfrm>
            <a:off x="9730636" y="11887536"/>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173"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174" name="Shape 174"/>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3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02"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03" name="Shape 303"/>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04" name="Shape 304"/>
          <p:cNvSpPr/>
          <p:nvPr/>
        </p:nvSpPr>
        <p:spPr>
          <a:xfrm>
            <a:off x="1717428" y="3834510"/>
            <a:ext cx="22153052" cy="843538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t>-  Develop a vision </a:t>
            </a:r>
          </a:p>
          <a:p>
            <a:pPr marL="728486" indent="-728486" algn="l" defTabSz="457200">
              <a:lnSpc>
                <a:spcPct val="120000"/>
              </a:lnSpc>
              <a:spcBef>
                <a:spcPts val="1200"/>
              </a:spcBef>
              <a:buSzPct val="75000"/>
              <a:buChar char="-"/>
              <a:defRPr sz="5900">
                <a:latin typeface="Helvetica Neue"/>
                <a:ea typeface="Helvetica Neue"/>
                <a:cs typeface="Helvetica Neue"/>
                <a:sym typeface="Helvetica Neue"/>
              </a:defRPr>
            </a:pPr>
            <a:r>
              <a:t>Provide training</a:t>
            </a:r>
          </a:p>
          <a:p>
            <a:pPr marL="728486" indent="-728486" algn="l" defTabSz="457200">
              <a:lnSpc>
                <a:spcPct val="120000"/>
              </a:lnSpc>
              <a:spcBef>
                <a:spcPts val="1200"/>
              </a:spcBef>
              <a:buSzPct val="75000"/>
              <a:buChar char="-"/>
              <a:defRPr sz="5900">
                <a:latin typeface="Helvetica Neue"/>
                <a:ea typeface="Helvetica Neue"/>
                <a:cs typeface="Helvetica Neue"/>
                <a:sym typeface="Helvetica Neue"/>
              </a:defRPr>
            </a:pPr>
            <a:r>
              <a:t>Provide leadership </a:t>
            </a:r>
          </a:p>
          <a:p>
            <a:pPr marL="1172986" lvl="1" indent="-728486" algn="l" defTabSz="457200">
              <a:lnSpc>
                <a:spcPct val="120000"/>
              </a:lnSpc>
              <a:spcBef>
                <a:spcPts val="1200"/>
              </a:spcBef>
              <a:buSzPct val="75000"/>
              <a:buChar char="-"/>
              <a:defRPr sz="5900">
                <a:latin typeface="Helvetica Neue"/>
                <a:ea typeface="Helvetica Neue"/>
                <a:cs typeface="Helvetica Neue"/>
                <a:sym typeface="Helvetica Neue"/>
              </a:defRPr>
            </a:pPr>
            <a:r>
              <a:t>to equip the church to fulfill </a:t>
            </a:r>
            <a:r>
              <a:rPr b="1"/>
              <a:t>her unique </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t>evangelistic &amp;</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t>diaconal calling.</a:t>
            </a:r>
          </a:p>
          <a:p>
            <a:pPr marL="2061986" lvl="3" indent="-728486" algn="l" defTabSz="457200">
              <a:lnSpc>
                <a:spcPct val="120000"/>
              </a:lnSpc>
              <a:spcBef>
                <a:spcPts val="1200"/>
              </a:spcBef>
              <a:buSzPct val="75000"/>
              <a:buChar char="-"/>
              <a:defRPr sz="5900">
                <a:latin typeface="Helvetica Neue"/>
                <a:ea typeface="Helvetica Neue"/>
                <a:cs typeface="Helvetica Neue"/>
                <a:sym typeface="Helvetica Neue"/>
              </a:defRPr>
            </a:pPr>
            <a:r>
              <a:t>Article 74 b</a:t>
            </a:r>
          </a:p>
        </p:txBody>
      </p:sp>
      <p:sp>
        <p:nvSpPr>
          <p:cNvPr id="305" name="Shape 30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1886124" y="103926"/>
            <a:ext cx="21005120" cy="2747900"/>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lvl1pPr defTabSz="914400">
              <a:lnSpc>
                <a:spcPct val="130000"/>
              </a:lnSpc>
              <a:defRPr sz="7500">
                <a:latin typeface="Helvetica Neue"/>
                <a:ea typeface="Helvetica Neue"/>
                <a:cs typeface="Helvetica Neue"/>
                <a:sym typeface="Helvetica Neue"/>
              </a:defRPr>
            </a:lvl1pPr>
          </a:lstStyle>
          <a:p>
            <a:r>
              <a:t>Thinking and Reflecting on this Leadership Shift - God’s Colossians’ Vision</a:t>
            </a:r>
          </a:p>
        </p:txBody>
      </p:sp>
      <p:pic>
        <p:nvPicPr>
          <p:cNvPr id="310" name="pasted-image.png"/>
          <p:cNvPicPr>
            <a:picLocks noChangeAspect="1"/>
          </p:cNvPicPr>
          <p:nvPr/>
        </p:nvPicPr>
        <p:blipFill>
          <a:blip r:embed="rId3">
            <a:extLst/>
          </a:blip>
          <a:srcRect/>
          <a:stretch>
            <a:fillRect/>
          </a:stretch>
        </p:blipFill>
        <p:spPr>
          <a:xfrm>
            <a:off x="19443608" y="1413626"/>
            <a:ext cx="4464701" cy="1072941"/>
          </a:xfrm>
          <a:prstGeom prst="rect">
            <a:avLst/>
          </a:prstGeom>
          <a:ln w="12700">
            <a:miter lim="400000"/>
          </a:ln>
        </p:spPr>
      </p:pic>
      <p:sp>
        <p:nvSpPr>
          <p:cNvPr id="311" name="Shape 311"/>
          <p:cNvSpPr/>
          <p:nvPr/>
        </p:nvSpPr>
        <p:spPr>
          <a:xfrm>
            <a:off x="18812149"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312" name="Shape 312"/>
          <p:cNvSpPr/>
          <p:nvPr/>
        </p:nvSpPr>
        <p:spPr>
          <a:xfrm>
            <a:off x="4049934" y="6407298"/>
            <a:ext cx="15895321" cy="904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r>
              <a:t>http://www.sermonspice.com/product/48737/colossians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3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17"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18" name="Shape 318"/>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19" name="Shape 319"/>
          <p:cNvSpPr/>
          <p:nvPr/>
        </p:nvSpPr>
        <p:spPr>
          <a:xfrm>
            <a:off x="1634112" y="4267627"/>
            <a:ext cx="22153052" cy="351441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t>-  </a:t>
            </a:r>
            <a:r>
              <a:rPr b="1"/>
              <a:t>her unique </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t>evangelistic &amp;</a:t>
            </a:r>
          </a:p>
          <a:p>
            <a:pPr marL="1617486" lvl="2" indent="-728486" algn="l" defTabSz="457200">
              <a:lnSpc>
                <a:spcPct val="120000"/>
              </a:lnSpc>
              <a:spcBef>
                <a:spcPts val="1200"/>
              </a:spcBef>
              <a:buSzPct val="75000"/>
              <a:buChar char="-"/>
              <a:defRPr sz="5900">
                <a:latin typeface="Helvetica Neue"/>
                <a:ea typeface="Helvetica Neue"/>
                <a:cs typeface="Helvetica Neue"/>
                <a:sym typeface="Helvetica Neue"/>
              </a:defRPr>
            </a:pPr>
            <a:r>
              <a:t>diaconal calling.</a:t>
            </a:r>
          </a:p>
        </p:txBody>
      </p:sp>
      <p:sp>
        <p:nvSpPr>
          <p:cNvPr id="320" name="Shape 320"/>
          <p:cNvSpPr/>
          <p:nvPr/>
        </p:nvSpPr>
        <p:spPr>
          <a:xfrm>
            <a:off x="2251848" y="7831046"/>
            <a:ext cx="20917581" cy="296537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nSpc>
                <a:spcPct val="120000"/>
              </a:lnSpc>
              <a:defRPr sz="5500">
                <a:latin typeface="Helvetica Neue"/>
                <a:ea typeface="Helvetica Neue"/>
                <a:cs typeface="Helvetica Neue"/>
                <a:sym typeface="Helvetica Neue"/>
              </a:defRPr>
            </a:pPr>
            <a:r>
              <a:t>Given the skills, talents, &amp; calling God has given our congregation</a:t>
            </a:r>
          </a:p>
          <a:p>
            <a:pPr>
              <a:lnSpc>
                <a:spcPct val="120000"/>
              </a:lnSpc>
              <a:defRPr sz="5500">
                <a:latin typeface="Helvetica Neue"/>
                <a:ea typeface="Helvetica Neue"/>
                <a:cs typeface="Helvetica Neue"/>
                <a:sym typeface="Helvetica Neue"/>
              </a:defRPr>
            </a:pPr>
            <a:r>
              <a:t>&amp; his desire to see all things reconciled to him how can we best serve Christ and his kingdom?</a:t>
            </a:r>
          </a:p>
        </p:txBody>
      </p:sp>
      <p:sp>
        <p:nvSpPr>
          <p:cNvPr id="321" name="Shape 321"/>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3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26"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27" name="Shape 327"/>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28" name="Shape 328"/>
          <p:cNvSpPr/>
          <p:nvPr/>
        </p:nvSpPr>
        <p:spPr>
          <a:xfrm>
            <a:off x="1717428" y="4693397"/>
            <a:ext cx="22153052" cy="67176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r>
              <a:t>Notice: A Shared Journey</a:t>
            </a:r>
          </a:p>
          <a:p>
            <a:pPr lvl="5" algn="l" defTabSz="457200">
              <a:lnSpc>
                <a:spcPct val="120000"/>
              </a:lnSpc>
              <a:spcBef>
                <a:spcPts val="1200"/>
              </a:spcBef>
              <a:defRPr sz="5900">
                <a:latin typeface="Helvetica Neue"/>
                <a:ea typeface="Helvetica Neue"/>
                <a:cs typeface="Helvetica Neue"/>
                <a:sym typeface="Helvetica Neue"/>
              </a:defRPr>
            </a:pPr>
            <a:r>
              <a:t>Churches are encouraged to work with neighboring churches, appropriate community resources, classical and denominational resources, and other gifts the Lord has provided to help accomplish her task. </a:t>
            </a:r>
          </a:p>
          <a:p>
            <a:pPr lvl="5" algn="l" defTabSz="457200">
              <a:lnSpc>
                <a:spcPct val="120000"/>
              </a:lnSpc>
              <a:spcBef>
                <a:spcPts val="1200"/>
              </a:spcBef>
              <a:defRPr sz="5900">
                <a:latin typeface="Helvetica Neue"/>
                <a:ea typeface="Helvetica Neue"/>
                <a:cs typeface="Helvetica Neue"/>
                <a:sym typeface="Helvetica Neue"/>
              </a:defRPr>
            </a:pPr>
            <a:r>
              <a:t>—Article 74 b</a:t>
            </a:r>
          </a:p>
        </p:txBody>
      </p:sp>
      <p:sp>
        <p:nvSpPr>
          <p:cNvPr id="329" name="Shape 329"/>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34"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35" name="Shape 335"/>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36" name="Shape 336"/>
          <p:cNvSpPr/>
          <p:nvPr/>
        </p:nvSpPr>
        <p:spPr>
          <a:xfrm>
            <a:off x="513520" y="3364753"/>
            <a:ext cx="23356960" cy="826401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i="1">
                <a:latin typeface="Helvetica Neue"/>
                <a:ea typeface="Helvetica Neue"/>
                <a:cs typeface="Helvetica Neue"/>
                <a:sym typeface="Helvetica Neue"/>
              </a:defRPr>
            </a:pPr>
            <a:r>
              <a:t>Charge to the Elders </a:t>
            </a:r>
            <a:endParaRPr i="0"/>
          </a:p>
          <a:p>
            <a:pPr algn="l" defTabSz="457200">
              <a:lnSpc>
                <a:spcPct val="120000"/>
              </a:lnSpc>
              <a:spcBef>
                <a:spcPts val="1200"/>
              </a:spcBef>
              <a:defRPr sz="5500">
                <a:latin typeface="Helvetica Neue"/>
                <a:ea typeface="Helvetica Neue"/>
                <a:cs typeface="Helvetica Neue"/>
                <a:sym typeface="Helvetica Neue"/>
              </a:defRPr>
            </a:pPr>
            <a:r>
              <a:t>I charge you, elders, </a:t>
            </a:r>
            <a:r>
              <a:rPr b="1"/>
              <a:t>as shepherds of the flock, </a:t>
            </a:r>
            <a:r>
              <a:t>to </a:t>
            </a:r>
            <a:r>
              <a:rPr b="1"/>
              <a:t>“hold firmly to the trustworthy message as it has been taught, so that [you] can encourage others by sound doctrine and refute those who oppose it” (Titus 1:9). </a:t>
            </a:r>
            <a:r>
              <a:t>Be a friend and Christlike example to children. Give clear and cheerful guidance to young people. By word and example, bear up God’s people in their pain and weakness, and celebrate their joys with them.</a:t>
            </a:r>
          </a:p>
        </p:txBody>
      </p:sp>
      <p:sp>
        <p:nvSpPr>
          <p:cNvPr id="337" name="Shape 337"/>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42" name="pasted-image.png"/>
          <p:cNvPicPr>
            <a:picLocks noChangeAspect="1"/>
          </p:cNvPicPr>
          <p:nvPr/>
        </p:nvPicPr>
        <p:blipFill>
          <a:blip r:embed="rId3">
            <a:extLst/>
          </a:blip>
          <a:srcRect/>
          <a:stretch>
            <a:fillRect/>
          </a:stretch>
        </p:blipFill>
        <p:spPr>
          <a:xfrm>
            <a:off x="16857713" y="319759"/>
            <a:ext cx="7272774" cy="1747767"/>
          </a:xfrm>
          <a:prstGeom prst="rect">
            <a:avLst/>
          </a:prstGeom>
          <a:ln w="12700">
            <a:miter lim="400000"/>
          </a:ln>
        </p:spPr>
      </p:pic>
      <p:sp>
        <p:nvSpPr>
          <p:cNvPr id="343" name="Shape 343"/>
          <p:cNvSpPr/>
          <p:nvPr/>
        </p:nvSpPr>
        <p:spPr>
          <a:xfrm>
            <a:off x="94140" y="2204309"/>
            <a:ext cx="23640276" cy="1152915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900">
                <a:latin typeface="Helvetica Neue"/>
                <a:ea typeface="Helvetica Neue"/>
                <a:cs typeface="Helvetica Neue"/>
                <a:sym typeface="Helvetica Neue"/>
              </a:defRPr>
            </a:pPr>
            <a:endParaRPr/>
          </a:p>
          <a:p>
            <a:pPr algn="l" defTabSz="457200">
              <a:lnSpc>
                <a:spcPct val="120000"/>
              </a:lnSpc>
              <a:spcBef>
                <a:spcPts val="1200"/>
              </a:spcBef>
              <a:defRPr sz="5500" i="1">
                <a:latin typeface="Helvetica Neue"/>
                <a:ea typeface="Helvetica Neue"/>
                <a:cs typeface="Helvetica Neue"/>
                <a:sym typeface="Helvetica Neue"/>
              </a:defRPr>
            </a:pPr>
            <a:r>
              <a:t>Charge to the Elders </a:t>
            </a:r>
            <a:endParaRPr i="0"/>
          </a:p>
          <a:p>
            <a:pPr algn="l" defTabSz="457200">
              <a:lnSpc>
                <a:spcPct val="120000"/>
              </a:lnSpc>
              <a:spcBef>
                <a:spcPts val="1200"/>
              </a:spcBef>
              <a:defRPr sz="5500">
                <a:latin typeface="Helvetica Neue"/>
                <a:ea typeface="Helvetica Neue"/>
                <a:cs typeface="Helvetica Neue"/>
                <a:sym typeface="Helvetica Neue"/>
              </a:defRPr>
            </a:pPr>
            <a:r>
              <a:t>Hold in trust all sensitive matters confided to you. Encourage the aged to persevere in God’s promises. Be wise counselors who support and strengthen the pastor. Be compassionate, yet firm and consistent in rebuke and discipline. Know the Scriptures, which are “useful for teaching, rebuking, correcting and training in righteousness” (2 Tim. 3:16). Pray continually for the church. Remember at all times that if you would truly give spiritual leadership in the household of faith, you must be completely mastered by your Lord (1 Tim. 3:2-7). </a:t>
            </a:r>
          </a:p>
        </p:txBody>
      </p:sp>
      <p:sp>
        <p:nvSpPr>
          <p:cNvPr id="344" name="Shape 344"/>
          <p:cNvSpPr/>
          <p:nvPr/>
        </p:nvSpPr>
        <p:spPr>
          <a:xfrm>
            <a:off x="18506654" y="12425585"/>
            <a:ext cx="5367085" cy="973514"/>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49"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50" name="Shape 350"/>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51" name="Shape 351"/>
          <p:cNvSpPr/>
          <p:nvPr/>
        </p:nvSpPr>
        <p:spPr>
          <a:xfrm>
            <a:off x="513520" y="4278133"/>
            <a:ext cx="23356960" cy="643725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i="1">
                <a:latin typeface="Helvetica Neue"/>
                <a:ea typeface="Helvetica Neue"/>
                <a:cs typeface="Helvetica Neue"/>
                <a:sym typeface="Helvetica Neue"/>
              </a:defRPr>
            </a:pPr>
            <a:r>
              <a:t>Charge to the Elders </a:t>
            </a:r>
            <a:endParaRPr i="0"/>
          </a:p>
          <a:p>
            <a:pPr algn="l" defTabSz="457200">
              <a:lnSpc>
                <a:spcPct val="120000"/>
              </a:lnSpc>
              <a:spcBef>
                <a:spcPts val="1200"/>
              </a:spcBef>
              <a:defRPr sz="5500">
                <a:latin typeface="Helvetica Neue"/>
                <a:ea typeface="Helvetica Neue"/>
                <a:cs typeface="Helvetica Neue"/>
                <a:sym typeface="Helvetica Neue"/>
              </a:defRPr>
            </a:pPr>
            <a:r>
              <a:t>I charge you, elders, </a:t>
            </a:r>
            <a:r>
              <a:rPr b="1"/>
              <a:t>as shepherds of the flock, </a:t>
            </a:r>
            <a:r>
              <a:t>to </a:t>
            </a:r>
            <a:r>
              <a:rPr b="1"/>
              <a:t>“hold firmly to the trustworthy message as it has been taught, so that [you] can encourage others by sound doctrine and refute those who oppose it” (Titus 1:9). </a:t>
            </a:r>
          </a:p>
          <a:p>
            <a:pPr lvl="8" algn="l" defTabSz="457200">
              <a:lnSpc>
                <a:spcPct val="120000"/>
              </a:lnSpc>
              <a:spcBef>
                <a:spcPts val="1200"/>
              </a:spcBef>
              <a:defRPr sz="5500" b="1" i="1">
                <a:solidFill>
                  <a:srgbClr val="0433FF"/>
                </a:solidFill>
                <a:latin typeface="Helvetica Neue"/>
                <a:ea typeface="Helvetica Neue"/>
                <a:cs typeface="Helvetica Neue"/>
                <a:sym typeface="Helvetica Neue"/>
              </a:defRPr>
            </a:pPr>
            <a:r>
              <a:t>—The place of equipping: A People of the Book</a:t>
            </a:r>
          </a:p>
        </p:txBody>
      </p:sp>
      <p:sp>
        <p:nvSpPr>
          <p:cNvPr id="352" name="Shape 352"/>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nvSpPr>
        <p:spPr>
          <a:xfrm>
            <a:off x="3048000" y="381648"/>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pic>
        <p:nvPicPr>
          <p:cNvPr id="357"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358" name="Shape 358"/>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359" name="Shape 359"/>
          <p:cNvSpPr/>
          <p:nvPr/>
        </p:nvSpPr>
        <p:spPr>
          <a:xfrm>
            <a:off x="513520" y="4079057"/>
            <a:ext cx="23356960" cy="761302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Elders </a:t>
            </a:r>
          </a:p>
          <a:p>
            <a:pPr lvl="8" algn="l" defTabSz="457200">
              <a:lnSpc>
                <a:spcPct val="120000"/>
              </a:lnSpc>
              <a:spcBef>
                <a:spcPts val="1200"/>
              </a:spcBef>
              <a:defRPr sz="5500">
                <a:latin typeface="Helvetica Neue"/>
                <a:ea typeface="Helvetica Neue"/>
                <a:cs typeface="Helvetica Neue"/>
                <a:sym typeface="Helvetica Neue"/>
              </a:defRPr>
            </a:pPr>
            <a:r>
              <a:t>—The place of equipping: </a:t>
            </a:r>
            <a:r>
              <a:rPr b="1"/>
              <a:t>A People of the Book</a:t>
            </a:r>
          </a:p>
          <a:p>
            <a:pPr lvl="8" indent="1866900" algn="l" defTabSz="457200">
              <a:lnSpc>
                <a:spcPct val="120000"/>
              </a:lnSpc>
              <a:spcBef>
                <a:spcPts val="1200"/>
              </a:spcBef>
              <a:defRPr sz="5500">
                <a:latin typeface="Helvetica Neue"/>
                <a:ea typeface="Helvetica Neue"/>
                <a:cs typeface="Helvetica Neue"/>
                <a:sym typeface="Helvetica Neue"/>
              </a:defRPr>
            </a:pPr>
            <a:r>
              <a:t>—Know the text, love the text, live the text, speak the text</a:t>
            </a:r>
          </a:p>
          <a:p>
            <a:pPr lvl="8" indent="1866900" algn="l" defTabSz="457200">
              <a:lnSpc>
                <a:spcPct val="120000"/>
              </a:lnSpc>
              <a:spcBef>
                <a:spcPts val="1200"/>
              </a:spcBef>
              <a:defRPr sz="5500">
                <a:latin typeface="Helvetica Neue"/>
                <a:ea typeface="Helvetica Neue"/>
                <a:cs typeface="Helvetica Neue"/>
                <a:sym typeface="Helvetica Neue"/>
              </a:defRPr>
            </a:pPr>
            <a:r>
              <a:t>—Those who are able to give the scriptural/doctrinal reasons for the vision &amp; mission of the church.</a:t>
            </a:r>
          </a:p>
          <a:p>
            <a:pPr lvl="8" indent="1866900" algn="l" defTabSz="457200">
              <a:lnSpc>
                <a:spcPct val="120000"/>
              </a:lnSpc>
              <a:spcBef>
                <a:spcPts val="1200"/>
              </a:spcBef>
              <a:defRPr sz="5500">
                <a:latin typeface="Helvetica Neue"/>
                <a:ea typeface="Helvetica Neue"/>
                <a:cs typeface="Helvetica Neue"/>
                <a:sym typeface="Helvetica Neue"/>
              </a:defRPr>
            </a:pPr>
            <a:r>
              <a:t>—Those who are able to speak with a wise scriptural voice about the issues of the day.</a:t>
            </a:r>
          </a:p>
        </p:txBody>
      </p:sp>
      <p:sp>
        <p:nvSpPr>
          <p:cNvPr id="360" name="Shape 360"/>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sp>
        <p:nvSpPr>
          <p:cNvPr id="365" name="Shape 365"/>
          <p:cNvSpPr/>
          <p:nvPr/>
        </p:nvSpPr>
        <p:spPr>
          <a:xfrm>
            <a:off x="513520" y="3578093"/>
            <a:ext cx="23356960" cy="861495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Elders </a:t>
            </a:r>
          </a:p>
          <a:p>
            <a:pPr lvl="8" algn="l" defTabSz="457200">
              <a:lnSpc>
                <a:spcPct val="120000"/>
              </a:lnSpc>
              <a:spcBef>
                <a:spcPts val="1200"/>
              </a:spcBef>
              <a:defRPr sz="5500">
                <a:latin typeface="Helvetica Neue"/>
                <a:ea typeface="Helvetica Neue"/>
                <a:cs typeface="Helvetica Neue"/>
                <a:sym typeface="Helvetica Neue"/>
              </a:defRPr>
            </a:pPr>
            <a:r>
              <a:t>—The place of equipping: </a:t>
            </a:r>
            <a:r>
              <a:rPr b="1"/>
              <a:t>A People of the Book</a:t>
            </a:r>
          </a:p>
          <a:p>
            <a:pPr lvl="8" indent="1866900" algn="l" defTabSz="457200">
              <a:lnSpc>
                <a:spcPct val="120000"/>
              </a:lnSpc>
              <a:spcBef>
                <a:spcPts val="1200"/>
              </a:spcBef>
              <a:defRPr sz="5500">
                <a:latin typeface="Helvetica Neue"/>
                <a:ea typeface="Helvetica Neue"/>
                <a:cs typeface="Helvetica Neue"/>
                <a:sym typeface="Helvetica Neue"/>
              </a:defRPr>
            </a:pPr>
            <a:r>
              <a:t>—Know the text, love the text, live the text, speak the text</a:t>
            </a:r>
          </a:p>
          <a:p>
            <a:pPr lvl="8" indent="1866900" algn="l" defTabSz="457200">
              <a:lnSpc>
                <a:spcPct val="120000"/>
              </a:lnSpc>
              <a:spcBef>
                <a:spcPts val="1200"/>
              </a:spcBef>
              <a:defRPr sz="5500">
                <a:latin typeface="Helvetica Neue"/>
                <a:ea typeface="Helvetica Neue"/>
                <a:cs typeface="Helvetica Neue"/>
                <a:sym typeface="Helvetica Neue"/>
              </a:defRPr>
            </a:pPr>
            <a:r>
              <a:t>—Those who are able to engage with the deacons in scriptural conversations around the work of the deacons…especially God’s concern for the least, the last, and the lost.</a:t>
            </a:r>
          </a:p>
          <a:p>
            <a:pPr lvl="8" indent="1866900" algn="l" defTabSz="457200">
              <a:lnSpc>
                <a:spcPct val="120000"/>
              </a:lnSpc>
              <a:spcBef>
                <a:spcPts val="1200"/>
              </a:spcBef>
              <a:defRPr sz="5500">
                <a:latin typeface="Helvetica Neue"/>
                <a:ea typeface="Helvetica Neue"/>
                <a:cs typeface="Helvetica Neue"/>
                <a:sym typeface="Helvetica Neue"/>
              </a:defRPr>
            </a:pPr>
            <a:r>
              <a:t>—Those who live God’s picture of reconciling the world in our work, neighborhood, homes, &amp; the world </a:t>
            </a:r>
          </a:p>
        </p:txBody>
      </p:sp>
      <p:pic>
        <p:nvPicPr>
          <p:cNvPr id="366"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367" name="Shape 367"/>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368" name="Shape 368"/>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sp>
        <p:nvSpPr>
          <p:cNvPr id="373" name="Shape 373"/>
          <p:cNvSpPr/>
          <p:nvPr/>
        </p:nvSpPr>
        <p:spPr>
          <a:xfrm>
            <a:off x="513520" y="5080986"/>
            <a:ext cx="23356960" cy="560917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Elders </a:t>
            </a:r>
          </a:p>
          <a:p>
            <a:pPr lvl="8" algn="l" defTabSz="457200">
              <a:lnSpc>
                <a:spcPct val="120000"/>
              </a:lnSpc>
              <a:spcBef>
                <a:spcPts val="1200"/>
              </a:spcBef>
              <a:defRPr sz="5500">
                <a:latin typeface="Helvetica Neue"/>
                <a:ea typeface="Helvetica Neue"/>
                <a:cs typeface="Helvetica Neue"/>
                <a:sym typeface="Helvetica Neue"/>
              </a:defRPr>
            </a:pPr>
            <a:r>
              <a:t>—The place of equipping: </a:t>
            </a:r>
            <a:r>
              <a:rPr b="1"/>
              <a:t>A People of the Book</a:t>
            </a:r>
          </a:p>
          <a:p>
            <a:pPr lvl="8" indent="1866900" algn="l" defTabSz="457200">
              <a:lnSpc>
                <a:spcPct val="120000"/>
              </a:lnSpc>
              <a:spcBef>
                <a:spcPts val="1200"/>
              </a:spcBef>
              <a:defRPr sz="5500">
                <a:latin typeface="Helvetica Neue"/>
                <a:ea typeface="Helvetica Neue"/>
                <a:cs typeface="Helvetica Neue"/>
                <a:sym typeface="Helvetica Neue"/>
              </a:defRPr>
            </a:pPr>
            <a:r>
              <a:t>—An Example: The Big Story</a:t>
            </a:r>
          </a:p>
          <a:p>
            <a:pPr lvl="8" indent="1866900" algn="l" defTabSz="457200">
              <a:lnSpc>
                <a:spcPct val="120000"/>
              </a:lnSpc>
              <a:spcBef>
                <a:spcPts val="1200"/>
              </a:spcBef>
              <a:defRPr sz="5500">
                <a:latin typeface="Helvetica Neue"/>
                <a:ea typeface="Helvetica Neue"/>
                <a:cs typeface="Helvetica Neue"/>
                <a:sym typeface="Helvetica Neue"/>
              </a:defRPr>
            </a:pPr>
            <a:r>
              <a:t>—The Basis for our Classical Vision and Values</a:t>
            </a:r>
          </a:p>
          <a:p>
            <a:pPr lvl="8" indent="1866900" algn="l" defTabSz="457200">
              <a:lnSpc>
                <a:spcPct val="120000"/>
              </a:lnSpc>
              <a:spcBef>
                <a:spcPts val="1200"/>
              </a:spcBef>
              <a:defRPr sz="5500">
                <a:latin typeface="Helvetica Neue"/>
                <a:ea typeface="Helvetica Neue"/>
                <a:cs typeface="Helvetica Neue"/>
                <a:sym typeface="Helvetica Neue"/>
              </a:defRPr>
            </a:pPr>
            <a:r>
              <a:t>—Elders can tell the Big Story…</a:t>
            </a:r>
          </a:p>
        </p:txBody>
      </p:sp>
      <p:pic>
        <p:nvPicPr>
          <p:cNvPr id="374"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375" name="Shape 375"/>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376" name="Shape 376"/>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ctrTitle"/>
          </p:nvPr>
        </p:nvSpPr>
        <p:spPr>
          <a:xfrm>
            <a:off x="4833937" y="1721378"/>
            <a:ext cx="14716126" cy="3135844"/>
          </a:xfrm>
          <a:prstGeom prst="rect">
            <a:avLst/>
          </a:prstGeom>
        </p:spPr>
        <p:txBody>
          <a:bodyPr/>
          <a:lstStyle/>
          <a:p>
            <a:pPr>
              <a:defRPr sz="9000">
                <a:latin typeface="Helvetica Neue"/>
                <a:ea typeface="Helvetica Neue"/>
                <a:cs typeface="Helvetica Neue"/>
                <a:sym typeface="Helvetica Neue"/>
              </a:defRPr>
            </a:pPr>
            <a:r>
              <a:t>Classis Georgetown</a:t>
            </a:r>
          </a:p>
          <a:p>
            <a:pPr>
              <a:defRPr sz="9000">
                <a:latin typeface="Helvetica Neue"/>
                <a:ea typeface="Helvetica Neue"/>
                <a:cs typeface="Helvetica Neue"/>
                <a:sym typeface="Helvetica Neue"/>
              </a:defRPr>
            </a:pPr>
            <a:r>
              <a:t>Vision</a:t>
            </a:r>
          </a:p>
        </p:txBody>
      </p:sp>
      <p:sp>
        <p:nvSpPr>
          <p:cNvPr id="177" name="Shape 177"/>
          <p:cNvSpPr>
            <a:spLocks noGrp="1"/>
          </p:cNvSpPr>
          <p:nvPr>
            <p:ph type="subTitle" sz="half" idx="1"/>
          </p:nvPr>
        </p:nvSpPr>
        <p:spPr>
          <a:xfrm>
            <a:off x="1218994" y="5461090"/>
            <a:ext cx="21946011" cy="5822578"/>
          </a:xfrm>
          <a:prstGeom prst="rect">
            <a:avLst/>
          </a:prstGeom>
        </p:spPr>
        <p:txBody>
          <a:bodyPr/>
          <a:lstStyle>
            <a:lvl1pPr>
              <a:lnSpc>
                <a:spcPct val="120000"/>
              </a:lnSpc>
              <a:defRPr sz="6500">
                <a:latin typeface="Helvetica Neue"/>
                <a:ea typeface="Helvetica Neue"/>
                <a:cs typeface="Helvetica Neue"/>
                <a:sym typeface="Helvetica Neue"/>
              </a:defRPr>
            </a:lvl1pPr>
          </a:lstStyle>
          <a:p>
            <a:r>
              <a:t>Classis Georgetown is a community of Christian Reformed Churches in Eastern Ottawa County who live and minister together, in Christ, to transform lives and communities</a:t>
            </a:r>
          </a:p>
        </p:txBody>
      </p:sp>
      <p:pic>
        <p:nvPicPr>
          <p:cNvPr id="178" name="pasted-image.png"/>
          <p:cNvPicPr>
            <a:picLocks noChangeAspect="1"/>
          </p:cNvPicPr>
          <p:nvPr/>
        </p:nvPicPr>
        <p:blipFill>
          <a:blip r:embed="rId2">
            <a:extLst/>
          </a:blip>
          <a:stretch>
            <a:fillRect/>
          </a:stretch>
        </p:blipFill>
        <p:spPr>
          <a:xfrm>
            <a:off x="16941031" y="10762110"/>
            <a:ext cx="7272774" cy="1747766"/>
          </a:xfrm>
          <a:prstGeom prst="rect">
            <a:avLst/>
          </a:prstGeom>
          <a:ln w="12700">
            <a:miter lim="400000"/>
          </a:ln>
        </p:spPr>
      </p:pic>
      <p:sp>
        <p:nvSpPr>
          <p:cNvPr id="179" name="Shape 179"/>
          <p:cNvSpPr/>
          <p:nvPr/>
        </p:nvSpPr>
        <p:spPr>
          <a:xfrm>
            <a:off x="16132227"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180" name="Shape 180"/>
          <p:cNvSpPr/>
          <p:nvPr/>
        </p:nvSpPr>
        <p:spPr>
          <a:xfrm>
            <a:off x="9730636" y="11887536"/>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sp>
        <p:nvSpPr>
          <p:cNvPr id="381" name="Shape 381"/>
          <p:cNvSpPr/>
          <p:nvPr/>
        </p:nvSpPr>
        <p:spPr>
          <a:xfrm>
            <a:off x="513520" y="4518991"/>
            <a:ext cx="23356960" cy="673316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Why is it critical for Elders to be People of the Book?</a:t>
            </a:r>
          </a:p>
          <a:p>
            <a:pPr lvl="8" algn="l" defTabSz="457200">
              <a:lnSpc>
                <a:spcPct val="120000"/>
              </a:lnSpc>
              <a:spcBef>
                <a:spcPts val="1200"/>
              </a:spcBef>
              <a:defRPr sz="5500">
                <a:latin typeface="Helvetica Neue"/>
                <a:ea typeface="Helvetica Neue"/>
                <a:cs typeface="Helvetica Neue"/>
                <a:sym typeface="Helvetica Neue"/>
              </a:defRPr>
            </a:pPr>
            <a:r>
              <a:t>—Psalm 1, Psalm 19.7-14, 119.1-8, 9-16</a:t>
            </a:r>
          </a:p>
          <a:p>
            <a:pPr lvl="8" algn="l" defTabSz="457200">
              <a:lnSpc>
                <a:spcPct val="120000"/>
              </a:lnSpc>
              <a:spcBef>
                <a:spcPts val="1200"/>
              </a:spcBef>
              <a:defRPr sz="5500">
                <a:latin typeface="Helvetica Neue"/>
                <a:ea typeface="Helvetica Neue"/>
                <a:cs typeface="Helvetica Neue"/>
                <a:sym typeface="Helvetica Neue"/>
              </a:defRPr>
            </a:pPr>
            <a:r>
              <a:t>—Ecclesiastes 12.13-14</a:t>
            </a:r>
          </a:p>
          <a:p>
            <a:pPr lvl="8" algn="l" defTabSz="457200">
              <a:lnSpc>
                <a:spcPct val="120000"/>
              </a:lnSpc>
              <a:spcBef>
                <a:spcPts val="1200"/>
              </a:spcBef>
              <a:defRPr sz="5500">
                <a:latin typeface="Helvetica Neue"/>
                <a:ea typeface="Helvetica Neue"/>
                <a:cs typeface="Helvetica Neue"/>
                <a:sym typeface="Helvetica Neue"/>
              </a:defRPr>
            </a:pPr>
            <a:r>
              <a:t>—Matthew 7.24-27</a:t>
            </a:r>
          </a:p>
          <a:p>
            <a:pPr lvl="8" algn="l" defTabSz="457200">
              <a:lnSpc>
                <a:spcPct val="120000"/>
              </a:lnSpc>
              <a:spcBef>
                <a:spcPts val="1200"/>
              </a:spcBef>
              <a:defRPr sz="5500">
                <a:latin typeface="Helvetica Neue"/>
                <a:ea typeface="Helvetica Neue"/>
                <a:cs typeface="Helvetica Neue"/>
                <a:sym typeface="Helvetica Neue"/>
              </a:defRPr>
            </a:pPr>
            <a:r>
              <a:t>—2 Timothy 3.14-17</a:t>
            </a:r>
          </a:p>
          <a:p>
            <a:pPr lvl="8" algn="l" defTabSz="457200">
              <a:lnSpc>
                <a:spcPct val="120000"/>
              </a:lnSpc>
              <a:spcBef>
                <a:spcPts val="1200"/>
              </a:spcBef>
              <a:defRPr sz="5500">
                <a:latin typeface="Helvetica Neue"/>
                <a:ea typeface="Helvetica Neue"/>
                <a:cs typeface="Helvetica Neue"/>
                <a:sym typeface="Helvetica Neue"/>
              </a:defRPr>
            </a:pPr>
            <a:r>
              <a:t>—2 Peter 3.14-16</a:t>
            </a:r>
          </a:p>
        </p:txBody>
      </p:sp>
      <p:pic>
        <p:nvPicPr>
          <p:cNvPr id="382"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383" name="Shape 383"/>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384" name="Shape 384"/>
          <p:cNvSpPr/>
          <p:nvPr/>
        </p:nvSpPr>
        <p:spPr>
          <a:xfrm>
            <a:off x="9508458" y="1234226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4 </a:t>
            </a:r>
          </a:p>
          <a:p>
            <a:pPr defTabSz="914400">
              <a:lnSpc>
                <a:spcPct val="110000"/>
              </a:lnSpc>
              <a:defRPr sz="5500">
                <a:latin typeface="Helvetica Neue"/>
                <a:ea typeface="Helvetica Neue"/>
                <a:cs typeface="Helvetica Neue"/>
                <a:sym typeface="Helvetica Neue"/>
              </a:defRPr>
            </a:pPr>
            <a:r>
              <a:t>Pattern of Ephesians  4:11-16 </a:t>
            </a:r>
          </a:p>
        </p:txBody>
      </p:sp>
      <p:sp>
        <p:nvSpPr>
          <p:cNvPr id="389" name="Shape 389"/>
          <p:cNvSpPr/>
          <p:nvPr/>
        </p:nvSpPr>
        <p:spPr>
          <a:xfrm>
            <a:off x="3125681" y="4152037"/>
            <a:ext cx="18132638" cy="485648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50000"/>
              </a:lnSpc>
              <a:spcBef>
                <a:spcPts val="1200"/>
              </a:spcBef>
              <a:defRPr sz="5500">
                <a:latin typeface="Helvetica Neue"/>
                <a:ea typeface="Helvetica Neue"/>
                <a:cs typeface="Helvetica Neue"/>
                <a:sym typeface="Helvetica Neue"/>
              </a:defRPr>
            </a:lvl1pPr>
          </a:lstStyle>
          <a:p>
            <a:r>
              <a:t>What will be different in how you invest your time and energy as a council and elders if elders see being People of the Book as central to their calling?</a:t>
            </a:r>
          </a:p>
        </p:txBody>
      </p:sp>
      <p:pic>
        <p:nvPicPr>
          <p:cNvPr id="390"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391" name="Shape 391"/>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392" name="Shape 392"/>
          <p:cNvSpPr/>
          <p:nvPr/>
        </p:nvSpPr>
        <p:spPr>
          <a:xfrm>
            <a:off x="9508458" y="1234226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397" name="Shape 397"/>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398"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399" name="Shape 399"/>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400" name="Shape 400"/>
          <p:cNvSpPr/>
          <p:nvPr/>
        </p:nvSpPr>
        <p:spPr>
          <a:xfrm>
            <a:off x="513520" y="3238869"/>
            <a:ext cx="23356960" cy="1040503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b="0"/>
              <a:t>I charge you, deacons, to </a:t>
            </a:r>
            <a:r>
              <a:rPr>
                <a:solidFill>
                  <a:schemeClr val="accent6">
                    <a:lumOff val="-8741"/>
                  </a:schemeClr>
                </a:solidFill>
              </a:rPr>
              <a:t>inspire faithful</a:t>
            </a:r>
            <a:r>
              <a:rPr b="0"/>
              <a:t> ministries of service to one another, to the larger community, and to the world.</a:t>
            </a:r>
            <a:r>
              <a:t> </a:t>
            </a:r>
            <a:r>
              <a:rPr>
                <a:solidFill>
                  <a:schemeClr val="accent6"/>
                </a:solidFill>
              </a:rPr>
              <a:t>Remind us</a:t>
            </a:r>
            <a:r>
              <a:rPr b="0"/>
              <a:t> that the Lord requires us “to act justly and to love mercy and to walk humbly with [our] God” (Mic. 6:8). </a:t>
            </a:r>
            <a:r>
              <a:rPr>
                <a:solidFill>
                  <a:schemeClr val="accent6"/>
                </a:solidFill>
              </a:rPr>
              <a:t>Prompt us to seize</a:t>
            </a:r>
            <a:r>
              <a:rPr b="0"/>
              <a:t> new opportunities to love God, our neighbors, and the creation with acts of generous sharing, joyful hospitality, thoughtful care for the poor, and wise stewardship of all of God’s gifts.</a:t>
            </a:r>
            <a:r>
              <a:t> </a:t>
            </a:r>
            <a:r>
              <a:rPr>
                <a:solidFill>
                  <a:schemeClr val="accent6"/>
                </a:solidFill>
              </a:rPr>
              <a:t>Weigh our opportunities</a:t>
            </a:r>
            <a:r>
              <a:t> </a:t>
            </a:r>
            <a:r>
              <a:rPr b="0"/>
              <a:t>for giving and service, that we might use the church’s resources discerningly.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405" name="Shape 40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406"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407" name="Shape 407"/>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408" name="Shape 408"/>
          <p:cNvSpPr/>
          <p:nvPr/>
        </p:nvSpPr>
        <p:spPr>
          <a:xfrm>
            <a:off x="513520" y="3693972"/>
            <a:ext cx="23356960" cy="949482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Offer wise care</a:t>
            </a:r>
            <a:r>
              <a:t> </a:t>
            </a:r>
            <a:r>
              <a:rPr b="0"/>
              <a:t>to victims of injustice, and</a:t>
            </a:r>
            <a:r>
              <a:t> </a:t>
            </a:r>
            <a:r>
              <a:rPr>
                <a:solidFill>
                  <a:schemeClr val="accent6"/>
                </a:solidFill>
              </a:rPr>
              <a:t>teach us holistic responses</a:t>
            </a:r>
            <a:r>
              <a:t> </a:t>
            </a:r>
            <a:r>
              <a:rPr b="0"/>
              <a:t>that respect their dignity and mend the broken relationships and exploitative structures and systems that contribute to poverty. With respectful compassion for the needy and awareness of the often hidden needs of the wealthy, </a:t>
            </a:r>
            <a:r>
              <a:rPr>
                <a:solidFill>
                  <a:schemeClr val="accent6"/>
                </a:solidFill>
              </a:rPr>
              <a:t>teach us to minister to rich and poor alike,</a:t>
            </a:r>
            <a:r>
              <a:t> </a:t>
            </a:r>
            <a:r>
              <a:rPr b="0"/>
              <a:t>both within and outside the church. </a:t>
            </a:r>
            <a:endParaRPr sz="1200" b="0">
              <a:latin typeface="Times"/>
              <a:ea typeface="Times"/>
              <a:cs typeface="Times"/>
              <a:sym typeface="Times"/>
            </a:endParaRPr>
          </a:p>
          <a:p>
            <a:pPr algn="l" defTabSz="457200">
              <a:lnSpc>
                <a:spcPct val="120000"/>
              </a:lnSpc>
              <a:spcBef>
                <a:spcPts val="1200"/>
              </a:spcBef>
              <a:defRPr sz="5500" b="1">
                <a:latin typeface="Helvetica Neue"/>
                <a:ea typeface="Helvetica Neue"/>
                <a:cs typeface="Helvetica Neue"/>
                <a:sym typeface="Helvetica Neue"/>
              </a:defRPr>
            </a:pPr>
            <a:endParaRPr b="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413" name="Shape 413"/>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414"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415" name="Shape 415"/>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416" name="Shape 416"/>
          <p:cNvSpPr/>
          <p:nvPr/>
        </p:nvSpPr>
        <p:spPr>
          <a:xfrm>
            <a:off x="513520" y="3739833"/>
            <a:ext cx="23356960" cy="1055743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5500">
                <a:latin typeface="Helvetica Neue"/>
                <a:ea typeface="Helvetica Neue"/>
                <a:cs typeface="Helvetica Neue"/>
                <a:sym typeface="Helvetica Neue"/>
              </a:defRPr>
            </a:pPr>
            <a:r>
              <a:t>Charge to the Deacons </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Encourage all with words</a:t>
            </a:r>
            <a:r>
              <a:t> </a:t>
            </a:r>
            <a:r>
              <a:rPr b="0"/>
              <a:t>that bring hope to their hearts and with deeds that bring joy into their lives. </a:t>
            </a:r>
            <a:r>
              <a:rPr>
                <a:solidFill>
                  <a:schemeClr val="accent6"/>
                </a:solidFill>
              </a:rPr>
              <a:t>Show us by your example</a:t>
            </a:r>
            <a:r>
              <a:t> </a:t>
            </a:r>
            <a:r>
              <a:rPr b="0"/>
              <a:t>how to be prophetic critics of the waste, injustice, and selfishness in our society, and to be sensitive counselors to the victims of such evils. Let your lives be above reproach, and live as examples of Christ Jesus, looking to the interests of others. And in all your ministries </a:t>
            </a:r>
            <a:r>
              <a:rPr>
                <a:solidFill>
                  <a:schemeClr val="accent6"/>
                </a:solidFill>
              </a:rPr>
              <a:t>help us anticipate and participate</a:t>
            </a:r>
            <a:r>
              <a:t> </a:t>
            </a:r>
            <a:r>
              <a:rPr b="0"/>
              <a:t>in the renewal of all things when God’s kingdom comes. </a:t>
            </a:r>
            <a:endParaRPr sz="1200">
              <a:latin typeface="Times"/>
              <a:ea typeface="Times"/>
              <a:cs typeface="Times"/>
              <a:sym typeface="Times"/>
            </a:endParaRPr>
          </a:p>
          <a:p>
            <a:pPr algn="l" defTabSz="457200">
              <a:lnSpc>
                <a:spcPct val="120000"/>
              </a:lnSpc>
              <a:spcBef>
                <a:spcPts val="1200"/>
              </a:spcBef>
              <a:defRPr sz="5500" b="1">
                <a:latin typeface="Helvetica Neue"/>
                <a:ea typeface="Helvetica Neue"/>
                <a:cs typeface="Helvetica Neue"/>
                <a:sym typeface="Helvetica Neue"/>
              </a:defRPr>
            </a:pPr>
            <a:endParaRPr b="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421" name="Shape 421"/>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422" name="Shape 422"/>
          <p:cNvSpPr/>
          <p:nvPr/>
        </p:nvSpPr>
        <p:spPr>
          <a:xfrm>
            <a:off x="4286906" y="3792822"/>
            <a:ext cx="15810188" cy="87005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numCol="2" spcCol="790509" anchor="ctr"/>
          <a:lstStyle/>
          <a:p>
            <a:pPr algn="l" defTabSz="457200">
              <a:lnSpc>
                <a:spcPct val="120000"/>
              </a:lnSpc>
              <a:spcBef>
                <a:spcPts val="1200"/>
              </a:spcBef>
              <a:defRPr sz="5500">
                <a:latin typeface="Helvetica Neue"/>
                <a:ea typeface="Helvetica Neue"/>
                <a:cs typeface="Helvetica Neue"/>
                <a:sym typeface="Helvetica Neue"/>
              </a:defRPr>
            </a:pPr>
            <a:r>
              <a:t>Deacons — Equip by…</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Inspire</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Remind</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Prompt</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Weight</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Offer</a:t>
            </a:r>
          </a:p>
          <a:p>
            <a:pPr algn="l" defTabSz="457200">
              <a:lnSpc>
                <a:spcPct val="120000"/>
              </a:lnSpc>
              <a:spcBef>
                <a:spcPts val="1200"/>
              </a:spcBef>
              <a:defRPr sz="5500" b="1">
                <a:latin typeface="Helvetica Neue"/>
                <a:ea typeface="Helvetica Neue"/>
                <a:cs typeface="Helvetica Neue"/>
                <a:sym typeface="Helvetica Neue"/>
              </a:defRPr>
            </a:pPr>
            <a:endParaRPr>
              <a:solidFill>
                <a:schemeClr val="accent6"/>
              </a:solidFill>
            </a:endParaRP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Teach</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Teach</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Encourage</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Show</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Help</a:t>
            </a:r>
          </a:p>
        </p:txBody>
      </p:sp>
      <p:pic>
        <p:nvPicPr>
          <p:cNvPr id="423"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424" name="Shape 424"/>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p:nvPr/>
        </p:nvSpPr>
        <p:spPr>
          <a:xfrm>
            <a:off x="3048000" y="20609"/>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429" name="Shape 429"/>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430"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431" name="Shape 431"/>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432" name="Shape 432"/>
          <p:cNvSpPr/>
          <p:nvPr/>
        </p:nvSpPr>
        <p:spPr>
          <a:xfrm>
            <a:off x="513520" y="4153861"/>
            <a:ext cx="23356960" cy="870050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p>
            <a:pPr algn="l" defTabSz="457200">
              <a:lnSpc>
                <a:spcPct val="120000"/>
              </a:lnSpc>
              <a:spcBef>
                <a:spcPts val="1200"/>
              </a:spcBef>
              <a:defRPr sz="5500">
                <a:latin typeface="Helvetica Neue"/>
                <a:ea typeface="Helvetica Neue"/>
                <a:cs typeface="Helvetica Neue"/>
                <a:sym typeface="Helvetica Neue"/>
              </a:defRPr>
            </a:pPr>
            <a:r>
              <a:t>Deacons — Equip by…</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 Demonstrating what it looks like to be a Micah 6.8 people</a:t>
            </a:r>
          </a:p>
          <a:p>
            <a:pPr algn="l" defTabSz="457200">
              <a:lnSpc>
                <a:spcPct val="120000"/>
              </a:lnSpc>
              <a:spcBef>
                <a:spcPts val="1200"/>
              </a:spcBef>
              <a:defRPr sz="5500" b="1">
                <a:latin typeface="Helvetica Neue"/>
                <a:ea typeface="Helvetica Neue"/>
                <a:cs typeface="Helvetica Neue"/>
                <a:sym typeface="Helvetica Neue"/>
              </a:defRPr>
            </a:pPr>
            <a:r>
              <a:rPr>
                <a:solidFill>
                  <a:schemeClr val="accent6"/>
                </a:solidFill>
              </a:rPr>
              <a:t>— Reminding us of God’s call to be a Micah 6.8 people</a:t>
            </a:r>
          </a:p>
          <a:p>
            <a:pPr algn="l" defTabSz="457200">
              <a:lnSpc>
                <a:spcPct val="120000"/>
              </a:lnSpc>
              <a:spcBef>
                <a:spcPts val="1200"/>
              </a:spcBef>
              <a:defRPr sz="5500" b="1">
                <a:latin typeface="Helvetica Neue"/>
                <a:ea typeface="Helvetica Neue"/>
                <a:cs typeface="Helvetica Neue"/>
                <a:sym typeface="Helvetica Neue"/>
              </a:defRPr>
            </a:pPr>
            <a:endParaRPr>
              <a:solidFill>
                <a:schemeClr val="accent6"/>
              </a:solidFill>
            </a:endParaRPr>
          </a:p>
          <a:p>
            <a:pPr algn="l" defTabSz="457200">
              <a:lnSpc>
                <a:spcPct val="120000"/>
              </a:lnSpc>
              <a:spcBef>
                <a:spcPts val="1200"/>
              </a:spcBef>
              <a:defRPr sz="5500">
                <a:latin typeface="Helvetica Neue"/>
                <a:ea typeface="Helvetica Neue"/>
                <a:cs typeface="Helvetica Neue"/>
                <a:sym typeface="Helvetica Neue"/>
              </a:defRPr>
            </a:pPr>
            <a:r>
              <a:t>“He has told you, O man, what is good; and what does the LORD require of you but to do justice, and to love kindness, and to walk humbly with your God?”  (Micah 6:8 ESV)</a:t>
            </a:r>
            <a:endParaRPr>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p:nvPr/>
        </p:nvSpPr>
        <p:spPr>
          <a:xfrm>
            <a:off x="4151892" y="2746231"/>
            <a:ext cx="16080216" cy="822353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nSpc>
                <a:spcPct val="120000"/>
              </a:lnSpc>
              <a:defRPr sz="7700">
                <a:latin typeface="Helvetica Neue Medium"/>
                <a:ea typeface="Helvetica Neue Medium"/>
                <a:cs typeface="Helvetica Neue Medium"/>
                <a:sym typeface="Helvetica Neue Medium"/>
              </a:defRPr>
            </a:pPr>
            <a:r>
              <a:t>Justice</a:t>
            </a:r>
          </a:p>
          <a:p>
            <a:pPr>
              <a:lnSpc>
                <a:spcPct val="120000"/>
              </a:lnSpc>
              <a:defRPr sz="7700">
                <a:latin typeface="Helvetica Neue"/>
                <a:ea typeface="Helvetica Neue"/>
                <a:cs typeface="Helvetica Neue"/>
                <a:sym typeface="Helvetica Neue"/>
              </a:defRPr>
            </a:pPr>
            <a:r>
              <a:t>One Element of the </a:t>
            </a:r>
          </a:p>
          <a:p>
            <a:pPr>
              <a:lnSpc>
                <a:spcPct val="120000"/>
              </a:lnSpc>
              <a:defRPr sz="7700">
                <a:latin typeface="Helvetica Neue"/>
                <a:ea typeface="Helvetica Neue"/>
                <a:cs typeface="Helvetica Neue"/>
                <a:sym typeface="Helvetica Neue"/>
              </a:defRPr>
            </a:pPr>
            <a:r>
              <a:t>Calling </a:t>
            </a:r>
          </a:p>
          <a:p>
            <a:pPr>
              <a:lnSpc>
                <a:spcPct val="120000"/>
              </a:lnSpc>
              <a:defRPr sz="7700">
                <a:latin typeface="Helvetica Neue"/>
                <a:ea typeface="Helvetica Neue"/>
                <a:cs typeface="Helvetica Neue"/>
                <a:sym typeface="Helvetica Neue"/>
              </a:defRPr>
            </a:pPr>
            <a:r>
              <a:t>&amp; </a:t>
            </a:r>
          </a:p>
          <a:p>
            <a:pPr>
              <a:lnSpc>
                <a:spcPct val="120000"/>
              </a:lnSpc>
              <a:defRPr sz="7700">
                <a:latin typeface="Helvetica Neue"/>
                <a:ea typeface="Helvetica Neue"/>
                <a:cs typeface="Helvetica Neue"/>
                <a:sym typeface="Helvetica Neue"/>
              </a:defRPr>
            </a:pPr>
            <a:r>
              <a:t>Equipping</a:t>
            </a:r>
          </a:p>
        </p:txBody>
      </p:sp>
      <p:pic>
        <p:nvPicPr>
          <p:cNvPr id="437"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438" name="Shape 438"/>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39" name="Shape 439"/>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p:nvPr/>
        </p:nvSpPr>
        <p:spPr>
          <a:xfrm>
            <a:off x="2075051" y="4361885"/>
            <a:ext cx="20952612" cy="499223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nSpc>
                <a:spcPct val="120000"/>
              </a:lnSpc>
              <a:defRPr sz="7700">
                <a:latin typeface="Helvetica Neue Medium"/>
                <a:ea typeface="Helvetica Neue Medium"/>
                <a:cs typeface="Helvetica Neue Medium"/>
                <a:sym typeface="Helvetica Neue Medium"/>
              </a:defRPr>
            </a:pPr>
            <a:r>
              <a:t>Justice</a:t>
            </a:r>
          </a:p>
          <a:p>
            <a:pPr>
              <a:lnSpc>
                <a:spcPct val="120000"/>
              </a:lnSpc>
              <a:defRPr sz="7700">
                <a:latin typeface="Helvetica Neue"/>
                <a:ea typeface="Helvetica Neue"/>
                <a:cs typeface="Helvetica Neue"/>
                <a:sym typeface="Helvetica Neue"/>
              </a:defRPr>
            </a:pPr>
            <a:r>
              <a:t>Biblical Rootedness</a:t>
            </a:r>
          </a:p>
          <a:p>
            <a:pPr>
              <a:lnSpc>
                <a:spcPct val="120000"/>
              </a:lnSpc>
              <a:defRPr sz="6200">
                <a:latin typeface="Helvetica Neue"/>
                <a:ea typeface="Helvetica Neue"/>
                <a:cs typeface="Helvetica Neue"/>
                <a:sym typeface="Helvetica Neue"/>
              </a:defRPr>
            </a:pPr>
            <a:r>
              <a:t>(a humble walk takes us into a powerful call)</a:t>
            </a:r>
          </a:p>
        </p:txBody>
      </p:sp>
      <p:pic>
        <p:nvPicPr>
          <p:cNvPr id="444"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445" name="Shape 445"/>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46" name="Shape 446"/>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p:cNvSpPr>
          <p:nvPr>
            <p:ph type="title"/>
          </p:nvPr>
        </p:nvSpPr>
        <p:spPr>
          <a:xfrm>
            <a:off x="4452232" y="4159826"/>
            <a:ext cx="15479536" cy="2881748"/>
          </a:xfrm>
          <a:prstGeom prst="rect">
            <a:avLst/>
          </a:prstGeom>
        </p:spPr>
        <p:txBody>
          <a:bodyPr/>
          <a:lstStyle/>
          <a:p>
            <a:pPr>
              <a:defRPr sz="8000">
                <a:latin typeface="Helvetica Neue"/>
                <a:ea typeface="Helvetica Neue"/>
                <a:cs typeface="Helvetica Neue"/>
                <a:sym typeface="Helvetica Neue"/>
              </a:defRPr>
            </a:pPr>
            <a:r>
              <a:t>Biblical Rootedness</a:t>
            </a:r>
          </a:p>
          <a:p>
            <a:pPr>
              <a:defRPr sz="6000">
                <a:latin typeface="Helvetica Neue"/>
                <a:ea typeface="Helvetica Neue"/>
                <a:cs typeface="Helvetica Neue"/>
                <a:sym typeface="Helvetica Neue"/>
              </a:defRPr>
            </a:pPr>
            <a:r>
              <a:t>Telling the Big Story</a:t>
            </a:r>
          </a:p>
        </p:txBody>
      </p:sp>
      <p:pic>
        <p:nvPicPr>
          <p:cNvPr id="451"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452" name="Shape 452"/>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53" name="Shape 453"/>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ctrTitle"/>
          </p:nvPr>
        </p:nvSpPr>
        <p:spPr>
          <a:xfrm>
            <a:off x="4833937" y="1721378"/>
            <a:ext cx="14716126" cy="3135844"/>
          </a:xfrm>
          <a:prstGeom prst="rect">
            <a:avLst/>
          </a:prstGeom>
        </p:spPr>
        <p:txBody>
          <a:bodyPr/>
          <a:lstStyle/>
          <a:p>
            <a:pPr>
              <a:defRPr sz="9000">
                <a:latin typeface="Helvetica Neue"/>
                <a:ea typeface="Helvetica Neue"/>
                <a:cs typeface="Helvetica Neue"/>
                <a:sym typeface="Helvetica Neue"/>
              </a:defRPr>
            </a:pPr>
            <a:r>
              <a:t>Classis Georgetown</a:t>
            </a:r>
          </a:p>
          <a:p>
            <a:pPr>
              <a:defRPr sz="9000">
                <a:latin typeface="Helvetica Neue"/>
                <a:ea typeface="Helvetica Neue"/>
                <a:cs typeface="Helvetica Neue"/>
                <a:sym typeface="Helvetica Neue"/>
              </a:defRPr>
            </a:pPr>
            <a:r>
              <a:t>What we Value</a:t>
            </a:r>
          </a:p>
        </p:txBody>
      </p:sp>
      <p:sp>
        <p:nvSpPr>
          <p:cNvPr id="183" name="Shape 183"/>
          <p:cNvSpPr>
            <a:spLocks noGrp="1"/>
          </p:cNvSpPr>
          <p:nvPr>
            <p:ph type="subTitle" idx="1"/>
          </p:nvPr>
        </p:nvSpPr>
        <p:spPr>
          <a:xfrm>
            <a:off x="1218994" y="5516634"/>
            <a:ext cx="21946011" cy="6735589"/>
          </a:xfrm>
          <a:prstGeom prst="rect">
            <a:avLst/>
          </a:prstGeom>
        </p:spPr>
        <p:txBody>
          <a:bodyPr/>
          <a:lstStyle/>
          <a:p>
            <a:pPr>
              <a:lnSpc>
                <a:spcPct val="120000"/>
              </a:lnSpc>
              <a:defRPr sz="6500">
                <a:latin typeface="Helvetica Neue"/>
                <a:ea typeface="Helvetica Neue"/>
                <a:cs typeface="Helvetica Neue"/>
                <a:sym typeface="Helvetica Neue"/>
              </a:defRPr>
            </a:pPr>
            <a:r>
              <a:t>Healthy Leaders</a:t>
            </a:r>
          </a:p>
          <a:p>
            <a:pPr>
              <a:lnSpc>
                <a:spcPct val="120000"/>
              </a:lnSpc>
              <a:defRPr sz="6500">
                <a:latin typeface="Helvetica Neue"/>
                <a:ea typeface="Helvetica Neue"/>
                <a:cs typeface="Helvetica Neue"/>
                <a:sym typeface="Helvetica Neue"/>
              </a:defRPr>
            </a:pPr>
            <a:r>
              <a:t>Collaborative Relationships</a:t>
            </a:r>
          </a:p>
          <a:p>
            <a:pPr>
              <a:lnSpc>
                <a:spcPct val="120000"/>
              </a:lnSpc>
              <a:defRPr sz="6500">
                <a:latin typeface="Helvetica Neue"/>
                <a:ea typeface="Helvetica Neue"/>
                <a:cs typeface="Helvetica Neue"/>
                <a:sym typeface="Helvetica Neue"/>
              </a:defRPr>
            </a:pPr>
            <a:r>
              <a:t>Empowering Worship</a:t>
            </a:r>
          </a:p>
          <a:p>
            <a:pPr>
              <a:lnSpc>
                <a:spcPct val="120000"/>
              </a:lnSpc>
              <a:defRPr sz="6500">
                <a:latin typeface="Helvetica Neue"/>
                <a:ea typeface="Helvetica Neue"/>
                <a:cs typeface="Helvetica Neue"/>
                <a:sym typeface="Helvetica Neue"/>
              </a:defRPr>
            </a:pPr>
            <a:r>
              <a:t>Daring Hospitality</a:t>
            </a:r>
          </a:p>
          <a:p>
            <a:pPr>
              <a:lnSpc>
                <a:spcPct val="120000"/>
              </a:lnSpc>
              <a:defRPr sz="6500">
                <a:latin typeface="Helvetica Neue"/>
                <a:ea typeface="Helvetica Neue"/>
                <a:cs typeface="Helvetica Neue"/>
                <a:sym typeface="Helvetica Neue"/>
              </a:defRPr>
            </a:pPr>
            <a:r>
              <a:t>Risky Compassion</a:t>
            </a:r>
          </a:p>
        </p:txBody>
      </p:sp>
      <p:sp>
        <p:nvSpPr>
          <p:cNvPr id="184" name="Shape 184"/>
          <p:cNvSpPr/>
          <p:nvPr/>
        </p:nvSpPr>
        <p:spPr>
          <a:xfrm>
            <a:off x="16076665" y="12552782"/>
            <a:ext cx="8890378"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pic>
        <p:nvPicPr>
          <p:cNvPr id="185" name="pasted-image.png"/>
          <p:cNvPicPr>
            <a:picLocks noChangeAspect="1"/>
          </p:cNvPicPr>
          <p:nvPr/>
        </p:nvPicPr>
        <p:blipFill>
          <a:blip r:embed="rId2">
            <a:extLst/>
          </a:blip>
          <a:srcRect/>
          <a:stretch>
            <a:fillRect/>
          </a:stretch>
        </p:blipFill>
        <p:spPr>
          <a:xfrm>
            <a:off x="16885485" y="10762110"/>
            <a:ext cx="7272774" cy="1747766"/>
          </a:xfrm>
          <a:prstGeom prst="rect">
            <a:avLst/>
          </a:prstGeom>
          <a:ln w="12700">
            <a:miter lim="400000"/>
          </a:ln>
        </p:spPr>
      </p:pic>
      <p:sp>
        <p:nvSpPr>
          <p:cNvPr id="186" name="Shape 186"/>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p:cNvSpPr>
          <p:nvPr>
            <p:ph type="title"/>
          </p:nvPr>
        </p:nvSpPr>
        <p:spPr>
          <a:xfrm>
            <a:off x="1525341" y="1402716"/>
            <a:ext cx="21094094" cy="10547360"/>
          </a:xfrm>
          <a:prstGeom prst="rect">
            <a:avLst/>
          </a:prstGeom>
        </p:spPr>
        <p:txBody>
          <a:bodyPr anchor="t"/>
          <a:lstStyle/>
          <a:p>
            <a:pPr>
              <a:lnSpc>
                <a:spcPct val="130000"/>
              </a:lnSpc>
              <a:defRPr sz="7700">
                <a:latin typeface="Helvetica Neue"/>
                <a:ea typeface="Helvetica Neue"/>
                <a:cs typeface="Helvetica Neue"/>
                <a:sym typeface="Helvetica Neue"/>
              </a:defRPr>
            </a:pPr>
            <a:r>
              <a:t>Justice Touches All</a:t>
            </a:r>
          </a:p>
          <a:p>
            <a:pPr marL="584199" indent="-584199" algn="l">
              <a:lnSpc>
                <a:spcPct val="130000"/>
              </a:lnSpc>
              <a:spcBef>
                <a:spcPts val="4100"/>
              </a:spcBef>
              <a:buSzPct val="100000"/>
              <a:defRPr sz="6500">
                <a:latin typeface="Helvetica Neue"/>
                <a:ea typeface="Helvetica Neue"/>
                <a:cs typeface="Helvetica Neue"/>
                <a:sym typeface="Helvetica Neue"/>
              </a:defRPr>
            </a:pPr>
            <a:r>
              <a:t>Justice is the vision of what ought to be</a:t>
            </a:r>
          </a:p>
          <a:p>
            <a:pPr marL="1041400" lvl="2" indent="-584200" algn="l" defTabSz="584200">
              <a:lnSpc>
                <a:spcPct val="130000"/>
              </a:lnSpc>
              <a:spcBef>
                <a:spcPts val="4100"/>
              </a:spcBef>
              <a:buSzPct val="100000"/>
              <a:defRPr sz="5500">
                <a:latin typeface="Helvetica Neue"/>
                <a:ea typeface="Helvetica Neue"/>
                <a:cs typeface="Helvetica Neue"/>
                <a:sym typeface="Helvetica Neue"/>
              </a:defRPr>
            </a:pPr>
            <a:r>
              <a:t>Justice is the vision of what ought to be in every area of life: poverty, marriage, creation etc. Justice is integral to our vision of the godly life, it is not an aside</a:t>
            </a:r>
          </a:p>
          <a:p>
            <a:pPr marL="1041400" lvl="2" indent="-584200" algn="l" defTabSz="584200">
              <a:lnSpc>
                <a:spcPct val="130000"/>
              </a:lnSpc>
              <a:spcBef>
                <a:spcPts val="4100"/>
              </a:spcBef>
              <a:buSzPct val="100000"/>
              <a:defRPr sz="5500">
                <a:latin typeface="Helvetica Neue"/>
                <a:ea typeface="Helvetica Neue"/>
                <a:cs typeface="Helvetica Neue"/>
                <a:sym typeface="Helvetica Neue"/>
              </a:defRPr>
            </a:pPr>
            <a:r>
              <a:t>Justice: render to each person their due. It involves harmony, flourishing, and fairness…it is based on the image of God in Genesis 1.26ff.</a:t>
            </a:r>
          </a:p>
        </p:txBody>
      </p:sp>
      <p:pic>
        <p:nvPicPr>
          <p:cNvPr id="456"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457" name="Shape 457"/>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58" name="Shape 458"/>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463" name="Shape 463"/>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64" name="Shape 464"/>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
        <p:nvSpPr>
          <p:cNvPr id="465" name="Shape 465"/>
          <p:cNvSpPr/>
          <p:nvPr/>
        </p:nvSpPr>
        <p:spPr>
          <a:xfrm>
            <a:off x="8290782" y="6407298"/>
            <a:ext cx="7413626" cy="904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r>
              <a:t>Psalm 146 Video: No Link</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p:cNvSpPr>
          <p:nvPr>
            <p:ph type="title"/>
          </p:nvPr>
        </p:nvSpPr>
        <p:spPr>
          <a:xfrm>
            <a:off x="644659" y="1354833"/>
            <a:ext cx="23205524" cy="10326347"/>
          </a:xfrm>
          <a:prstGeom prst="rect">
            <a:avLst/>
          </a:prstGeom>
        </p:spPr>
        <p:txBody>
          <a:bodyPr anchor="t"/>
          <a:lstStyle/>
          <a:p>
            <a:pPr>
              <a:defRPr sz="7700">
                <a:latin typeface="Helvetica Neue"/>
                <a:ea typeface="Helvetica Neue"/>
                <a:cs typeface="Helvetica Neue"/>
                <a:sym typeface="Helvetica Neue"/>
              </a:defRPr>
            </a:pPr>
            <a:r>
              <a:t>Justice or Evangelism</a:t>
            </a:r>
          </a:p>
          <a:p>
            <a:pPr>
              <a:defRPr sz="7700">
                <a:latin typeface="Helvetica Neue"/>
                <a:ea typeface="Helvetica Neue"/>
                <a:cs typeface="Helvetica Neue"/>
                <a:sym typeface="Helvetica Neue"/>
              </a:defRPr>
            </a:pPr>
            <a:endParaRPr/>
          </a:p>
          <a:p>
            <a:pPr>
              <a:defRPr sz="5500">
                <a:latin typeface="Helvetica Neue"/>
                <a:ea typeface="Helvetica Neue"/>
                <a:cs typeface="Helvetica Neue"/>
                <a:sym typeface="Helvetica Neue"/>
              </a:defRPr>
            </a:pPr>
            <a:r>
              <a:t>What are we aiming for?</a:t>
            </a:r>
          </a:p>
          <a:p>
            <a:pPr>
              <a:defRPr sz="5500">
                <a:latin typeface="Helvetica Neue"/>
                <a:ea typeface="Helvetica Neue"/>
                <a:cs typeface="Helvetica Neue"/>
                <a:sym typeface="Helvetica Neue"/>
              </a:defRPr>
            </a:pPr>
            <a:endParaRPr/>
          </a:p>
          <a:p>
            <a:pPr>
              <a:lnSpc>
                <a:spcPct val="120000"/>
              </a:lnSpc>
              <a:defRPr sz="5500">
                <a:latin typeface="Helvetica Neue"/>
                <a:ea typeface="Helvetica Neue"/>
                <a:cs typeface="Helvetica Neue"/>
                <a:sym typeface="Helvetica Neue"/>
              </a:defRPr>
            </a:pPr>
            <a:r>
              <a:t>The Big Story</a:t>
            </a:r>
          </a:p>
          <a:p>
            <a:pPr>
              <a:lnSpc>
                <a:spcPct val="120000"/>
              </a:lnSpc>
              <a:defRPr sz="5500">
                <a:latin typeface="Helvetica Neue"/>
                <a:ea typeface="Helvetica Neue"/>
                <a:cs typeface="Helvetica Neue"/>
                <a:sym typeface="Helvetica Neue"/>
              </a:defRPr>
            </a:pPr>
            <a:r>
              <a:t>— a desire for people to live as image bearers now</a:t>
            </a:r>
          </a:p>
          <a:p>
            <a:pPr>
              <a:lnSpc>
                <a:spcPct val="120000"/>
              </a:lnSpc>
              <a:defRPr sz="5500">
                <a:latin typeface="Helvetica Neue"/>
                <a:ea typeface="Helvetica Neue"/>
                <a:cs typeface="Helvetica Neue"/>
                <a:sym typeface="Helvetica Neue"/>
              </a:defRPr>
            </a:pPr>
            <a:r>
              <a:t>—more than heaven, fully alive for God (Genesis 1.26-28)</a:t>
            </a:r>
          </a:p>
          <a:p>
            <a:pPr defTabSz="457200">
              <a:spcBef>
                <a:spcPts val="5600"/>
              </a:spcBef>
              <a:defRPr sz="5500" b="1">
                <a:solidFill>
                  <a:srgbClr val="006840"/>
                </a:solidFill>
                <a:latin typeface="Helvetica Neue"/>
                <a:ea typeface="Helvetica Neue"/>
                <a:cs typeface="Helvetica Neue"/>
                <a:sym typeface="Helvetica Neue"/>
              </a:defRPr>
            </a:pPr>
            <a:r>
              <a:t>The Glory of God is a Person Fully Alive</a:t>
            </a:r>
          </a:p>
          <a:p>
            <a:pPr defTabSz="457200">
              <a:spcBef>
                <a:spcPts val="5600"/>
              </a:spcBef>
              <a:defRPr sz="5500" b="1">
                <a:solidFill>
                  <a:srgbClr val="006840"/>
                </a:solidFill>
                <a:latin typeface="Helvetica Neue"/>
                <a:ea typeface="Helvetica Neue"/>
                <a:cs typeface="Helvetica Neue"/>
                <a:sym typeface="Helvetica Neue"/>
              </a:defRPr>
            </a:pPr>
            <a:r>
              <a:t>Injustice keeps a person from being fully alive…</a:t>
            </a:r>
          </a:p>
        </p:txBody>
      </p:sp>
      <p:sp>
        <p:nvSpPr>
          <p:cNvPr id="468" name="Shape 468"/>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469"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470" name="Shape 470"/>
          <p:cNvSpPr/>
          <p:nvPr/>
        </p:nvSpPr>
        <p:spPr>
          <a:xfrm>
            <a:off x="18507082" y="2006709"/>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xfrm>
            <a:off x="589237" y="1669742"/>
            <a:ext cx="23205525" cy="10822389"/>
          </a:xfrm>
          <a:prstGeom prst="rect">
            <a:avLst/>
          </a:prstGeom>
        </p:spPr>
        <p:txBody>
          <a:bodyPr anchor="t"/>
          <a:lstStyle/>
          <a:p>
            <a:pPr>
              <a:defRPr sz="7700">
                <a:latin typeface="Helvetica Neue"/>
                <a:ea typeface="Helvetica Neue"/>
                <a:cs typeface="Helvetica Neue"/>
                <a:sym typeface="Helvetica Neue"/>
              </a:defRPr>
            </a:pPr>
            <a:r>
              <a:t>Justice or Evangelism?</a:t>
            </a:r>
          </a:p>
          <a:p>
            <a:pPr>
              <a:defRPr sz="4000">
                <a:latin typeface="Helvetica Neue"/>
                <a:ea typeface="Helvetica Neue"/>
                <a:cs typeface="Helvetica Neue"/>
                <a:sym typeface="Helvetica Neue"/>
              </a:defRPr>
            </a:pPr>
            <a:endParaRPr/>
          </a:p>
          <a:p>
            <a:pPr>
              <a:defRPr sz="5500">
                <a:latin typeface="Helvetica Neue"/>
                <a:ea typeface="Helvetica Neue"/>
                <a:cs typeface="Helvetica Neue"/>
                <a:sym typeface="Helvetica Neue"/>
              </a:defRPr>
            </a:pPr>
            <a:r>
              <a:t>What are we aiming for?</a:t>
            </a:r>
          </a:p>
          <a:p>
            <a:pPr>
              <a:defRPr sz="5500">
                <a:latin typeface="Helvetica Neue"/>
                <a:ea typeface="Helvetica Neue"/>
                <a:cs typeface="Helvetica Neue"/>
                <a:sym typeface="Helvetica Neue"/>
              </a:defRPr>
            </a:pPr>
            <a:endParaRPr/>
          </a:p>
          <a:p>
            <a:pPr>
              <a:lnSpc>
                <a:spcPct val="120000"/>
              </a:lnSpc>
              <a:defRPr sz="5600">
                <a:latin typeface="Helvetica Neue"/>
                <a:ea typeface="Helvetica Neue"/>
                <a:cs typeface="Helvetica Neue"/>
                <a:sym typeface="Helvetica Neue"/>
              </a:defRPr>
            </a:pPr>
            <a:r>
              <a:t>Ultimately the reason for both the work of evangelism and the work of justice is not simply the relief of suffering, whether present or eternal. It is the restoration of God’s true image in the world, made known in the one true Image…, Jesus Christ, [this imagine shines into the world though his] image bearers set free by his death and resurrection to reclaim their true calling.” Andy Crouch</a:t>
            </a:r>
          </a:p>
        </p:txBody>
      </p:sp>
      <p:pic>
        <p:nvPicPr>
          <p:cNvPr id="473" name="pasted-image.png"/>
          <p:cNvPicPr>
            <a:picLocks noChangeAspect="1"/>
          </p:cNvPicPr>
          <p:nvPr/>
        </p:nvPicPr>
        <p:blipFill>
          <a:blip r:embed="rId2">
            <a:extLst/>
          </a:blip>
          <a:srcRect/>
          <a:stretch>
            <a:fillRect/>
          </a:stretch>
        </p:blipFill>
        <p:spPr>
          <a:xfrm>
            <a:off x="16857713" y="11262010"/>
            <a:ext cx="7272774" cy="1747766"/>
          </a:xfrm>
          <a:prstGeom prst="rect">
            <a:avLst/>
          </a:prstGeom>
          <a:ln w="12700">
            <a:miter lim="400000"/>
          </a:ln>
        </p:spPr>
      </p:pic>
      <p:sp>
        <p:nvSpPr>
          <p:cNvPr id="474" name="Shape 474"/>
          <p:cNvSpPr/>
          <p:nvPr/>
        </p:nvSpPr>
        <p:spPr>
          <a:xfrm>
            <a:off x="16048891" y="12997138"/>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75" name="Shape 47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Equipping from Scripture</a:t>
            </a:r>
          </a:p>
          <a:p>
            <a:pPr>
              <a:lnSpc>
                <a:spcPct val="120000"/>
              </a:lnSpc>
              <a:spcBef>
                <a:spcPts val="600"/>
              </a:spcBef>
              <a:defRPr sz="7500">
                <a:latin typeface="Helvetica Neue"/>
                <a:ea typeface="Helvetica Neue"/>
                <a:cs typeface="Helvetica Neue"/>
                <a:sym typeface="Helvetica Neue"/>
              </a:defRPr>
            </a:pPr>
            <a:r>
              <a:t>A Few Passages for Diaconal Study &amp; Reflection</a:t>
            </a:r>
          </a:p>
          <a:p>
            <a:pPr>
              <a:lnSpc>
                <a:spcPct val="120000"/>
              </a:lnSpc>
              <a:spcBef>
                <a:spcPts val="600"/>
              </a:spcBef>
              <a:defRPr sz="6000">
                <a:latin typeface="Helvetica Neue"/>
                <a:ea typeface="Helvetica Neue"/>
                <a:cs typeface="Helvetica Neue"/>
                <a:sym typeface="Helvetica Neue"/>
              </a:defRPr>
            </a:pPr>
            <a:r>
              <a:t>Psalm 146</a:t>
            </a:r>
          </a:p>
          <a:p>
            <a:pPr>
              <a:lnSpc>
                <a:spcPct val="120000"/>
              </a:lnSpc>
              <a:spcBef>
                <a:spcPts val="600"/>
              </a:spcBef>
              <a:defRPr sz="6000">
                <a:latin typeface="Helvetica Neue"/>
                <a:ea typeface="Helvetica Neue"/>
                <a:cs typeface="Helvetica Neue"/>
                <a:sym typeface="Helvetica Neue"/>
              </a:defRPr>
            </a:pPr>
            <a:r>
              <a:t>Psalm 10</a:t>
            </a:r>
          </a:p>
          <a:p>
            <a:pPr>
              <a:lnSpc>
                <a:spcPct val="120000"/>
              </a:lnSpc>
              <a:spcBef>
                <a:spcPts val="600"/>
              </a:spcBef>
              <a:defRPr sz="6000">
                <a:latin typeface="Helvetica Neue"/>
                <a:ea typeface="Helvetica Neue"/>
                <a:cs typeface="Helvetica Neue"/>
                <a:sym typeface="Helvetica Neue"/>
              </a:defRPr>
            </a:pPr>
            <a:r>
              <a:t>Isaiah 6 (5.16)</a:t>
            </a:r>
          </a:p>
          <a:p>
            <a:pPr>
              <a:lnSpc>
                <a:spcPct val="120000"/>
              </a:lnSpc>
              <a:spcBef>
                <a:spcPts val="600"/>
              </a:spcBef>
              <a:defRPr sz="6000">
                <a:latin typeface="Helvetica Neue"/>
                <a:ea typeface="Helvetica Neue"/>
                <a:cs typeface="Helvetica Neue"/>
                <a:sym typeface="Helvetica Neue"/>
              </a:defRPr>
            </a:pPr>
            <a:r>
              <a:t>Isaiah 24-26</a:t>
            </a:r>
          </a:p>
          <a:p>
            <a:pPr>
              <a:lnSpc>
                <a:spcPct val="120000"/>
              </a:lnSpc>
              <a:spcBef>
                <a:spcPts val="600"/>
              </a:spcBef>
              <a:defRPr sz="6000">
                <a:latin typeface="Helvetica Neue"/>
                <a:ea typeface="Helvetica Neue"/>
                <a:cs typeface="Helvetica Neue"/>
                <a:sym typeface="Helvetica Neue"/>
              </a:defRPr>
            </a:pPr>
            <a:r>
              <a:t>Matthew 23.23</a:t>
            </a:r>
          </a:p>
          <a:p>
            <a:pPr>
              <a:lnSpc>
                <a:spcPct val="120000"/>
              </a:lnSpc>
              <a:spcBef>
                <a:spcPts val="600"/>
              </a:spcBef>
              <a:defRPr sz="6000">
                <a:latin typeface="Helvetica Neue"/>
                <a:ea typeface="Helvetica Neue"/>
                <a:cs typeface="Helvetica Neue"/>
                <a:sym typeface="Helvetica Neue"/>
              </a:defRPr>
            </a:pPr>
            <a:r>
              <a:t>Mark 8.1-9</a:t>
            </a:r>
          </a:p>
        </p:txBody>
      </p:sp>
      <p:pic>
        <p:nvPicPr>
          <p:cNvPr id="478"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479" name="Shape 479"/>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80" name="Shape 480"/>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Shape 482"/>
          <p:cNvSpPr/>
          <p:nvPr/>
        </p:nvSpPr>
        <p:spPr>
          <a:xfrm>
            <a:off x="2075051" y="3800210"/>
            <a:ext cx="20952612" cy="611558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nSpc>
                <a:spcPct val="120000"/>
              </a:lnSpc>
              <a:defRPr sz="7700">
                <a:latin typeface="Helvetica Neue Medium"/>
                <a:ea typeface="Helvetica Neue Medium"/>
                <a:cs typeface="Helvetica Neue Medium"/>
                <a:sym typeface="Helvetica Neue Medium"/>
              </a:defRPr>
            </a:pPr>
            <a:r>
              <a:t>Justice</a:t>
            </a:r>
          </a:p>
          <a:p>
            <a:pPr>
              <a:lnSpc>
                <a:spcPct val="120000"/>
              </a:lnSpc>
              <a:defRPr sz="7700">
                <a:latin typeface="Helvetica Neue"/>
                <a:ea typeface="Helvetica Neue"/>
                <a:cs typeface="Helvetica Neue"/>
                <a:sym typeface="Helvetica Neue"/>
              </a:defRPr>
            </a:pPr>
            <a:r>
              <a:t>Biblical Rootedness</a:t>
            </a:r>
          </a:p>
          <a:p>
            <a:pPr>
              <a:lnSpc>
                <a:spcPct val="120000"/>
              </a:lnSpc>
              <a:defRPr sz="6200">
                <a:latin typeface="Helvetica Neue"/>
                <a:ea typeface="Helvetica Neue"/>
                <a:cs typeface="Helvetica Neue"/>
                <a:sym typeface="Helvetica Neue"/>
              </a:defRPr>
            </a:pPr>
            <a:r>
              <a:t>A Place to Start</a:t>
            </a:r>
          </a:p>
          <a:p>
            <a:pPr>
              <a:lnSpc>
                <a:spcPct val="120000"/>
              </a:lnSpc>
              <a:defRPr sz="6200">
                <a:latin typeface="Helvetica Neue"/>
                <a:ea typeface="Helvetica Neue"/>
                <a:cs typeface="Helvetica Neue"/>
                <a:sym typeface="Helvetica Neue"/>
              </a:defRPr>
            </a:pPr>
            <a:r>
              <a:t>The  Deacons’ Prayer</a:t>
            </a:r>
          </a:p>
        </p:txBody>
      </p:sp>
      <p:pic>
        <p:nvPicPr>
          <p:cNvPr id="483"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484" name="Shape 484"/>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85" name="Shape 485"/>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7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a:lnSpc>
                <a:spcPct val="130000"/>
              </a:lnSpc>
              <a:defRPr sz="6000" i="1">
                <a:latin typeface="Helvetica Neue"/>
                <a:ea typeface="Helvetica Neue"/>
                <a:cs typeface="Helvetica Neue"/>
                <a:sym typeface="Helvetica Neue"/>
              </a:defRPr>
            </a:pPr>
            <a:r>
              <a:t>A Pattern for Prayer</a:t>
            </a:r>
          </a:p>
          <a:p>
            <a:pPr>
              <a:lnSpc>
                <a:spcPct val="130000"/>
              </a:lnSpc>
              <a:defRPr sz="6000">
                <a:latin typeface="Helvetica Neue"/>
                <a:ea typeface="Helvetica Neue"/>
                <a:cs typeface="Helvetica Neue"/>
                <a:sym typeface="Helvetica Neue"/>
              </a:defRPr>
            </a:pPr>
            <a:r>
              <a:t>A first note: the prayer is plural: our Father, give us this day our daily bread, it is not my prayer, but the pray of the community, it is not only about my needs but the needs of the community and world.</a:t>
            </a:r>
          </a:p>
        </p:txBody>
      </p:sp>
      <p:pic>
        <p:nvPicPr>
          <p:cNvPr id="490"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491" name="Shape 491"/>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92" name="Shape 492"/>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p:nvPr>
        </p:nvSpPr>
        <p:spPr>
          <a:xfrm>
            <a:off x="538682" y="986906"/>
            <a:ext cx="23306636" cy="10960640"/>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a:lnSpc>
                <a:spcPct val="130000"/>
              </a:lnSpc>
              <a:spcBef>
                <a:spcPts val="1000"/>
              </a:spcBef>
              <a:defRPr sz="6000" b="1">
                <a:latin typeface="Helvetica Neue"/>
                <a:ea typeface="Helvetica Neue"/>
                <a:cs typeface="Helvetica Neue"/>
                <a:sym typeface="Helvetica Neue"/>
              </a:defRPr>
            </a:pPr>
            <a:r>
              <a:t>Hallowed by Your Name</a:t>
            </a:r>
          </a:p>
          <a:p>
            <a:pPr marL="457200" marR="457200" defTabSz="457200">
              <a:lnSpc>
                <a:spcPct val="120000"/>
              </a:lnSpc>
              <a:spcBef>
                <a:spcPts val="600"/>
              </a:spcBef>
              <a:defRPr sz="5500">
                <a:latin typeface="Helvetica Neue"/>
                <a:ea typeface="Helvetica Neue"/>
                <a:cs typeface="Helvetica Neue"/>
                <a:sym typeface="Helvetica Neue"/>
              </a:defRPr>
            </a:pPr>
            <a:r>
              <a:t>Help us to truly know you,</a:t>
            </a:r>
            <a:br/>
            <a:r>
              <a:t>to honor, glorify, and praise you </a:t>
            </a:r>
          </a:p>
          <a:p>
            <a:pPr marL="457200" marR="457200" defTabSz="457200">
              <a:lnSpc>
                <a:spcPct val="120000"/>
              </a:lnSpc>
              <a:spcBef>
                <a:spcPts val="600"/>
              </a:spcBef>
              <a:defRPr sz="5500">
                <a:latin typeface="Helvetica Neue"/>
                <a:ea typeface="Helvetica Neue"/>
                <a:cs typeface="Helvetica Neue"/>
                <a:sym typeface="Helvetica Neue"/>
              </a:defRPr>
            </a:pPr>
            <a:r>
              <a:t>for all your works</a:t>
            </a:r>
            <a:br/>
            <a:r>
              <a:t>and for all that shines forth from them: </a:t>
            </a:r>
          </a:p>
          <a:p>
            <a:pPr marL="457200" marR="457200" defTabSz="457200">
              <a:lnSpc>
                <a:spcPct val="120000"/>
              </a:lnSpc>
              <a:spcBef>
                <a:spcPts val="600"/>
              </a:spcBef>
              <a:defRPr sz="5500">
                <a:latin typeface="Helvetica Neue"/>
                <a:ea typeface="Helvetica Neue"/>
                <a:cs typeface="Helvetica Neue"/>
                <a:sym typeface="Helvetica Neue"/>
              </a:defRPr>
            </a:pPr>
            <a:r>
              <a:t>your almighty power, wisdom, kindness, justice, mercy, and truth.</a:t>
            </a:r>
          </a:p>
        </p:txBody>
      </p:sp>
      <p:pic>
        <p:nvPicPr>
          <p:cNvPr id="495" name="pasted-image.png"/>
          <p:cNvPicPr>
            <a:picLocks noChangeAspect="1"/>
          </p:cNvPicPr>
          <p:nvPr/>
        </p:nvPicPr>
        <p:blipFill>
          <a:blip r:embed="rId2">
            <a:extLst/>
          </a:blip>
          <a:srcRect/>
          <a:stretch>
            <a:fillRect/>
          </a:stretch>
        </p:blipFill>
        <p:spPr>
          <a:xfrm>
            <a:off x="16857713" y="10845427"/>
            <a:ext cx="7272774" cy="1747766"/>
          </a:xfrm>
          <a:prstGeom prst="rect">
            <a:avLst/>
          </a:prstGeom>
          <a:ln w="12700">
            <a:miter lim="400000"/>
          </a:ln>
        </p:spPr>
      </p:pic>
      <p:sp>
        <p:nvSpPr>
          <p:cNvPr id="496" name="Shape 496"/>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497" name="Shape 497"/>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type="title"/>
          </p:nvPr>
        </p:nvSpPr>
        <p:spPr>
          <a:xfrm>
            <a:off x="538682" y="986906"/>
            <a:ext cx="23641965" cy="12225903"/>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a:lnSpc>
                <a:spcPct val="130000"/>
              </a:lnSpc>
              <a:spcBef>
                <a:spcPts val="1000"/>
              </a:spcBef>
              <a:defRPr sz="6000" b="1">
                <a:latin typeface="Helvetica Neue"/>
                <a:ea typeface="Helvetica Neue"/>
                <a:cs typeface="Helvetica Neue"/>
                <a:sym typeface="Helvetica Neue"/>
              </a:defRPr>
            </a:pPr>
            <a:r>
              <a:t>Your Kingdom Come</a:t>
            </a:r>
          </a:p>
          <a:p>
            <a:pPr marL="457200" marR="457200" defTabSz="457200">
              <a:lnSpc>
                <a:spcPct val="120000"/>
              </a:lnSpc>
              <a:spcBef>
                <a:spcPts val="600"/>
              </a:spcBef>
              <a:defRPr sz="6000" i="1">
                <a:latin typeface="Helvetica Neue"/>
                <a:ea typeface="Helvetica Neue"/>
                <a:cs typeface="Helvetica Neue"/>
                <a:sym typeface="Helvetica Neue"/>
              </a:defRPr>
            </a:pPr>
            <a:r>
              <a:t>Revelation 21.1-7</a:t>
            </a:r>
          </a:p>
          <a:p>
            <a:pPr marL="457200" marR="457200" defTabSz="457200">
              <a:lnSpc>
                <a:spcPct val="120000"/>
              </a:lnSpc>
              <a:spcBef>
                <a:spcPts val="600"/>
              </a:spcBef>
              <a:defRPr sz="5500">
                <a:latin typeface="Helvetica Neue"/>
                <a:ea typeface="Helvetica Neue"/>
                <a:cs typeface="Helvetica Neue"/>
                <a:sym typeface="Helvetica Neue"/>
              </a:defRPr>
            </a:pPr>
            <a:r>
              <a:t>We are praying for the redemption of the world, that evil is defeated, pulled up and out of this world never to make its way back in, we are praying for a world where love of each other and love of God is the way of things, where the poor are lifted up, where the hungry are fed, where there is no more pain, sorrow, suffering or death</a:t>
            </a:r>
          </a:p>
        </p:txBody>
      </p:sp>
      <p:pic>
        <p:nvPicPr>
          <p:cNvPr id="500"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501" name="Shape 501"/>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p:cNvSpPr>
          <p:nvPr>
            <p:ph type="title"/>
          </p:nvPr>
        </p:nvSpPr>
        <p:spPr>
          <a:xfrm>
            <a:off x="57442" y="8499"/>
            <a:ext cx="24269115" cy="13699002"/>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a:lnSpc>
                <a:spcPct val="130000"/>
              </a:lnSpc>
              <a:spcBef>
                <a:spcPts val="1000"/>
              </a:spcBef>
              <a:defRPr sz="6000" b="1">
                <a:latin typeface="Helvetica Neue"/>
                <a:ea typeface="Helvetica Neue"/>
                <a:cs typeface="Helvetica Neue"/>
                <a:sym typeface="Helvetica Neue"/>
              </a:defRPr>
            </a:pPr>
            <a:r>
              <a:t>Give us this Day…</a:t>
            </a:r>
          </a:p>
          <a:p>
            <a:pPr marL="457200" marR="457200" defTabSz="457200">
              <a:lnSpc>
                <a:spcPct val="120000"/>
              </a:lnSpc>
              <a:spcBef>
                <a:spcPts val="600"/>
              </a:spcBef>
              <a:defRPr sz="5500">
                <a:latin typeface="Helvetica Neue"/>
                <a:ea typeface="Helvetica Neue"/>
                <a:cs typeface="Helvetica Neue"/>
                <a:sym typeface="Helvetica Neue"/>
              </a:defRPr>
            </a:pPr>
            <a:r>
              <a:t>For all to get daily bread, there must be a thriving economy, good employment, and a just society. Therefore, to pray “give us— all the people of our land— daily bread” is to pray against “wanton exploitation” in business, trade, and labor, which “crushes the poor and deprives them of their daily bread.” Those who do injustice will face the power of this petition. “Let them beware of . . . the intercession of the church, and let them take care that this petition of the Lord’s Prayer does not turn against them.” Martin Luther</a:t>
            </a:r>
          </a:p>
        </p:txBody>
      </p:sp>
      <p:pic>
        <p:nvPicPr>
          <p:cNvPr id="504"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505" name="Shape 505"/>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ctrTitle"/>
          </p:nvPr>
        </p:nvSpPr>
        <p:spPr>
          <a:xfrm>
            <a:off x="4833937" y="-33189"/>
            <a:ext cx="14716126" cy="3135843"/>
          </a:xfrm>
          <a:prstGeom prst="rect">
            <a:avLst/>
          </a:prstGeom>
        </p:spPr>
        <p:txBody>
          <a:bodyPr/>
          <a:lstStyle/>
          <a:p>
            <a:pPr>
              <a:defRPr sz="9000">
                <a:latin typeface="Helvetica Neue"/>
                <a:ea typeface="Helvetica Neue"/>
                <a:cs typeface="Helvetica Neue"/>
                <a:sym typeface="Helvetica Neue"/>
              </a:defRPr>
            </a:pPr>
            <a:r>
              <a:t>Classis Georgetown</a:t>
            </a:r>
          </a:p>
          <a:p>
            <a:pPr>
              <a:defRPr sz="9000">
                <a:latin typeface="Helvetica Neue"/>
                <a:ea typeface="Helvetica Neue"/>
                <a:cs typeface="Helvetica Neue"/>
                <a:sym typeface="Helvetica Neue"/>
              </a:defRPr>
            </a:pPr>
            <a:r>
              <a:t>What we Believe</a:t>
            </a:r>
          </a:p>
        </p:txBody>
      </p:sp>
      <p:pic>
        <p:nvPicPr>
          <p:cNvPr id="189" name="pasted-image.png"/>
          <p:cNvPicPr>
            <a:picLocks noChangeAspect="1"/>
          </p:cNvPicPr>
          <p:nvPr/>
        </p:nvPicPr>
        <p:blipFill>
          <a:blip r:embed="rId2">
            <a:extLst/>
          </a:blip>
          <a:srcRect/>
          <a:stretch>
            <a:fillRect/>
          </a:stretch>
        </p:blipFill>
        <p:spPr>
          <a:xfrm>
            <a:off x="20416794" y="1085073"/>
            <a:ext cx="3741467" cy="899136"/>
          </a:xfrm>
          <a:prstGeom prst="rect">
            <a:avLst/>
          </a:prstGeom>
          <a:ln w="12700">
            <a:miter lim="400000"/>
          </a:ln>
        </p:spPr>
      </p:pic>
      <p:sp>
        <p:nvSpPr>
          <p:cNvPr id="190" name="Shape 190"/>
          <p:cNvSpPr/>
          <p:nvPr/>
        </p:nvSpPr>
        <p:spPr>
          <a:xfrm>
            <a:off x="7882243" y="6026298"/>
            <a:ext cx="8202931" cy="1666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r>
              <a:t>Nicene Creed</a:t>
            </a:r>
          </a:p>
          <a:p>
            <a:r>
              <a:rPr u="sng">
                <a:hlinkClick r:id="rId3"/>
              </a:rPr>
              <a:t>https://vimeo.com/63241868</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p:nvPr/>
        </p:nvSpPr>
        <p:spPr>
          <a:xfrm>
            <a:off x="694645" y="1180465"/>
            <a:ext cx="22994709" cy="262881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584200">
              <a:lnSpc>
                <a:spcPct val="70000"/>
              </a:lnSpc>
              <a:defRPr>
                <a:latin typeface="Helvetica Neue"/>
                <a:ea typeface="Helvetica Neue"/>
                <a:cs typeface="Helvetica Neue"/>
                <a:sym typeface="Helvetica Neue"/>
              </a:defRPr>
            </a:pPr>
            <a:r>
              <a:t>The Deacons’ Prayer</a:t>
            </a:r>
          </a:p>
          <a:p>
            <a:pPr defTabSz="584200">
              <a:lnSpc>
                <a:spcPct val="70000"/>
              </a:lnSpc>
              <a:spcBef>
                <a:spcPts val="1000"/>
              </a:spcBef>
              <a:defRPr sz="5400">
                <a:latin typeface="Helvetica Neue"/>
                <a:ea typeface="Helvetica Neue"/>
                <a:cs typeface="Helvetica Neue"/>
                <a:sym typeface="Helvetica Neue"/>
              </a:defRPr>
            </a:pPr>
            <a:endParaRPr/>
          </a:p>
          <a:p>
            <a:pPr defTabSz="584200">
              <a:lnSpc>
                <a:spcPct val="70000"/>
              </a:lnSpc>
              <a:spcBef>
                <a:spcPts val="1000"/>
              </a:spcBef>
              <a:defRPr sz="5400" b="1">
                <a:latin typeface="Helvetica Neue"/>
                <a:ea typeface="Helvetica Neue"/>
                <a:cs typeface="Helvetica Neue"/>
                <a:sym typeface="Helvetica Neue"/>
              </a:defRPr>
            </a:pPr>
            <a:r>
              <a:t>Forgive us our debts, as we have forgiven our debtors</a:t>
            </a:r>
          </a:p>
          <a:p>
            <a:pPr algn="l" defTabSz="457200">
              <a:spcBef>
                <a:spcPts val="1200"/>
              </a:spcBef>
              <a:defRPr sz="1300" b="1">
                <a:latin typeface="Palatino"/>
                <a:ea typeface="Palatino"/>
                <a:cs typeface="Palatino"/>
                <a:sym typeface="Palatino"/>
              </a:defRPr>
            </a:pPr>
            <a:endParaRPr sz="1200">
              <a:latin typeface="Times"/>
              <a:ea typeface="Times"/>
              <a:cs typeface="Times"/>
              <a:sym typeface="Times"/>
            </a:endParaRPr>
          </a:p>
        </p:txBody>
      </p:sp>
      <p:sp>
        <p:nvSpPr>
          <p:cNvPr id="508" name="Shape 508"/>
          <p:cNvSpPr/>
          <p:nvPr/>
        </p:nvSpPr>
        <p:spPr>
          <a:xfrm>
            <a:off x="341204" y="3975567"/>
            <a:ext cx="23701593" cy="975190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457200">
              <a:lnSpc>
                <a:spcPct val="120000"/>
              </a:lnSpc>
              <a:spcBef>
                <a:spcPts val="1200"/>
              </a:spcBef>
              <a:defRPr sz="5300">
                <a:latin typeface="Helvetica Neue"/>
                <a:ea typeface="Helvetica Neue"/>
                <a:cs typeface="Helvetica Neue"/>
                <a:sym typeface="Helvetica Neue"/>
              </a:defRPr>
            </a:pPr>
            <a:r>
              <a:t>The early church saw this prayer as the literal forgiving of debts.</a:t>
            </a:r>
          </a:p>
          <a:p>
            <a:pPr defTabSz="457200">
              <a:lnSpc>
                <a:spcPct val="120000"/>
              </a:lnSpc>
              <a:spcBef>
                <a:spcPts val="1200"/>
              </a:spcBef>
              <a:defRPr sz="5300">
                <a:latin typeface="Helvetica Neue"/>
                <a:ea typeface="Helvetica Neue"/>
                <a:cs typeface="Helvetica Neue"/>
                <a:sym typeface="Helvetica Neue"/>
              </a:defRPr>
            </a:pPr>
            <a:r>
              <a:t>Leviticus 25.10ff</a:t>
            </a:r>
          </a:p>
          <a:p>
            <a:pPr defTabSz="457200">
              <a:lnSpc>
                <a:spcPct val="120000"/>
              </a:lnSpc>
              <a:spcBef>
                <a:spcPts val="1200"/>
              </a:spcBef>
              <a:defRPr sz="5300">
                <a:latin typeface="Helvetica Neue"/>
                <a:ea typeface="Helvetica Neue"/>
                <a:cs typeface="Helvetica Neue"/>
                <a:sym typeface="Helvetica Neue"/>
              </a:defRPr>
            </a:pPr>
            <a:r>
              <a:t>Jubilee</a:t>
            </a:r>
          </a:p>
          <a:p>
            <a:pPr defTabSz="457200">
              <a:lnSpc>
                <a:spcPct val="120000"/>
              </a:lnSpc>
              <a:spcBef>
                <a:spcPts val="1200"/>
              </a:spcBef>
              <a:defRPr sz="5300">
                <a:latin typeface="Helvetica Neue"/>
                <a:ea typeface="Helvetica Neue"/>
                <a:cs typeface="Helvetica Neue"/>
                <a:sym typeface="Helvetica Neue"/>
              </a:defRPr>
            </a:pPr>
            <a:r>
              <a:t>The problem of debt was very serious in Jesus' time. When the revolutionaries took over the Temple at the start of the Jewish war against the Romans, thirty years after Jesus' day, the first thing they did was to burn the records of debt. The early church certainly believed that Jesus was talking about actual debts.</a:t>
            </a:r>
          </a:p>
          <a:p>
            <a:pPr defTabSz="457200">
              <a:lnSpc>
                <a:spcPct val="160000"/>
              </a:lnSpc>
              <a:spcBef>
                <a:spcPts val="1200"/>
              </a:spcBef>
              <a:defRPr sz="3300" i="1">
                <a:latin typeface="Helvetica Neue Medium"/>
                <a:ea typeface="Helvetica Neue Medium"/>
                <a:cs typeface="Helvetica Neue Medium"/>
                <a:sym typeface="Helvetica Neue Medium"/>
              </a:defRPr>
            </a:pPr>
            <a:endParaRPr/>
          </a:p>
          <a:p>
            <a:pPr defTabSz="457200">
              <a:lnSpc>
                <a:spcPct val="160000"/>
              </a:lnSpc>
              <a:spcBef>
                <a:spcPts val="1200"/>
              </a:spcBef>
              <a:defRPr sz="3300" i="1">
                <a:latin typeface="Helvetica Neue Medium"/>
                <a:ea typeface="Helvetica Neue Medium"/>
                <a:cs typeface="Helvetica Neue Medium"/>
                <a:sym typeface="Helvetica Neue Medium"/>
              </a:defRPr>
            </a:pPr>
            <a:endParaRPr/>
          </a:p>
        </p:txBody>
      </p:sp>
      <p:pic>
        <p:nvPicPr>
          <p:cNvPr id="509" name="pasted-image.png"/>
          <p:cNvPicPr>
            <a:picLocks noChangeAspect="1"/>
          </p:cNvPicPr>
          <p:nvPr/>
        </p:nvPicPr>
        <p:blipFill>
          <a:blip r:embed="rId3">
            <a:extLst/>
          </a:blip>
          <a:srcRect/>
          <a:stretch>
            <a:fillRect/>
          </a:stretch>
        </p:blipFill>
        <p:spPr>
          <a:xfrm>
            <a:off x="18616739" y="264215"/>
            <a:ext cx="5513748" cy="1325044"/>
          </a:xfrm>
          <a:prstGeom prst="rect">
            <a:avLst/>
          </a:prstGeom>
          <a:ln w="12700">
            <a:miter lim="400000"/>
          </a:ln>
        </p:spPr>
      </p:pic>
      <p:sp>
        <p:nvSpPr>
          <p:cNvPr id="510" name="Shape 510"/>
          <p:cNvSpPr/>
          <p:nvPr/>
        </p:nvSpPr>
        <p:spPr>
          <a:xfrm>
            <a:off x="18507082" y="1673442"/>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p:nvPr/>
        </p:nvSpPr>
        <p:spPr>
          <a:xfrm>
            <a:off x="845495" y="3526171"/>
            <a:ext cx="22693010" cy="906261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457200">
              <a:lnSpc>
                <a:spcPct val="120000"/>
              </a:lnSpc>
              <a:spcBef>
                <a:spcPts val="1200"/>
              </a:spcBef>
              <a:defRPr sz="5300">
                <a:latin typeface="Helvetica Neue"/>
                <a:ea typeface="Helvetica Neue"/>
                <a:cs typeface="Helvetica Neue"/>
                <a:sym typeface="Helvetica Neue"/>
              </a:defRPr>
            </a:pPr>
            <a:r>
              <a:t>The early church saw this prayer as the literal forgiving of debts.</a:t>
            </a:r>
          </a:p>
          <a:p>
            <a:pPr defTabSz="457200">
              <a:lnSpc>
                <a:spcPct val="120000"/>
              </a:lnSpc>
              <a:spcBef>
                <a:spcPts val="1200"/>
              </a:spcBef>
              <a:defRPr sz="5300">
                <a:latin typeface="Helvetica Neue"/>
                <a:ea typeface="Helvetica Neue"/>
                <a:cs typeface="Helvetica Neue"/>
                <a:sym typeface="Helvetica Neue"/>
              </a:defRPr>
            </a:pPr>
            <a:r>
              <a:t>Leviticus 25.10ff</a:t>
            </a:r>
          </a:p>
          <a:p>
            <a:pPr defTabSz="457200">
              <a:lnSpc>
                <a:spcPct val="120000"/>
              </a:lnSpc>
              <a:spcBef>
                <a:spcPts val="1200"/>
              </a:spcBef>
              <a:defRPr sz="5300">
                <a:latin typeface="Helvetica Neue"/>
                <a:ea typeface="Helvetica Neue"/>
                <a:cs typeface="Helvetica Neue"/>
                <a:sym typeface="Helvetica Neue"/>
              </a:defRPr>
            </a:pPr>
            <a:r>
              <a:t>Jubilee</a:t>
            </a:r>
          </a:p>
          <a:p>
            <a:pPr defTabSz="457200">
              <a:lnSpc>
                <a:spcPct val="120000"/>
              </a:lnSpc>
              <a:spcBef>
                <a:spcPts val="1200"/>
              </a:spcBef>
              <a:defRPr sz="5300">
                <a:latin typeface="Helvetica Neue"/>
                <a:ea typeface="Helvetica Neue"/>
                <a:cs typeface="Helvetica Neue"/>
                <a:sym typeface="Helvetica Neue"/>
              </a:defRPr>
            </a:pPr>
            <a:r>
              <a:t>The Lord's Prayer makes sense, not just in terms of individual human beings quieting their own troubled consciences, (which is very important), but also in terms of the new day when justice and peace will embrace, economically and socially for individuals and for societies. This is a prayer for the transformation of lives and communities in the economic realm.</a:t>
            </a:r>
          </a:p>
          <a:p>
            <a:pPr defTabSz="457200">
              <a:lnSpc>
                <a:spcPct val="120000"/>
              </a:lnSpc>
              <a:spcBef>
                <a:spcPts val="1200"/>
              </a:spcBef>
              <a:defRPr sz="5300" i="1">
                <a:latin typeface="Helvetica Neue"/>
                <a:ea typeface="Helvetica Neue"/>
                <a:cs typeface="Helvetica Neue"/>
                <a:sym typeface="Helvetica Neue"/>
              </a:defRPr>
            </a:pPr>
            <a:r>
              <a:t>This Prayer is Always Bigger than we Have imaged!</a:t>
            </a:r>
          </a:p>
        </p:txBody>
      </p:sp>
      <p:sp>
        <p:nvSpPr>
          <p:cNvPr id="515" name="Shape 515"/>
          <p:cNvSpPr/>
          <p:nvPr/>
        </p:nvSpPr>
        <p:spPr>
          <a:xfrm>
            <a:off x="694645" y="401501"/>
            <a:ext cx="22994709" cy="262881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defTabSz="584200">
              <a:lnSpc>
                <a:spcPct val="70000"/>
              </a:lnSpc>
              <a:defRPr>
                <a:latin typeface="Helvetica Neue"/>
                <a:ea typeface="Helvetica Neue"/>
                <a:cs typeface="Helvetica Neue"/>
                <a:sym typeface="Helvetica Neue"/>
              </a:defRPr>
            </a:pPr>
            <a:r>
              <a:t>The Deacons’ Prayer</a:t>
            </a:r>
          </a:p>
          <a:p>
            <a:pPr defTabSz="584200">
              <a:lnSpc>
                <a:spcPct val="70000"/>
              </a:lnSpc>
              <a:spcBef>
                <a:spcPts val="1000"/>
              </a:spcBef>
              <a:defRPr sz="5400">
                <a:latin typeface="Helvetica Neue"/>
                <a:ea typeface="Helvetica Neue"/>
                <a:cs typeface="Helvetica Neue"/>
                <a:sym typeface="Helvetica Neue"/>
              </a:defRPr>
            </a:pPr>
            <a:endParaRPr/>
          </a:p>
          <a:p>
            <a:pPr defTabSz="584200">
              <a:lnSpc>
                <a:spcPct val="70000"/>
              </a:lnSpc>
              <a:spcBef>
                <a:spcPts val="1000"/>
              </a:spcBef>
              <a:defRPr sz="5400" b="1">
                <a:latin typeface="Helvetica Neue"/>
                <a:ea typeface="Helvetica Neue"/>
                <a:cs typeface="Helvetica Neue"/>
                <a:sym typeface="Helvetica Neue"/>
              </a:defRPr>
            </a:pPr>
            <a:r>
              <a:t>Forgive us our debts, as we have forgiven our debtors</a:t>
            </a:r>
          </a:p>
          <a:p>
            <a:pPr algn="l" defTabSz="457200">
              <a:spcBef>
                <a:spcPts val="1200"/>
              </a:spcBef>
              <a:defRPr sz="1300" b="1">
                <a:latin typeface="Palatino"/>
                <a:ea typeface="Palatino"/>
                <a:cs typeface="Palatino"/>
                <a:sym typeface="Palatino"/>
              </a:defRPr>
            </a:pPr>
            <a:endParaRPr sz="1200">
              <a:latin typeface="Times"/>
              <a:ea typeface="Times"/>
              <a:cs typeface="Times"/>
              <a:sym typeface="Times"/>
            </a:endParaRPr>
          </a:p>
        </p:txBody>
      </p:sp>
      <p:pic>
        <p:nvPicPr>
          <p:cNvPr id="516" name="pasted-image.png"/>
          <p:cNvPicPr>
            <a:picLocks noChangeAspect="1"/>
          </p:cNvPicPr>
          <p:nvPr/>
        </p:nvPicPr>
        <p:blipFill>
          <a:blip r:embed="rId3">
            <a:extLst/>
          </a:blip>
          <a:srcRect/>
          <a:stretch>
            <a:fillRect/>
          </a:stretch>
        </p:blipFill>
        <p:spPr>
          <a:xfrm>
            <a:off x="18616739" y="180898"/>
            <a:ext cx="5513748" cy="132504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p:cNvSpPr>
          <p:nvPr>
            <p:ph type="title"/>
          </p:nvPr>
        </p:nvSpPr>
        <p:spPr>
          <a:xfrm>
            <a:off x="57443" y="-213679"/>
            <a:ext cx="24269115" cy="13699002"/>
          </a:xfrm>
          <a:prstGeom prst="rect">
            <a:avLst/>
          </a:prstGeom>
        </p:spPr>
        <p:txBody>
          <a:bodyPr anchor="t"/>
          <a:lstStyle/>
          <a:p>
            <a:pPr>
              <a:lnSpc>
                <a:spcPct val="120000"/>
              </a:lnSpc>
              <a:spcBef>
                <a:spcPts val="600"/>
              </a:spcBef>
              <a:defRPr sz="8500">
                <a:latin typeface="Helvetica Neue"/>
                <a:ea typeface="Helvetica Neue"/>
                <a:cs typeface="Helvetica Neue"/>
                <a:sym typeface="Helvetica Neue"/>
              </a:defRPr>
            </a:pPr>
            <a:endParaRPr/>
          </a:p>
          <a:p>
            <a:pPr>
              <a:lnSpc>
                <a:spcPct val="120000"/>
              </a:lnSpc>
              <a:spcBef>
                <a:spcPts val="600"/>
              </a:spcBef>
              <a:defRPr sz="8500">
                <a:latin typeface="Helvetica Neue"/>
                <a:ea typeface="Helvetica Neue"/>
                <a:cs typeface="Helvetica Neue"/>
                <a:sym typeface="Helvetica Neue"/>
              </a:defRPr>
            </a:pPr>
            <a:r>
              <a:t>The Deacons’ Prayer</a:t>
            </a:r>
          </a:p>
          <a:p>
            <a:pPr>
              <a:lnSpc>
                <a:spcPct val="120000"/>
              </a:lnSpc>
              <a:spcBef>
                <a:spcPts val="600"/>
              </a:spcBef>
              <a:defRPr sz="6600">
                <a:latin typeface="Helvetica Neue"/>
                <a:ea typeface="Helvetica Neue"/>
                <a:cs typeface="Helvetica Neue"/>
                <a:sym typeface="Helvetica Neue"/>
              </a:defRPr>
            </a:pPr>
            <a:r>
              <a:t>Matthew 6.7-14</a:t>
            </a:r>
          </a:p>
          <a:p>
            <a:pPr defTabSz="457200">
              <a:lnSpc>
                <a:spcPct val="120000"/>
              </a:lnSpc>
              <a:spcBef>
                <a:spcPts val="1200"/>
              </a:spcBef>
              <a:defRPr sz="5500">
                <a:latin typeface="Helvetica Neue"/>
                <a:ea typeface="Helvetica Neue"/>
                <a:cs typeface="Helvetica Neue"/>
                <a:sym typeface="Helvetica Neue"/>
              </a:defRPr>
            </a:pPr>
            <a:r>
              <a:t>The Lord's Prayer makes sense, not just in terms of individual human beings quieting their own troubled consciences, (which is very important), but also in terms of the new day when justice and peace will embrace, economically and socially for individuals and for societies. This is a prayer for the transformation of lives and communities in the economic realm.</a:t>
            </a:r>
          </a:p>
          <a:p>
            <a:pPr defTabSz="457200">
              <a:lnSpc>
                <a:spcPct val="120000"/>
              </a:lnSpc>
              <a:spcBef>
                <a:spcPts val="1200"/>
              </a:spcBef>
              <a:defRPr sz="5500" i="1">
                <a:latin typeface="Helvetica Neue"/>
                <a:ea typeface="Helvetica Neue"/>
                <a:cs typeface="Helvetica Neue"/>
                <a:sym typeface="Helvetica Neue"/>
              </a:defRPr>
            </a:pPr>
            <a:r>
              <a:t>This Prayer is Always Bigger than we Have imaged!</a:t>
            </a:r>
          </a:p>
        </p:txBody>
      </p:sp>
      <p:pic>
        <p:nvPicPr>
          <p:cNvPr id="521"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522" name="Shape 522"/>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p:nvPr/>
        </p:nvSpPr>
        <p:spPr>
          <a:xfrm>
            <a:off x="3048000" y="659370"/>
            <a:ext cx="18288000" cy="4402913"/>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10000"/>
              </a:lnSpc>
              <a:defRPr sz="7500">
                <a:latin typeface="Helvetica Neue"/>
                <a:ea typeface="Helvetica Neue"/>
                <a:cs typeface="Helvetica Neue"/>
                <a:sym typeface="Helvetica Neue"/>
              </a:defRPr>
            </a:pPr>
            <a:r>
              <a:t>Leadership Shift</a:t>
            </a:r>
          </a:p>
          <a:p>
            <a:pPr defTabSz="914400">
              <a:lnSpc>
                <a:spcPct val="110000"/>
              </a:lnSpc>
              <a:defRPr sz="7500">
                <a:latin typeface="Helvetica Neue"/>
                <a:ea typeface="Helvetica Neue"/>
                <a:cs typeface="Helvetica Neue"/>
                <a:sym typeface="Helvetica Neue"/>
              </a:defRPr>
            </a:pPr>
            <a:r>
              <a:t>Step 5 </a:t>
            </a:r>
          </a:p>
          <a:p>
            <a:pPr defTabSz="914400">
              <a:lnSpc>
                <a:spcPct val="110000"/>
              </a:lnSpc>
              <a:defRPr sz="5500">
                <a:latin typeface="Helvetica Neue"/>
                <a:ea typeface="Helvetica Neue"/>
                <a:cs typeface="Helvetica Neue"/>
                <a:sym typeface="Helvetica Neue"/>
              </a:defRPr>
            </a:pPr>
            <a:r>
              <a:t>Pattern of Ephesians  4:11-16 </a:t>
            </a:r>
          </a:p>
        </p:txBody>
      </p:sp>
      <p:sp>
        <p:nvSpPr>
          <p:cNvPr id="525" name="Shape 525"/>
          <p:cNvSpPr/>
          <p:nvPr/>
        </p:nvSpPr>
        <p:spPr>
          <a:xfrm>
            <a:off x="3125681" y="4985203"/>
            <a:ext cx="18132638" cy="485648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50000"/>
              </a:lnSpc>
              <a:spcBef>
                <a:spcPts val="1200"/>
              </a:spcBef>
              <a:defRPr sz="5500">
                <a:latin typeface="Helvetica Neue"/>
                <a:ea typeface="Helvetica Neue"/>
                <a:cs typeface="Helvetica Neue"/>
                <a:sym typeface="Helvetica Neue"/>
              </a:defRPr>
            </a:lvl1pPr>
          </a:lstStyle>
          <a:p>
            <a:r>
              <a:t>What will be different in how you invest your time and energy as a council and deacons if deacons see being People of Micah 6.8 as central to their calling?</a:t>
            </a:r>
          </a:p>
        </p:txBody>
      </p:sp>
      <p:pic>
        <p:nvPicPr>
          <p:cNvPr id="526" name="pasted-image.png"/>
          <p:cNvPicPr>
            <a:picLocks noChangeAspect="1"/>
          </p:cNvPicPr>
          <p:nvPr/>
        </p:nvPicPr>
        <p:blipFill>
          <a:blip r:embed="rId3">
            <a:extLst/>
          </a:blip>
          <a:srcRect/>
          <a:stretch>
            <a:fillRect/>
          </a:stretch>
        </p:blipFill>
        <p:spPr>
          <a:xfrm>
            <a:off x="18616739" y="541937"/>
            <a:ext cx="5513748" cy="1325044"/>
          </a:xfrm>
          <a:prstGeom prst="rect">
            <a:avLst/>
          </a:prstGeom>
          <a:ln w="12700">
            <a:miter lim="400000"/>
          </a:ln>
        </p:spPr>
      </p:pic>
      <p:sp>
        <p:nvSpPr>
          <p:cNvPr id="527" name="Shape 527"/>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
        <p:nvSpPr>
          <p:cNvPr id="528" name="Shape 528"/>
          <p:cNvSpPr/>
          <p:nvPr/>
        </p:nvSpPr>
        <p:spPr>
          <a:xfrm>
            <a:off x="9508458" y="1234226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a:spLocks noGrp="1"/>
          </p:cNvSpPr>
          <p:nvPr>
            <p:ph type="ctrTitle"/>
          </p:nvPr>
        </p:nvSpPr>
        <p:spPr>
          <a:xfrm>
            <a:off x="4833937" y="387576"/>
            <a:ext cx="14716126" cy="1832573"/>
          </a:xfrm>
          <a:prstGeom prst="rect">
            <a:avLst/>
          </a:prstGeom>
        </p:spPr>
        <p:txBody>
          <a:bodyPr anchor="t"/>
          <a:lstStyle>
            <a:lvl1pPr>
              <a:defRPr sz="9000">
                <a:latin typeface="Helvetica Neue"/>
                <a:ea typeface="Helvetica Neue"/>
                <a:cs typeface="Helvetica Neue"/>
                <a:sym typeface="Helvetica Neue"/>
              </a:defRPr>
            </a:lvl1pPr>
          </a:lstStyle>
          <a:p>
            <a:r>
              <a:t>Classis Georgetown</a:t>
            </a:r>
          </a:p>
        </p:txBody>
      </p:sp>
      <p:sp>
        <p:nvSpPr>
          <p:cNvPr id="533" name="Shape 533"/>
          <p:cNvSpPr>
            <a:spLocks noGrp="1"/>
          </p:cNvSpPr>
          <p:nvPr>
            <p:ph type="subTitle" idx="1"/>
          </p:nvPr>
        </p:nvSpPr>
        <p:spPr>
          <a:xfrm>
            <a:off x="1687161" y="2424900"/>
            <a:ext cx="21454033" cy="9257885"/>
          </a:xfrm>
          <a:prstGeom prst="rect">
            <a:avLst/>
          </a:prstGeom>
        </p:spPr>
        <p:txBody>
          <a:bodyPr/>
          <a:lstStyle/>
          <a:p>
            <a:pPr>
              <a:lnSpc>
                <a:spcPct val="130000"/>
              </a:lnSpc>
              <a:defRPr sz="6500">
                <a:latin typeface="Helvetica Neue"/>
                <a:ea typeface="Helvetica Neue"/>
                <a:cs typeface="Helvetica Neue"/>
                <a:sym typeface="Helvetica Neue"/>
              </a:defRPr>
            </a:pPr>
            <a:r>
              <a:t>The Outline</a:t>
            </a:r>
          </a:p>
          <a:p>
            <a:pPr algn="l">
              <a:lnSpc>
                <a:spcPct val="130000"/>
              </a:lnSpc>
              <a:defRPr sz="5500">
                <a:latin typeface="Helvetica Neue"/>
                <a:ea typeface="Helvetica Neue"/>
                <a:cs typeface="Helvetica Neue"/>
                <a:sym typeface="Helvetica Neue"/>
              </a:defRPr>
            </a:pPr>
            <a:r>
              <a:t>- Classis Georgetown: Vision, Values, Beliefs</a:t>
            </a:r>
          </a:p>
          <a:p>
            <a:pPr algn="l">
              <a:lnSpc>
                <a:spcPct val="130000"/>
              </a:lnSpc>
              <a:defRPr sz="5500">
                <a:latin typeface="Helvetica Neue"/>
                <a:ea typeface="Helvetica Neue"/>
                <a:cs typeface="Helvetica Neue"/>
                <a:sym typeface="Helvetica Neue"/>
              </a:defRPr>
            </a:pPr>
            <a:r>
              <a:t>- Your Congregation &amp; a Leadership Shift</a:t>
            </a:r>
          </a:p>
          <a:p>
            <a:pPr algn="l">
              <a:lnSpc>
                <a:spcPct val="130000"/>
              </a:lnSpc>
              <a:defRPr sz="5500">
                <a:latin typeface="Helvetica Neue"/>
                <a:ea typeface="Helvetica Neue"/>
                <a:cs typeface="Helvetica Neue"/>
                <a:sym typeface="Helvetica Neue"/>
              </a:defRPr>
            </a:pPr>
            <a:r>
              <a:t>- Step 1 of a leadership Shift: Urgency</a:t>
            </a:r>
          </a:p>
          <a:p>
            <a:pPr algn="l">
              <a:lnSpc>
                <a:spcPct val="130000"/>
              </a:lnSpc>
              <a:defRPr sz="5500">
                <a:latin typeface="Helvetica Neue"/>
                <a:ea typeface="Helvetica Neue"/>
                <a:cs typeface="Helvetica Neue"/>
                <a:sym typeface="Helvetica Neue"/>
              </a:defRPr>
            </a:pPr>
            <a:r>
              <a:t>- Step 2 of a leadership Shift: Culture</a:t>
            </a:r>
          </a:p>
          <a:p>
            <a:pPr algn="l">
              <a:lnSpc>
                <a:spcPct val="130000"/>
              </a:lnSpc>
              <a:defRPr sz="5500">
                <a:latin typeface="Helvetica Neue"/>
                <a:ea typeface="Helvetica Neue"/>
                <a:cs typeface="Helvetica Neue"/>
                <a:sym typeface="Helvetica Neue"/>
              </a:defRPr>
            </a:pPr>
            <a:r>
              <a:t>- Step 3 of a leadership Shift: Vision</a:t>
            </a:r>
          </a:p>
          <a:p>
            <a:pPr algn="l">
              <a:lnSpc>
                <a:spcPct val="130000"/>
              </a:lnSpc>
              <a:defRPr sz="5500">
                <a:latin typeface="Helvetica Neue"/>
                <a:ea typeface="Helvetica Neue"/>
                <a:cs typeface="Helvetica Neue"/>
                <a:sym typeface="Helvetica Neue"/>
              </a:defRPr>
            </a:pPr>
            <a:r>
              <a:t>- Step 4 of a leadership Shift: Elders— People of the Book</a:t>
            </a:r>
          </a:p>
          <a:p>
            <a:pPr algn="l">
              <a:lnSpc>
                <a:spcPct val="130000"/>
              </a:lnSpc>
              <a:defRPr sz="5500">
                <a:latin typeface="Helvetica Neue"/>
                <a:ea typeface="Helvetica Neue"/>
                <a:cs typeface="Helvetica Neue"/>
                <a:sym typeface="Helvetica Neue"/>
              </a:defRPr>
            </a:pPr>
            <a:r>
              <a:t>- Step 5 of a leadership Shift: Deacons- People of Micah 6.8</a:t>
            </a:r>
          </a:p>
        </p:txBody>
      </p:sp>
      <p:sp>
        <p:nvSpPr>
          <p:cNvPr id="534" name="Shape 534"/>
          <p:cNvSpPr/>
          <p:nvPr/>
        </p:nvSpPr>
        <p:spPr>
          <a:xfrm>
            <a:off x="9730636" y="11887536"/>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pic>
        <p:nvPicPr>
          <p:cNvPr id="535" name="pasted-image.png"/>
          <p:cNvPicPr>
            <a:picLocks noChangeAspect="1"/>
          </p:cNvPicPr>
          <p:nvPr/>
        </p:nvPicPr>
        <p:blipFill>
          <a:blip r:embed="rId2">
            <a:extLst/>
          </a:blip>
          <a:srcRect/>
          <a:stretch>
            <a:fillRect/>
          </a:stretch>
        </p:blipFill>
        <p:spPr>
          <a:xfrm>
            <a:off x="18616739" y="541937"/>
            <a:ext cx="5513748" cy="1325044"/>
          </a:xfrm>
          <a:prstGeom prst="rect">
            <a:avLst/>
          </a:prstGeom>
          <a:ln w="12700">
            <a:miter lim="400000"/>
          </a:ln>
        </p:spPr>
      </p:pic>
      <p:sp>
        <p:nvSpPr>
          <p:cNvPr id="536" name="Shape 536"/>
          <p:cNvSpPr/>
          <p:nvPr/>
        </p:nvSpPr>
        <p:spPr>
          <a:xfrm>
            <a:off x="18507082" y="1978936"/>
            <a:ext cx="5733099" cy="1031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2900"/>
            </a:lvl1pPr>
          </a:lstStyle>
          <a:p>
            <a:r>
              <a:t>Transforming Lives and Communities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p:cNvSpPr>
          <p:nvPr>
            <p:ph type="title"/>
          </p:nvPr>
        </p:nvSpPr>
        <p:spPr>
          <a:xfrm>
            <a:off x="10640262" y="1928707"/>
            <a:ext cx="13334274" cy="10338919"/>
          </a:xfrm>
          <a:prstGeom prst="rect">
            <a:avLst/>
          </a:prstGeom>
        </p:spPr>
        <p:txBody>
          <a:bodyPr anchor="t"/>
          <a:lstStyle/>
          <a:p>
            <a:pPr>
              <a:lnSpc>
                <a:spcPct val="130000"/>
              </a:lnSpc>
              <a:defRPr sz="7700">
                <a:latin typeface="Helvetica Neue"/>
                <a:ea typeface="Helvetica Neue"/>
                <a:cs typeface="Helvetica Neue"/>
                <a:sym typeface="Helvetica Neue"/>
              </a:defRPr>
            </a:pPr>
            <a:r>
              <a:t>Equipped 2 Equip</a:t>
            </a:r>
          </a:p>
          <a:p>
            <a:pPr marL="584200" indent="-584200" algn="l">
              <a:lnSpc>
                <a:spcPct val="130000"/>
              </a:lnSpc>
              <a:buSzPct val="100000"/>
              <a:defRPr sz="5500">
                <a:latin typeface="Helvetica Neue"/>
                <a:ea typeface="Helvetica Neue"/>
                <a:cs typeface="Helvetica Neue"/>
                <a:sym typeface="Helvetica Neue"/>
              </a:defRPr>
            </a:pPr>
            <a:r>
              <a:t>3: What three things did you learn?</a:t>
            </a:r>
          </a:p>
          <a:p>
            <a:pPr marL="584200" indent="-584200" algn="l">
              <a:lnSpc>
                <a:spcPct val="130000"/>
              </a:lnSpc>
              <a:buSzPct val="100000"/>
              <a:defRPr sz="5500">
                <a:latin typeface="Helvetica Neue"/>
                <a:ea typeface="Helvetica Neue"/>
                <a:cs typeface="Helvetica Neue"/>
                <a:sym typeface="Helvetica Neue"/>
              </a:defRPr>
            </a:pPr>
            <a:r>
              <a:t>1: What is something that you agree with?</a:t>
            </a:r>
          </a:p>
          <a:p>
            <a:pPr marL="584200" indent="-584200" algn="l">
              <a:lnSpc>
                <a:spcPct val="130000"/>
              </a:lnSpc>
              <a:buSzPct val="100000"/>
              <a:defRPr sz="5500">
                <a:latin typeface="Helvetica Neue"/>
                <a:ea typeface="Helvetica Neue"/>
                <a:cs typeface="Helvetica Neue"/>
                <a:sym typeface="Helvetica Neue"/>
              </a:defRPr>
            </a:pPr>
            <a:r>
              <a:t>1: What is one thing that is still circling around in your mind about being equipped  2 equip?</a:t>
            </a:r>
          </a:p>
        </p:txBody>
      </p:sp>
      <p:grpSp>
        <p:nvGrpSpPr>
          <p:cNvPr id="541" name="Group 541"/>
          <p:cNvGrpSpPr/>
          <p:nvPr/>
        </p:nvGrpSpPr>
        <p:grpSpPr>
          <a:xfrm>
            <a:off x="1112280" y="2455958"/>
            <a:ext cx="9174319" cy="7391577"/>
            <a:chOff x="0" y="0"/>
            <a:chExt cx="9174318" cy="7391576"/>
          </a:xfrm>
        </p:grpSpPr>
        <p:pic>
          <p:nvPicPr>
            <p:cNvPr id="540" name="pasted-image.tif"/>
            <p:cNvPicPr>
              <a:picLocks noChangeAspect="1"/>
            </p:cNvPicPr>
            <p:nvPr/>
          </p:nvPicPr>
          <p:blipFill>
            <a:blip r:embed="rId2">
              <a:extLst/>
            </a:blip>
            <a:stretch>
              <a:fillRect/>
            </a:stretch>
          </p:blipFill>
          <p:spPr>
            <a:xfrm>
              <a:off x="177800" y="114300"/>
              <a:ext cx="8818719" cy="6934377"/>
            </a:xfrm>
            <a:prstGeom prst="rect">
              <a:avLst/>
            </a:prstGeom>
            <a:ln>
              <a:noFill/>
            </a:ln>
            <a:effectLst/>
          </p:spPr>
        </p:pic>
        <p:pic>
          <p:nvPicPr>
            <p:cNvPr id="539" name="Picture 538"/>
            <p:cNvPicPr>
              <a:picLocks/>
            </p:cNvPicPr>
            <p:nvPr/>
          </p:nvPicPr>
          <p:blipFill>
            <a:blip r:embed="rId3">
              <a:extLst/>
            </a:blip>
            <a:stretch>
              <a:fillRect/>
            </a:stretch>
          </p:blipFill>
          <p:spPr>
            <a:xfrm>
              <a:off x="0" y="0"/>
              <a:ext cx="9174319" cy="7391577"/>
            </a:xfrm>
            <a:prstGeom prst="rect">
              <a:avLst/>
            </a:prstGeom>
            <a:effectLst/>
          </p:spPr>
        </p:pic>
      </p:grpSp>
      <p:pic>
        <p:nvPicPr>
          <p:cNvPr id="542" name="pasted-image.png"/>
          <p:cNvPicPr>
            <a:picLocks noChangeAspect="1"/>
          </p:cNvPicPr>
          <p:nvPr/>
        </p:nvPicPr>
        <p:blipFill>
          <a:blip r:embed="rId4">
            <a:extLst/>
          </a:blip>
          <a:srcRect/>
          <a:stretch>
            <a:fillRect/>
          </a:stretch>
        </p:blipFill>
        <p:spPr>
          <a:xfrm>
            <a:off x="16857713" y="10845427"/>
            <a:ext cx="7272774" cy="1747766"/>
          </a:xfrm>
          <a:prstGeom prst="rect">
            <a:avLst/>
          </a:prstGeom>
          <a:ln w="12700">
            <a:miter lim="400000"/>
          </a:ln>
        </p:spPr>
      </p:pic>
      <p:sp>
        <p:nvSpPr>
          <p:cNvPr id="543" name="Shape 543"/>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544" name="Shape 544"/>
          <p:cNvSpPr/>
          <p:nvPr/>
        </p:nvSpPr>
        <p:spPr>
          <a:xfrm>
            <a:off x="9730636" y="11887536"/>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ctrTitle"/>
          </p:nvPr>
        </p:nvSpPr>
        <p:spPr>
          <a:xfrm>
            <a:off x="4833937" y="610490"/>
            <a:ext cx="14716126" cy="3135843"/>
          </a:xfrm>
          <a:prstGeom prst="rect">
            <a:avLst/>
          </a:prstGeom>
        </p:spPr>
        <p:txBody>
          <a:bodyPr/>
          <a:lstStyle>
            <a:lvl1pPr>
              <a:defRPr sz="9000">
                <a:latin typeface="Helvetica Neue"/>
                <a:ea typeface="Helvetica Neue"/>
                <a:cs typeface="Helvetica Neue"/>
                <a:sym typeface="Helvetica Neue"/>
              </a:defRPr>
            </a:lvl1pPr>
          </a:lstStyle>
          <a:p>
            <a:r>
              <a:t>From Classis Georgetown to your congregation</a:t>
            </a:r>
          </a:p>
        </p:txBody>
      </p:sp>
      <p:sp>
        <p:nvSpPr>
          <p:cNvPr id="193" name="Shape 193"/>
          <p:cNvSpPr>
            <a:spLocks noGrp="1"/>
          </p:cNvSpPr>
          <p:nvPr>
            <p:ph type="subTitle" sz="half" idx="1"/>
          </p:nvPr>
        </p:nvSpPr>
        <p:spPr>
          <a:xfrm>
            <a:off x="2458112" y="4365180"/>
            <a:ext cx="19467776" cy="6735589"/>
          </a:xfrm>
          <a:prstGeom prst="rect">
            <a:avLst/>
          </a:prstGeom>
        </p:spPr>
        <p:txBody>
          <a:bodyPr/>
          <a:lstStyle/>
          <a:p>
            <a:pPr>
              <a:lnSpc>
                <a:spcPct val="120000"/>
              </a:lnSpc>
              <a:defRPr sz="6500">
                <a:latin typeface="Helvetica Neue"/>
                <a:ea typeface="Helvetica Neue"/>
                <a:cs typeface="Helvetica Neue"/>
                <a:sym typeface="Helvetica Neue"/>
              </a:defRPr>
            </a:pPr>
            <a:r>
              <a:t>Reflection &amp; Table Talk</a:t>
            </a:r>
          </a:p>
          <a:p>
            <a:pPr algn="l">
              <a:lnSpc>
                <a:spcPct val="120000"/>
              </a:lnSpc>
              <a:spcBef>
                <a:spcPts val="1200"/>
              </a:spcBef>
              <a:defRPr sz="6500">
                <a:latin typeface="Helvetica Neue"/>
                <a:ea typeface="Helvetica Neue"/>
                <a:cs typeface="Helvetica Neue"/>
                <a:sym typeface="Helvetica Neue"/>
              </a:defRPr>
            </a:pPr>
            <a:r>
              <a:t>- What are the three things that take most of your elders’ time?</a:t>
            </a:r>
          </a:p>
          <a:p>
            <a:pPr algn="l">
              <a:lnSpc>
                <a:spcPct val="120000"/>
              </a:lnSpc>
              <a:spcBef>
                <a:spcPts val="1200"/>
              </a:spcBef>
              <a:defRPr sz="6500">
                <a:latin typeface="Helvetica Neue"/>
                <a:ea typeface="Helvetica Neue"/>
                <a:cs typeface="Helvetica Neue"/>
                <a:sym typeface="Helvetica Neue"/>
              </a:defRPr>
            </a:pPr>
            <a:r>
              <a:t>-What are the the three things that take most of your deacons’ time?</a:t>
            </a:r>
          </a:p>
        </p:txBody>
      </p:sp>
      <p:sp>
        <p:nvSpPr>
          <p:cNvPr id="194" name="Shape 194"/>
          <p:cNvSpPr/>
          <p:nvPr/>
        </p:nvSpPr>
        <p:spPr>
          <a:xfrm>
            <a:off x="16076665" y="12552782"/>
            <a:ext cx="8890378"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pic>
        <p:nvPicPr>
          <p:cNvPr id="195" name="pasted-image.png"/>
          <p:cNvPicPr>
            <a:picLocks noChangeAspect="1"/>
          </p:cNvPicPr>
          <p:nvPr/>
        </p:nvPicPr>
        <p:blipFill>
          <a:blip r:embed="rId2">
            <a:extLst/>
          </a:blip>
          <a:srcRect/>
          <a:stretch>
            <a:fillRect/>
          </a:stretch>
        </p:blipFill>
        <p:spPr>
          <a:xfrm>
            <a:off x="16885485" y="10762110"/>
            <a:ext cx="7272774" cy="1747766"/>
          </a:xfrm>
          <a:prstGeom prst="rect">
            <a:avLst/>
          </a:prstGeom>
          <a:ln w="12700">
            <a:miter lim="400000"/>
          </a:ln>
        </p:spPr>
      </p:pic>
      <p:sp>
        <p:nvSpPr>
          <p:cNvPr id="196" name="Shape 196"/>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ctrTitle"/>
          </p:nvPr>
        </p:nvSpPr>
        <p:spPr>
          <a:xfrm>
            <a:off x="4833937" y="610490"/>
            <a:ext cx="14716126" cy="3135843"/>
          </a:xfrm>
          <a:prstGeom prst="rect">
            <a:avLst/>
          </a:prstGeom>
        </p:spPr>
        <p:txBody>
          <a:bodyPr/>
          <a:lstStyle>
            <a:lvl1pPr>
              <a:defRPr sz="9000">
                <a:latin typeface="Helvetica Neue"/>
                <a:ea typeface="Helvetica Neue"/>
                <a:cs typeface="Helvetica Neue"/>
                <a:sym typeface="Helvetica Neue"/>
              </a:defRPr>
            </a:lvl1pPr>
          </a:lstStyle>
          <a:p>
            <a:r>
              <a:t>From Classis Georgetown to your congregation</a:t>
            </a:r>
          </a:p>
        </p:txBody>
      </p:sp>
      <p:sp>
        <p:nvSpPr>
          <p:cNvPr id="199" name="Shape 199"/>
          <p:cNvSpPr>
            <a:spLocks noGrp="1"/>
          </p:cNvSpPr>
          <p:nvPr>
            <p:ph type="subTitle" idx="1"/>
          </p:nvPr>
        </p:nvSpPr>
        <p:spPr>
          <a:xfrm>
            <a:off x="2458112" y="4365180"/>
            <a:ext cx="20072147" cy="6735589"/>
          </a:xfrm>
          <a:prstGeom prst="rect">
            <a:avLst/>
          </a:prstGeom>
        </p:spPr>
        <p:txBody>
          <a:bodyPr/>
          <a:lstStyle/>
          <a:p>
            <a:pPr>
              <a:lnSpc>
                <a:spcPct val="120000"/>
              </a:lnSpc>
              <a:spcBef>
                <a:spcPts val="1200"/>
              </a:spcBef>
              <a:defRPr sz="6500">
                <a:latin typeface="Helvetica Neue"/>
                <a:ea typeface="Helvetica Neue"/>
                <a:cs typeface="Helvetica Neue"/>
                <a:sym typeface="Helvetica Neue"/>
              </a:defRPr>
            </a:pPr>
            <a:r>
              <a:t>Reflection &amp; Table Talk</a:t>
            </a:r>
          </a:p>
          <a:p>
            <a:pPr algn="l">
              <a:lnSpc>
                <a:spcPct val="120000"/>
              </a:lnSpc>
              <a:spcBef>
                <a:spcPts val="1200"/>
              </a:spcBef>
              <a:defRPr sz="6500">
                <a:latin typeface="Helvetica Neue"/>
                <a:ea typeface="Helvetica Neue"/>
                <a:cs typeface="Helvetica Neue"/>
                <a:sym typeface="Helvetica Neue"/>
              </a:defRPr>
            </a:pPr>
            <a:r>
              <a:t>- What would your elders like to do more of? Why?</a:t>
            </a:r>
          </a:p>
          <a:p>
            <a:pPr algn="l">
              <a:lnSpc>
                <a:spcPct val="120000"/>
              </a:lnSpc>
              <a:spcBef>
                <a:spcPts val="1200"/>
              </a:spcBef>
              <a:defRPr sz="6500">
                <a:latin typeface="Helvetica Neue"/>
                <a:ea typeface="Helvetica Neue"/>
                <a:cs typeface="Helvetica Neue"/>
                <a:sym typeface="Helvetica Neue"/>
              </a:defRPr>
            </a:pPr>
            <a:r>
              <a:t>- What would your deacons like to do more of? Why?</a:t>
            </a:r>
          </a:p>
        </p:txBody>
      </p:sp>
      <p:sp>
        <p:nvSpPr>
          <p:cNvPr id="200" name="Shape 200"/>
          <p:cNvSpPr/>
          <p:nvPr/>
        </p:nvSpPr>
        <p:spPr>
          <a:xfrm>
            <a:off x="16076665" y="12552782"/>
            <a:ext cx="8890378"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pic>
        <p:nvPicPr>
          <p:cNvPr id="201" name="pasted-image.png"/>
          <p:cNvPicPr>
            <a:picLocks noChangeAspect="1"/>
          </p:cNvPicPr>
          <p:nvPr/>
        </p:nvPicPr>
        <p:blipFill>
          <a:blip r:embed="rId2">
            <a:extLst/>
          </a:blip>
          <a:srcRect/>
          <a:stretch>
            <a:fillRect/>
          </a:stretch>
        </p:blipFill>
        <p:spPr>
          <a:xfrm>
            <a:off x="16885485" y="10762110"/>
            <a:ext cx="7272774" cy="1747766"/>
          </a:xfrm>
          <a:prstGeom prst="rect">
            <a:avLst/>
          </a:prstGeom>
          <a:ln w="12700">
            <a:miter lim="400000"/>
          </a:ln>
        </p:spPr>
      </p:pic>
      <p:sp>
        <p:nvSpPr>
          <p:cNvPr id="202" name="Shape 202"/>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2554088" y="2528061"/>
            <a:ext cx="19275825" cy="1522478"/>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lvl="3" defTabSz="914400">
              <a:lnSpc>
                <a:spcPct val="150000"/>
              </a:lnSpc>
              <a:defRPr sz="9000">
                <a:latin typeface="Helvetica Neue"/>
                <a:ea typeface="Helvetica Neue"/>
                <a:cs typeface="Helvetica Neue"/>
                <a:sym typeface="Helvetica Neue"/>
              </a:defRPr>
            </a:pPr>
            <a:r>
              <a:t>Leadership Shift</a:t>
            </a:r>
          </a:p>
        </p:txBody>
      </p:sp>
      <p:sp>
        <p:nvSpPr>
          <p:cNvPr id="205" name="Shape 205"/>
          <p:cNvSpPr/>
          <p:nvPr/>
        </p:nvSpPr>
        <p:spPr>
          <a:xfrm>
            <a:off x="5888351" y="5199038"/>
            <a:ext cx="12607298" cy="408216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defRPr sz="6500">
                <a:latin typeface="Helvetica Neue"/>
                <a:ea typeface="Helvetica Neue"/>
                <a:cs typeface="Helvetica Neue"/>
                <a:sym typeface="Helvetica Neue"/>
              </a:defRPr>
            </a:pPr>
            <a:r>
              <a:t>Rethinking our Roles </a:t>
            </a:r>
          </a:p>
          <a:p>
            <a:pPr>
              <a:defRPr sz="6500">
                <a:latin typeface="Helvetica Neue"/>
                <a:ea typeface="Helvetica Neue"/>
                <a:cs typeface="Helvetica Neue"/>
                <a:sym typeface="Helvetica Neue"/>
              </a:defRPr>
            </a:pPr>
            <a:r>
              <a:t>&amp; </a:t>
            </a:r>
          </a:p>
          <a:p>
            <a:pPr>
              <a:defRPr sz="6500">
                <a:latin typeface="Helvetica Neue"/>
                <a:ea typeface="Helvetica Neue"/>
                <a:cs typeface="Helvetica Neue"/>
                <a:sym typeface="Helvetica Neue"/>
              </a:defRPr>
            </a:pPr>
            <a:r>
              <a:t>Priorities</a:t>
            </a:r>
          </a:p>
          <a:p>
            <a:pPr>
              <a:defRPr sz="6500">
                <a:latin typeface="Helvetica Neue"/>
                <a:ea typeface="Helvetica Neue"/>
                <a:cs typeface="Helvetica Neue"/>
                <a:sym typeface="Helvetica Neue"/>
              </a:defRPr>
            </a:pPr>
            <a:r>
              <a:t>as office bearers</a:t>
            </a:r>
          </a:p>
        </p:txBody>
      </p:sp>
      <p:pic>
        <p:nvPicPr>
          <p:cNvPr id="206" name="pasted-image.png"/>
          <p:cNvPicPr>
            <a:picLocks noChangeAspect="1"/>
          </p:cNvPicPr>
          <p:nvPr/>
        </p:nvPicPr>
        <p:blipFill>
          <a:blip r:embed="rId3">
            <a:extLst/>
          </a:blip>
          <a:srcRect/>
          <a:stretch>
            <a:fillRect/>
          </a:stretch>
        </p:blipFill>
        <p:spPr>
          <a:xfrm>
            <a:off x="16857713" y="10845427"/>
            <a:ext cx="7272774" cy="1747766"/>
          </a:xfrm>
          <a:prstGeom prst="rect">
            <a:avLst/>
          </a:prstGeom>
          <a:ln w="12700">
            <a:miter lim="400000"/>
          </a:ln>
        </p:spPr>
      </p:pic>
      <p:sp>
        <p:nvSpPr>
          <p:cNvPr id="207" name="Shape 207"/>
          <p:cNvSpPr/>
          <p:nvPr/>
        </p:nvSpPr>
        <p:spPr>
          <a:xfrm>
            <a:off x="16048891" y="12747187"/>
            <a:ext cx="8890379" cy="6635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defRPr sz="3400"/>
            </a:lvl1pPr>
          </a:lstStyle>
          <a:p>
            <a:r>
              <a:t>Transforming Lives and Communities</a:t>
            </a:r>
          </a:p>
        </p:txBody>
      </p:sp>
      <p:sp>
        <p:nvSpPr>
          <p:cNvPr id="208" name="Shape 208"/>
          <p:cNvSpPr/>
          <p:nvPr/>
        </p:nvSpPr>
        <p:spPr>
          <a:xfrm>
            <a:off x="9508458" y="12592218"/>
            <a:ext cx="5367084" cy="9735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130000"/>
              </a:lnSpc>
              <a:defRPr sz="5500">
                <a:solidFill>
                  <a:schemeClr val="accent6"/>
                </a:solidFill>
                <a:latin typeface="Helvetica Neue Thin"/>
                <a:ea typeface="Helvetica Neue Thin"/>
                <a:cs typeface="Helvetica Neue Thin"/>
                <a:sym typeface="Helvetica Neue Thin"/>
              </a:defRPr>
            </a:lvl1pPr>
          </a:lstStyle>
          <a:p>
            <a:r>
              <a:t>Equipped 2 Equip</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3048000" y="381648"/>
            <a:ext cx="18288000" cy="2981766"/>
          </a:xfrm>
          <a:prstGeom prst="rect">
            <a:avLst/>
          </a:prstGeom>
          <a:ln w="12700">
            <a:miter lim="400000"/>
          </a:ln>
          <a:extLst>
            <a:ext uri="{C572A759-6A51-4108-AA02-DFA0A04FC94B}">
              <ma14:wrappingTextBoxFlag xmlns:ma14="http://schemas.microsoft.com/office/mac/drawingml/2011/main" xmlns="" val="1"/>
            </a:ext>
          </a:extLst>
        </p:spPr>
        <p:txBody>
          <a:bodyPr tIns="91439" bIns="91439">
            <a:spAutoFit/>
          </a:bodyPr>
          <a:lstStyle/>
          <a:p>
            <a:pPr defTabSz="914400">
              <a:lnSpc>
                <a:spcPct val="130000"/>
              </a:lnSpc>
              <a:defRPr sz="6000">
                <a:latin typeface="Arial"/>
                <a:ea typeface="Arial"/>
                <a:cs typeface="Arial"/>
                <a:sym typeface="Arial"/>
              </a:defRPr>
            </a:pPr>
            <a:r>
              <a:t>Biblical Pattern Ephesians  4:11-16 </a:t>
            </a:r>
          </a:p>
          <a:p>
            <a:pPr defTabSz="914400">
              <a:lnSpc>
                <a:spcPct val="130000"/>
              </a:lnSpc>
              <a:defRPr>
                <a:latin typeface="Arial"/>
                <a:ea typeface="Arial"/>
                <a:cs typeface="Arial"/>
                <a:sym typeface="Arial"/>
              </a:defRPr>
            </a:pPr>
            <a:r>
              <a:t>(see Ephesians 2.8-10)</a:t>
            </a:r>
          </a:p>
        </p:txBody>
      </p:sp>
      <p:sp>
        <p:nvSpPr>
          <p:cNvPr id="213" name="Shape 213"/>
          <p:cNvSpPr/>
          <p:nvPr/>
        </p:nvSpPr>
        <p:spPr>
          <a:xfrm>
            <a:off x="617001" y="2487926"/>
            <a:ext cx="6798350" cy="10906380"/>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defRPr sz="5500">
                <a:latin typeface="Helvetica Neue"/>
                <a:ea typeface="Helvetica Neue"/>
                <a:cs typeface="Helvetica Neue"/>
                <a:sym typeface="Helvetica Neue"/>
              </a:defRPr>
            </a:pPr>
            <a:r>
              <a:t>And he gave the apostles, the prophets, the evangelists, the shepherds and teachers,to equip the saints for the work of ministry, for building up the body of Christ…” </a:t>
            </a:r>
          </a:p>
          <a:p>
            <a:pPr algn="l" defTabSz="457200">
              <a:lnSpc>
                <a:spcPct val="120000"/>
              </a:lnSpc>
              <a:defRPr sz="5500">
                <a:latin typeface="Helvetica Neue"/>
                <a:ea typeface="Helvetica Neue"/>
                <a:cs typeface="Helvetica Neue"/>
                <a:sym typeface="Helvetica Neue"/>
              </a:defRPr>
            </a:pPr>
            <a:r>
              <a:rPr sz="5000"/>
              <a:t>(Ephesians 4 esv)</a:t>
            </a:r>
          </a:p>
        </p:txBody>
      </p:sp>
      <p:sp>
        <p:nvSpPr>
          <p:cNvPr id="214" name="Shape 214"/>
          <p:cNvSpPr/>
          <p:nvPr/>
        </p:nvSpPr>
        <p:spPr>
          <a:xfrm>
            <a:off x="7999481" y="3312718"/>
            <a:ext cx="16074331" cy="997887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marL="279855" marR="668741" algn="l" defTabSz="457200">
              <a:lnSpc>
                <a:spcPct val="120000"/>
              </a:lnSpc>
              <a:defRPr sz="5500">
                <a:latin typeface="Helvetica Neue"/>
                <a:ea typeface="Helvetica Neue"/>
                <a:cs typeface="Helvetica Neue"/>
                <a:sym typeface="Helvetica Neue"/>
              </a:defRPr>
            </a:pPr>
            <a:r>
              <a:t>The Christian Reformed Church, confessing its complete subjection to the Word of God and the Reformed creeds as a true interpretation of this Word, acknowledging Christ as the only head of his church, and desiring to honor the apostolic injunction that </a:t>
            </a:r>
            <a:r>
              <a:rPr>
                <a:solidFill>
                  <a:schemeClr val="accent5"/>
                </a:solidFill>
              </a:rPr>
              <a:t>office bearers are “to prepare God’s people for works of service,</a:t>
            </a:r>
            <a:r>
              <a:t> </a:t>
            </a:r>
            <a:r>
              <a:rPr>
                <a:solidFill>
                  <a:schemeClr val="accent1"/>
                </a:solidFill>
              </a:rPr>
              <a:t>so that the body of Christ may be built up”</a:t>
            </a:r>
            <a:r>
              <a:t> (Eph. 4:12), </a:t>
            </a:r>
            <a:r>
              <a:rPr>
                <a:solidFill>
                  <a:schemeClr val="accent4"/>
                </a:solidFill>
              </a:rPr>
              <a:t>and to do so “in a fitting and orderly way”</a:t>
            </a:r>
          </a:p>
        </p:txBody>
      </p:sp>
      <p:pic>
        <p:nvPicPr>
          <p:cNvPr id="215" name="pasted-image.png"/>
          <p:cNvPicPr>
            <a:picLocks noChangeAspect="1"/>
          </p:cNvPicPr>
          <p:nvPr/>
        </p:nvPicPr>
        <p:blipFill>
          <a:blip r:embed="rId3">
            <a:extLst/>
          </a:blip>
          <a:srcRect/>
          <a:stretch>
            <a:fillRect/>
          </a:stretch>
        </p:blipFill>
        <p:spPr>
          <a:xfrm>
            <a:off x="20416794" y="1085073"/>
            <a:ext cx="3741467" cy="89913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4205</Words>
  <Application>Microsoft Office PowerPoint</Application>
  <PresentationFormat>Custom</PresentationFormat>
  <Paragraphs>469</Paragraphs>
  <Slides>55</Slides>
  <Notes>34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White</vt:lpstr>
      <vt:lpstr>Classis Georgetown</vt:lpstr>
      <vt:lpstr>Classis Georgetown</vt:lpstr>
      <vt:lpstr>Classis Georgetown Vision</vt:lpstr>
      <vt:lpstr>Classis Georgetown What we Value</vt:lpstr>
      <vt:lpstr>Classis Georgetown What we Believe</vt:lpstr>
      <vt:lpstr>From Classis Georgetown to your congregation</vt:lpstr>
      <vt:lpstr>From Classis Georgetown to your congregation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Biblical Rootedness Telling the Big Story</vt:lpstr>
      <vt:lpstr>Justice Touches All Justice is the vision of what ought to be Justice is the vision of what ought to be in every area of life: poverty, marriage, creation etc. Justice is integral to our vision of the godly life, it is not an aside Justice: render to each person their due. It involves harmony, flourishing, and fairness…it is based on the image of God in Genesis 1.26ff.</vt:lpstr>
      <vt:lpstr>PowerPoint Presentation</vt:lpstr>
      <vt:lpstr>Justice or Evangelism  What are we aiming for?  The Big Story — a desire for people to live as image bearers now —more than heaven, fully alive for God (Genesis 1.26-28) The Glory of God is a Person Fully Alive Injustice keeps a person from being fully alive…</vt:lpstr>
      <vt:lpstr>Justice or Evangelism?  What are we aiming for?  Ultimately the reason for both the work of evangelism and the work of justice is not simply the relief of suffering, whether present or eternal. It is the restoration of God’s true image in the world, made known in the one true Image…, Jesus Christ, [this imagine shines into the world though his] image bearers set free by his death and resurrection to reclaim their true calling.” Andy Crouch</vt:lpstr>
      <vt:lpstr>Equipping from Scripture A Few Passages for Diaconal Study &amp; Reflection Psalm 146 Psalm 10 Isaiah 6 (5.16) Isaiah 24-26 Matthew 23.23 Mark 8.1-9</vt:lpstr>
      <vt:lpstr>PowerPoint Presentation</vt:lpstr>
      <vt:lpstr>The Deacons’ Prayer Matthew 6.7-14 A Pattern for Prayer A first note: the prayer is plural: our Father, give us this day our daily bread, it is not my prayer, but the pray of the community, it is not only about my needs but the needs of the community and world.</vt:lpstr>
      <vt:lpstr>The Deacons’ Prayer Matthew 6.7-14 Hallowed by Your Name Help us to truly know you, to honor, glorify, and praise you  for all your works and for all that shines forth from them:  your almighty power, wisdom, kindness, justice, mercy, and truth.</vt:lpstr>
      <vt:lpstr>The Deacons’ Prayer Matthew 6.7-14 Your Kingdom Come Revelation 21.1-7 We are praying for the redemption of the world, that evil is defeated, pulled up and out of this world never to make its way back in, we are praying for a world where love of each other and love of God is the way of things, where the poor are lifted up, where the hungry are fed, where there is no more pain, sorrow, suffering or death</vt:lpstr>
      <vt:lpstr>The Deacons’ Prayer Matthew 6.7-14 Give us this Day… For all to get daily bread, there must be a thriving economy, good employment, and a just society. Therefore, to pray “give us— all the people of our land— daily bread” is to pray against “wanton exploitation” in business, trade, and labor, which “crushes the poor and deprives them of their daily bread.” Those who do injustice will face the power of this petition. “Let them beware of . . . the intercession of the church, and let them take care that this petition of the Lord’s Prayer does not turn against them.” Martin Luther</vt:lpstr>
      <vt:lpstr>PowerPoint Presentation</vt:lpstr>
      <vt:lpstr>PowerPoint Presentation</vt:lpstr>
      <vt:lpstr> The Deacons’ Prayer Matthew 6.7-14 The Lord's Prayer makes sense, not just in terms of individual human beings quieting their own troubled consciences, (which is very important), but also in terms of the new day when justice and peace will embrace, economically and socially for individuals and for societies. This is a prayer for the transformation of lives and communities in the economic realm. This Prayer is Always Bigger than we Have imaged!</vt:lpstr>
      <vt:lpstr>PowerPoint Presentation</vt:lpstr>
      <vt:lpstr>Classis Georgetown</vt:lpstr>
      <vt:lpstr>Equipped 2 Equip 3: What three things did you learn? 1: What is something that you agree with? 1: What is one thing that is still circling around in your mind about being equipped  2 equip?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Classis Georgetown</dc:title>
  <dc:creator>Andrew Ryskamp</dc:creator>
  <cp:lastModifiedBy>Andrew Ryskamp</cp:lastModifiedBy>
  <cp:revision>1</cp:revision>
  <dcterms:modified xsi:type="dcterms:W3CDTF">2016-02-19T15:43:02Z</dcterms:modified>
</cp:coreProperties>
</file>