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34"/>
  </p:notesMasterIdLst>
  <p:sldIdLst>
    <p:sldId id="256" r:id="rId2"/>
    <p:sldId id="424" r:id="rId3"/>
    <p:sldId id="257" r:id="rId4"/>
    <p:sldId id="258" r:id="rId5"/>
    <p:sldId id="260" r:id="rId6"/>
    <p:sldId id="261" r:id="rId7"/>
    <p:sldId id="262" r:id="rId8"/>
    <p:sldId id="264" r:id="rId9"/>
    <p:sldId id="265" r:id="rId10"/>
    <p:sldId id="266" r:id="rId11"/>
    <p:sldId id="267" r:id="rId12"/>
    <p:sldId id="268" r:id="rId13"/>
    <p:sldId id="269" r:id="rId14"/>
    <p:sldId id="270" r:id="rId15"/>
    <p:sldId id="271" r:id="rId16"/>
    <p:sldId id="272" r:id="rId17"/>
    <p:sldId id="430" r:id="rId18"/>
    <p:sldId id="273" r:id="rId19"/>
    <p:sldId id="276" r:id="rId20"/>
    <p:sldId id="277" r:id="rId21"/>
    <p:sldId id="278" r:id="rId22"/>
    <p:sldId id="279" r:id="rId23"/>
    <p:sldId id="280" r:id="rId24"/>
    <p:sldId id="281" r:id="rId25"/>
    <p:sldId id="282" r:id="rId26"/>
    <p:sldId id="283" r:id="rId27"/>
    <p:sldId id="431" r:id="rId28"/>
    <p:sldId id="284" r:id="rId29"/>
    <p:sldId id="285" r:id="rId30"/>
    <p:sldId id="286" r:id="rId31"/>
    <p:sldId id="287" r:id="rId32"/>
    <p:sldId id="288" r:id="rId33"/>
    <p:sldId id="289" r:id="rId34"/>
    <p:sldId id="290" r:id="rId35"/>
    <p:sldId id="291" r:id="rId36"/>
    <p:sldId id="292" r:id="rId37"/>
    <p:sldId id="293" r:id="rId38"/>
    <p:sldId id="295" r:id="rId39"/>
    <p:sldId id="432" r:id="rId40"/>
    <p:sldId id="296" r:id="rId41"/>
    <p:sldId id="297" r:id="rId42"/>
    <p:sldId id="298" r:id="rId43"/>
    <p:sldId id="299" r:id="rId44"/>
    <p:sldId id="300" r:id="rId45"/>
    <p:sldId id="302" r:id="rId46"/>
    <p:sldId id="303" r:id="rId47"/>
    <p:sldId id="433" r:id="rId48"/>
    <p:sldId id="304" r:id="rId49"/>
    <p:sldId id="305" r:id="rId50"/>
    <p:sldId id="306" r:id="rId51"/>
    <p:sldId id="307" r:id="rId52"/>
    <p:sldId id="308" r:id="rId53"/>
    <p:sldId id="309" r:id="rId54"/>
    <p:sldId id="310" r:id="rId55"/>
    <p:sldId id="311" r:id="rId56"/>
    <p:sldId id="312" r:id="rId57"/>
    <p:sldId id="425" r:id="rId58"/>
    <p:sldId id="434" r:id="rId59"/>
    <p:sldId id="313" r:id="rId60"/>
    <p:sldId id="316" r:id="rId61"/>
    <p:sldId id="317" r:id="rId62"/>
    <p:sldId id="318" r:id="rId63"/>
    <p:sldId id="319" r:id="rId64"/>
    <p:sldId id="320" r:id="rId65"/>
    <p:sldId id="323" r:id="rId66"/>
    <p:sldId id="324" r:id="rId67"/>
    <p:sldId id="325" r:id="rId68"/>
    <p:sldId id="326" r:id="rId69"/>
    <p:sldId id="327" r:id="rId70"/>
    <p:sldId id="328" r:id="rId71"/>
    <p:sldId id="435" r:id="rId72"/>
    <p:sldId id="329" r:id="rId73"/>
    <p:sldId id="330" r:id="rId74"/>
    <p:sldId id="331" r:id="rId75"/>
    <p:sldId id="436" r:id="rId76"/>
    <p:sldId id="333" r:id="rId77"/>
    <p:sldId id="334" r:id="rId78"/>
    <p:sldId id="335" r:id="rId79"/>
    <p:sldId id="336" r:id="rId80"/>
    <p:sldId id="337" r:id="rId81"/>
    <p:sldId id="338" r:id="rId82"/>
    <p:sldId id="339" r:id="rId83"/>
    <p:sldId id="340" r:id="rId84"/>
    <p:sldId id="341" r:id="rId85"/>
    <p:sldId id="342" r:id="rId86"/>
    <p:sldId id="343" r:id="rId87"/>
    <p:sldId id="344" r:id="rId88"/>
    <p:sldId id="345" r:id="rId89"/>
    <p:sldId id="426" r:id="rId90"/>
    <p:sldId id="346" r:id="rId91"/>
    <p:sldId id="347" r:id="rId92"/>
    <p:sldId id="437" r:id="rId93"/>
    <p:sldId id="348" r:id="rId94"/>
    <p:sldId id="349" r:id="rId95"/>
    <p:sldId id="350" r:id="rId96"/>
    <p:sldId id="351" r:id="rId97"/>
    <p:sldId id="352" r:id="rId98"/>
    <p:sldId id="353" r:id="rId99"/>
    <p:sldId id="354" r:id="rId100"/>
    <p:sldId id="357" r:id="rId101"/>
    <p:sldId id="358" r:id="rId102"/>
    <p:sldId id="359" r:id="rId103"/>
    <p:sldId id="360" r:id="rId104"/>
    <p:sldId id="361" r:id="rId105"/>
    <p:sldId id="362" r:id="rId106"/>
    <p:sldId id="438" r:id="rId107"/>
    <p:sldId id="365" r:id="rId108"/>
    <p:sldId id="366" r:id="rId109"/>
    <p:sldId id="367" r:id="rId110"/>
    <p:sldId id="368" r:id="rId111"/>
    <p:sldId id="369" r:id="rId112"/>
    <p:sldId id="370" r:id="rId113"/>
    <p:sldId id="371" r:id="rId114"/>
    <p:sldId id="372" r:id="rId115"/>
    <p:sldId id="373" r:id="rId116"/>
    <p:sldId id="439" r:id="rId117"/>
    <p:sldId id="374" r:id="rId118"/>
    <p:sldId id="375" r:id="rId119"/>
    <p:sldId id="376" r:id="rId120"/>
    <p:sldId id="377" r:id="rId121"/>
    <p:sldId id="378" r:id="rId122"/>
    <p:sldId id="381" r:id="rId123"/>
    <p:sldId id="440" r:id="rId124"/>
    <p:sldId id="382" r:id="rId125"/>
    <p:sldId id="383" r:id="rId126"/>
    <p:sldId id="385" r:id="rId127"/>
    <p:sldId id="386" r:id="rId128"/>
    <p:sldId id="387" r:id="rId129"/>
    <p:sldId id="388" r:id="rId130"/>
    <p:sldId id="389" r:id="rId131"/>
    <p:sldId id="441" r:id="rId132"/>
    <p:sldId id="390" r:id="rId13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6D32A31-9440-466C-947C-AB955EF73E24}">
  <a:tblStyle styleId="{86D32A31-9440-466C-947C-AB955EF73E24}"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4651" autoAdjust="0"/>
  </p:normalViewPr>
  <p:slideViewPr>
    <p:cSldViewPr snapToGrid="0">
      <p:cViewPr varScale="1">
        <p:scale>
          <a:sx n="40" d="100"/>
          <a:sy n="40" d="100"/>
        </p:scale>
        <p:origin x="1866" y="3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4f2d66856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4f2d668567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Grateful for the support of CICW</a:t>
            </a:r>
            <a:r>
              <a:rPr lang="en-US" baseline="0" dirty="0" smtClean="0"/>
              <a:t> which made this survey possible.  It was a collaboration between CICW, CRC </a:t>
            </a:r>
            <a:r>
              <a:rPr lang="en-US" baseline="0" dirty="0" err="1" smtClean="0"/>
              <a:t>Wmin</a:t>
            </a:r>
            <a:r>
              <a:rPr lang="en-US" baseline="0" dirty="0" smtClean="0"/>
              <a:t>, and the RCA Commission on Worship. </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This survey was overseen by the Center for Social Research at Calvin College and they told us that any response rate over 20% is adequate to be representative of the audience surveyed.  We had a 30% rate of CRC churches with a balanced representation of CRC and US churches.  So we can confidently consider these stats valid but the further we drill down (we could give data for specific classis for example) the less certain we can be of the stats. </a:t>
            </a:r>
            <a:endParaRPr dirty="0"/>
          </a:p>
        </p:txBody>
      </p:sp>
      <p:sp>
        <p:nvSpPr>
          <p:cNvPr id="87" name="Google Shape;87;g4f2d668567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4f2d668567_0_1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The Common</a:t>
            </a:r>
            <a:r>
              <a:rPr lang="en-US" baseline="0" dirty="0" smtClean="0"/>
              <a:t> English Bible and the King James Version were also on the list but they were not chosen by anyone so they don’t appear on the results. </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You can see that since 1999 the use of the NIV (either edition) has gone down while the use of the NRSV has gone up. </a:t>
            </a:r>
            <a:endParaRPr dirty="0"/>
          </a:p>
        </p:txBody>
      </p:sp>
      <p:sp>
        <p:nvSpPr>
          <p:cNvPr id="178" name="Google Shape;178;g4f2d668567_0_1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p6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4" name="Google Shape;924;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p6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It should be noted that just because they are available does not mean that they are used</a:t>
            </a:r>
            <a:r>
              <a:rPr lang="en-US" baseline="0" dirty="0" smtClean="0"/>
              <a:t> or indicate how often. But still, given that LUYH is just 6 years old the likelihood of it being in the pew but not ever used is slim.   It warms my heart to see that it is available in 46% of Canadian churches and 27% of US churches.  The goal was for it to be in 20% of our churches.  Psalms for All Seasons which came out about 7 years ago was never intended for the pew but yet 4% of our congregation do have it available. </a:t>
            </a:r>
            <a:endParaRPr dirty="0"/>
          </a:p>
        </p:txBody>
      </p:sp>
      <p:sp>
        <p:nvSpPr>
          <p:cNvPr id="933" name="Google Shape;933;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p6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In addition we see that hymnals</a:t>
            </a:r>
            <a:r>
              <a:rPr lang="en-US" baseline="0" dirty="0" smtClean="0"/>
              <a:t> continue to be a prime resource for what songs appears on the screen. </a:t>
            </a:r>
            <a:endParaRPr dirty="0"/>
          </a:p>
        </p:txBody>
      </p:sp>
      <p:sp>
        <p:nvSpPr>
          <p:cNvPr id="941" name="Google Shape;941;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g4f2d668567_0_24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Again, doing a quick comparison with 1999 we see that hymnal</a:t>
            </a:r>
            <a:r>
              <a:rPr lang="en-US" baseline="0" dirty="0" smtClean="0"/>
              <a:t> usage has diminished and projection is more common. </a:t>
            </a:r>
          </a:p>
          <a:p>
            <a:pPr marL="0" lvl="0" indent="0" algn="l" rtl="0">
              <a:spcBef>
                <a:spcPts val="0"/>
              </a:spcBef>
              <a:spcAft>
                <a:spcPts val="0"/>
              </a:spcAft>
              <a:buNone/>
            </a:pPr>
            <a:r>
              <a:rPr lang="en-US" baseline="0" dirty="0" smtClean="0"/>
              <a:t>So much has changed since 1999 when churches were still using overheads as a means of projection. </a:t>
            </a:r>
            <a:endParaRPr dirty="0"/>
          </a:p>
        </p:txBody>
      </p:sp>
      <p:sp>
        <p:nvSpPr>
          <p:cNvPr id="949" name="Google Shape;949;g4f2d668567_0_2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
        <p:cNvGrpSpPr/>
        <p:nvPr/>
      </p:nvGrpSpPr>
      <p:grpSpPr>
        <a:xfrm>
          <a:off x="0" y="0"/>
          <a:ext cx="0" cy="0"/>
          <a:chOff x="0" y="0"/>
          <a:chExt cx="0" cy="0"/>
        </a:xfrm>
      </p:grpSpPr>
      <p:sp>
        <p:nvSpPr>
          <p:cNvPr id="956" name="Google Shape;956;g4f2d668567_0_6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Most</a:t>
            </a:r>
            <a:r>
              <a:rPr lang="en-US" baseline="0" dirty="0" smtClean="0"/>
              <a:t> of our congregations have a CCLI license but since that doesn’t cover any of the music from </a:t>
            </a:r>
            <a:r>
              <a:rPr lang="en-US" baseline="0" dirty="0" err="1" smtClean="0"/>
              <a:t>Tazie</a:t>
            </a:r>
            <a:r>
              <a:rPr lang="en-US" baseline="0" dirty="0" smtClean="0"/>
              <a:t>, Iona, or GIA, some have opted to get a </a:t>
            </a:r>
            <a:r>
              <a:rPr lang="en-US" baseline="0" dirty="0" err="1" smtClean="0"/>
              <a:t>OneLicense</a:t>
            </a:r>
            <a:r>
              <a:rPr lang="en-US" baseline="0" dirty="0" smtClean="0"/>
              <a:t> as well. </a:t>
            </a:r>
            <a:endParaRPr dirty="0"/>
          </a:p>
        </p:txBody>
      </p:sp>
      <p:sp>
        <p:nvSpPr>
          <p:cNvPr id="957" name="Google Shape;957;g4f2d668567_0_6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Google Shape;963;g4f2d668567_0_6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But</a:t>
            </a:r>
            <a:r>
              <a:rPr lang="en-US" baseline="0" dirty="0" smtClean="0"/>
              <a:t> there are barriers to projection.  Again, 20% of our churches do nothing to accommodate those for whom projection is an issue, while others provide large print handouts and a very slight number provide an electronic device so that the font can be adjusted to suit the needs of the user. </a:t>
            </a:r>
            <a:endParaRPr dirty="0"/>
          </a:p>
        </p:txBody>
      </p:sp>
      <p:sp>
        <p:nvSpPr>
          <p:cNvPr id="964" name="Google Shape;964;g4f2d668567_0_6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4f2d66856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4f2d668567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Questions?</a:t>
            </a:r>
            <a:r>
              <a:rPr lang="en-US" baseline="0" dirty="0" smtClean="0"/>
              <a:t> </a:t>
            </a:r>
            <a:endParaRPr dirty="0"/>
          </a:p>
        </p:txBody>
      </p:sp>
      <p:sp>
        <p:nvSpPr>
          <p:cNvPr id="87" name="Google Shape;87;g4f2d668567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106</a:t>
            </a:fld>
            <a:endParaRPr/>
          </a:p>
        </p:txBody>
      </p:sp>
    </p:spTree>
    <p:extLst>
      <p:ext uri="{BB962C8B-B14F-4D97-AF65-F5344CB8AC3E}">
        <p14:creationId xmlns:p14="http://schemas.microsoft.com/office/powerpoint/2010/main" val="154631619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
        <p:cNvGrpSpPr/>
        <p:nvPr/>
      </p:nvGrpSpPr>
      <p:grpSpPr>
        <a:xfrm>
          <a:off x="0" y="0"/>
          <a:ext cx="0" cy="0"/>
          <a:chOff x="0" y="0"/>
          <a:chExt cx="0" cy="0"/>
        </a:xfrm>
      </p:grpSpPr>
      <p:sp>
        <p:nvSpPr>
          <p:cNvPr id="984" name="Google Shape;984;g4f2d668567_0_4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5" name="Google Shape;985;g4f2d668567_0_40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6" name="Google Shape;986;g4f2d668567_0_40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107</a:t>
            </a:fld>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
        <p:cNvGrpSpPr/>
        <p:nvPr/>
      </p:nvGrpSpPr>
      <p:grpSpPr>
        <a:xfrm>
          <a:off x="0" y="0"/>
          <a:ext cx="0" cy="0"/>
          <a:chOff x="0" y="0"/>
          <a:chExt cx="0" cy="0"/>
        </a:xfrm>
      </p:grpSpPr>
      <p:sp>
        <p:nvSpPr>
          <p:cNvPr id="997" name="Google Shape;997;p7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8" name="Google Shape;998;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Google Shape;1004;p6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5" name="Google Shape;1005;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By</a:t>
            </a:r>
            <a:r>
              <a:rPr lang="en-US" baseline="0" dirty="0" smtClean="0"/>
              <a:t> the end of the survey it will become clear that Canadian churches utilize more lay people and seem to be more creative in their worship than churches in the US. </a:t>
            </a:r>
          </a:p>
          <a:p>
            <a:pPr marL="0" lvl="0" indent="0" algn="l" rtl="0">
              <a:spcBef>
                <a:spcPts val="0"/>
              </a:spcBef>
              <a:spcAft>
                <a:spcPts val="0"/>
              </a:spcAft>
              <a:buNone/>
            </a:pPr>
            <a:endParaRPr dirty="0"/>
          </a:p>
        </p:txBody>
      </p:sp>
      <p:sp>
        <p:nvSpPr>
          <p:cNvPr id="186" name="Google Shape;18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p6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3" name="Google Shape;1013;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8"/>
        <p:cNvGrpSpPr/>
        <p:nvPr/>
      </p:nvGrpSpPr>
      <p:grpSpPr>
        <a:xfrm>
          <a:off x="0" y="0"/>
          <a:ext cx="0" cy="0"/>
          <a:chOff x="0" y="0"/>
          <a:chExt cx="0" cy="0"/>
        </a:xfrm>
      </p:grpSpPr>
      <p:sp>
        <p:nvSpPr>
          <p:cNvPr id="1019" name="Google Shape;1019;p6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0" name="Google Shape;1020;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5"/>
        <p:cNvGrpSpPr/>
        <p:nvPr/>
      </p:nvGrpSpPr>
      <p:grpSpPr>
        <a:xfrm>
          <a:off x="0" y="0"/>
          <a:ext cx="0" cy="0"/>
          <a:chOff x="0" y="0"/>
          <a:chExt cx="0" cy="0"/>
        </a:xfrm>
      </p:grpSpPr>
      <p:sp>
        <p:nvSpPr>
          <p:cNvPr id="1026" name="Google Shape;1026;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7" name="Google Shape;1027;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3"/>
        <p:cNvGrpSpPr/>
        <p:nvPr/>
      </p:nvGrpSpPr>
      <p:grpSpPr>
        <a:xfrm>
          <a:off x="0" y="0"/>
          <a:ext cx="0" cy="0"/>
          <a:chOff x="0" y="0"/>
          <a:chExt cx="0" cy="0"/>
        </a:xfrm>
      </p:grpSpPr>
      <p:sp>
        <p:nvSpPr>
          <p:cNvPr id="1034" name="Google Shape;1034;g4f2d668567_0_66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5" name="Google Shape;1035;g4f2d668567_0_6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0"/>
        <p:cNvGrpSpPr/>
        <p:nvPr/>
      </p:nvGrpSpPr>
      <p:grpSpPr>
        <a:xfrm>
          <a:off x="0" y="0"/>
          <a:ext cx="0" cy="0"/>
          <a:chOff x="0" y="0"/>
          <a:chExt cx="0" cy="0"/>
        </a:xfrm>
      </p:grpSpPr>
      <p:sp>
        <p:nvSpPr>
          <p:cNvPr id="1041" name="Google Shape;1041;p7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2" name="Google Shape;1042;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7"/>
        <p:cNvGrpSpPr/>
        <p:nvPr/>
      </p:nvGrpSpPr>
      <p:grpSpPr>
        <a:xfrm>
          <a:off x="0" y="0"/>
          <a:ext cx="0" cy="0"/>
          <a:chOff x="0" y="0"/>
          <a:chExt cx="0" cy="0"/>
        </a:xfrm>
      </p:grpSpPr>
      <p:sp>
        <p:nvSpPr>
          <p:cNvPr id="1048" name="Google Shape;1048;p7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9" name="Google Shape;1049;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4f2d66856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4f2d668567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Questions?</a:t>
            </a:r>
            <a:r>
              <a:rPr lang="en-US" baseline="0" dirty="0" smtClean="0"/>
              <a:t> </a:t>
            </a:r>
            <a:endParaRPr dirty="0"/>
          </a:p>
        </p:txBody>
      </p:sp>
      <p:sp>
        <p:nvSpPr>
          <p:cNvPr id="87" name="Google Shape;87;g4f2d668567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116</a:t>
            </a:fld>
            <a:endParaRPr/>
          </a:p>
        </p:txBody>
      </p:sp>
    </p:spTree>
    <p:extLst>
      <p:ext uri="{BB962C8B-B14F-4D97-AF65-F5344CB8AC3E}">
        <p14:creationId xmlns:p14="http://schemas.microsoft.com/office/powerpoint/2010/main" val="19078828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g4f2d668567_0_4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6" name="Google Shape;1056;g4f2d668567_0_4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7" name="Google Shape;1057;g4f2d668567_0_4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117</a:t>
            </a:fld>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7"/>
        <p:cNvGrpSpPr/>
        <p:nvPr/>
      </p:nvGrpSpPr>
      <p:grpSpPr>
        <a:xfrm>
          <a:off x="0" y="0"/>
          <a:ext cx="0" cy="0"/>
          <a:chOff x="0" y="0"/>
          <a:chExt cx="0" cy="0"/>
        </a:xfrm>
      </p:grpSpPr>
      <p:sp>
        <p:nvSpPr>
          <p:cNvPr id="1068" name="Google Shape;1068;p7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Our churches are increasingly</a:t>
            </a:r>
            <a:r>
              <a:rPr lang="en-US" baseline="0" dirty="0" smtClean="0"/>
              <a:t> reliant on tech. </a:t>
            </a:r>
            <a:endParaRPr dirty="0"/>
          </a:p>
        </p:txBody>
      </p:sp>
      <p:sp>
        <p:nvSpPr>
          <p:cNvPr id="1069" name="Google Shape;1069;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4"/>
        <p:cNvGrpSpPr/>
        <p:nvPr/>
      </p:nvGrpSpPr>
      <p:grpSpPr>
        <a:xfrm>
          <a:off x="0" y="0"/>
          <a:ext cx="0" cy="0"/>
          <a:chOff x="0" y="0"/>
          <a:chExt cx="0" cy="0"/>
        </a:xfrm>
      </p:grpSpPr>
      <p:sp>
        <p:nvSpPr>
          <p:cNvPr id="1075" name="Google Shape;1075;p7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Smaller churches tend to be less</a:t>
            </a:r>
            <a:r>
              <a:rPr lang="en-US" baseline="0" dirty="0" smtClean="0"/>
              <a:t> dependent on electronic projection than larger ones. Which leads one to wonder, as our churches get smaller what role will technology have? </a:t>
            </a:r>
            <a:endParaRPr dirty="0"/>
          </a:p>
        </p:txBody>
      </p:sp>
      <p:sp>
        <p:nvSpPr>
          <p:cNvPr id="1076" name="Google Shape;1076;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Again, note the</a:t>
            </a:r>
            <a:r>
              <a:rPr lang="en-US" baseline="0" dirty="0" smtClean="0"/>
              <a:t> difference between the US and Canada.  It is also interesting to note that we are using more litanies and less dramas than we were in 1999. In part, this may be because we are rediscovering the drama inherent in worship and highlighting the drama that already exists in scripture. </a:t>
            </a:r>
            <a:endParaRPr dirty="0"/>
          </a:p>
        </p:txBody>
      </p:sp>
      <p:sp>
        <p:nvSpPr>
          <p:cNvPr id="193" name="Google Shape;19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1"/>
        <p:cNvGrpSpPr/>
        <p:nvPr/>
      </p:nvGrpSpPr>
      <p:grpSpPr>
        <a:xfrm>
          <a:off x="0" y="0"/>
          <a:ext cx="0" cy="0"/>
          <a:chOff x="0" y="0"/>
          <a:chExt cx="0" cy="0"/>
        </a:xfrm>
      </p:grpSpPr>
      <p:sp>
        <p:nvSpPr>
          <p:cNvPr id="1082" name="Google Shape;1082;p7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Churches typically use projection for song lyrics (without musical notation) and litanies.</a:t>
            </a:r>
            <a:r>
              <a:rPr lang="en-US" baseline="0" dirty="0" smtClean="0"/>
              <a:t> </a:t>
            </a:r>
            <a:endParaRPr dirty="0"/>
          </a:p>
        </p:txBody>
      </p:sp>
      <p:sp>
        <p:nvSpPr>
          <p:cNvPr id="1083" name="Google Shape;1083;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8"/>
        <p:cNvGrpSpPr/>
        <p:nvPr/>
      </p:nvGrpSpPr>
      <p:grpSpPr>
        <a:xfrm>
          <a:off x="0" y="0"/>
          <a:ext cx="0" cy="0"/>
          <a:chOff x="0" y="0"/>
          <a:chExt cx="0" cy="0"/>
        </a:xfrm>
      </p:grpSpPr>
      <p:sp>
        <p:nvSpPr>
          <p:cNvPr id="1089" name="Google Shape;1089;p7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Churches are beginning to</a:t>
            </a:r>
            <a:r>
              <a:rPr lang="en-US" baseline="0" dirty="0" smtClean="0"/>
              <a:t> do live-streaming but because of copyright issues with the music for many it is only the sermon that is recorded and stored. </a:t>
            </a:r>
            <a:endParaRPr dirty="0"/>
          </a:p>
        </p:txBody>
      </p:sp>
      <p:sp>
        <p:nvSpPr>
          <p:cNvPr id="1090" name="Google Shape;1090;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4f2d668567_0_67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Our churches do seem to utilize Facebook which makes</a:t>
            </a:r>
            <a:r>
              <a:rPr lang="en-US" baseline="0" dirty="0" smtClean="0"/>
              <a:t> sense but Millennials and Gen Z tend not to utilize that platform. </a:t>
            </a:r>
            <a:endParaRPr dirty="0"/>
          </a:p>
        </p:txBody>
      </p:sp>
      <p:sp>
        <p:nvSpPr>
          <p:cNvPr id="1115" name="Google Shape;1115;g4f2d668567_0_6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4f2d66856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4f2d668567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Questions?</a:t>
            </a:r>
            <a:r>
              <a:rPr lang="en-US" baseline="0" dirty="0" smtClean="0"/>
              <a:t> </a:t>
            </a:r>
            <a:endParaRPr dirty="0"/>
          </a:p>
        </p:txBody>
      </p:sp>
      <p:sp>
        <p:nvSpPr>
          <p:cNvPr id="87" name="Google Shape;87;g4f2d668567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123</a:t>
            </a:fld>
            <a:endParaRPr/>
          </a:p>
        </p:txBody>
      </p:sp>
    </p:spTree>
    <p:extLst>
      <p:ext uri="{BB962C8B-B14F-4D97-AF65-F5344CB8AC3E}">
        <p14:creationId xmlns:p14="http://schemas.microsoft.com/office/powerpoint/2010/main" val="3008480243"/>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0"/>
        <p:cNvGrpSpPr/>
        <p:nvPr/>
      </p:nvGrpSpPr>
      <p:grpSpPr>
        <a:xfrm>
          <a:off x="0" y="0"/>
          <a:ext cx="0" cy="0"/>
          <a:chOff x="0" y="0"/>
          <a:chExt cx="0" cy="0"/>
        </a:xfrm>
      </p:grpSpPr>
      <p:sp>
        <p:nvSpPr>
          <p:cNvPr id="1121" name="Google Shape;1121;g4f2d668567_0_4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2" name="Google Shape;1122;g4f2d668567_0_4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3" name="Google Shape;1123;g4f2d668567_0_42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124</a:t>
            </a:fld>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3"/>
        <p:cNvGrpSpPr/>
        <p:nvPr/>
      </p:nvGrpSpPr>
      <p:grpSpPr>
        <a:xfrm>
          <a:off x="0" y="0"/>
          <a:ext cx="0" cy="0"/>
          <a:chOff x="0" y="0"/>
          <a:chExt cx="0" cy="0"/>
        </a:xfrm>
      </p:grpSpPr>
      <p:sp>
        <p:nvSpPr>
          <p:cNvPr id="1134" name="Google Shape;1134;p7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It</a:t>
            </a:r>
            <a:r>
              <a:rPr lang="en-US" baseline="0" dirty="0" smtClean="0"/>
              <a:t> will be interesting to see if what happens language wise as our denomination becomes more diverse.  I heard once that every Sunday worship in the CRC occurs in 14 different languages. </a:t>
            </a:r>
            <a:endParaRPr dirty="0"/>
          </a:p>
        </p:txBody>
      </p:sp>
      <p:sp>
        <p:nvSpPr>
          <p:cNvPr id="1135" name="Google Shape;1135;p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7"/>
        <p:cNvGrpSpPr/>
        <p:nvPr/>
      </p:nvGrpSpPr>
      <p:grpSpPr>
        <a:xfrm>
          <a:off x="0" y="0"/>
          <a:ext cx="0" cy="0"/>
          <a:chOff x="0" y="0"/>
          <a:chExt cx="0" cy="0"/>
        </a:xfrm>
      </p:grpSpPr>
      <p:sp>
        <p:nvSpPr>
          <p:cNvPr id="1148" name="Google Shape;1148;p8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Desired</a:t>
            </a:r>
            <a:r>
              <a:rPr lang="en-US" baseline="0" dirty="0" smtClean="0"/>
              <a:t> Future: Vibrant communities, radiating grace, welcoming, nurturing, strengthening, and encouraging” of people of all ages, ethnicities, genders, and abilities in order that all might “grow in the likeness of Christ”. </a:t>
            </a:r>
            <a:endParaRPr dirty="0"/>
          </a:p>
        </p:txBody>
      </p:sp>
      <p:sp>
        <p:nvSpPr>
          <p:cNvPr id="1149" name="Google Shape;1149;p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5"/>
        <p:cNvGrpSpPr/>
        <p:nvPr/>
      </p:nvGrpSpPr>
      <p:grpSpPr>
        <a:xfrm>
          <a:off x="0" y="0"/>
          <a:ext cx="0" cy="0"/>
          <a:chOff x="0" y="0"/>
          <a:chExt cx="0" cy="0"/>
        </a:xfrm>
      </p:grpSpPr>
      <p:sp>
        <p:nvSpPr>
          <p:cNvPr id="1156" name="Google Shape;1156;p8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Very interesting… It seems that non-white</a:t>
            </a:r>
            <a:r>
              <a:rPr lang="en-US" baseline="0" dirty="0" smtClean="0"/>
              <a:t> and multiracial/ethnic churches feel that they are doing a better job at embodying the denomination’s desired future than the predominant culture. </a:t>
            </a:r>
            <a:endParaRPr dirty="0"/>
          </a:p>
        </p:txBody>
      </p:sp>
      <p:sp>
        <p:nvSpPr>
          <p:cNvPr id="1157" name="Google Shape;1157;p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2"/>
        <p:cNvGrpSpPr/>
        <p:nvPr/>
      </p:nvGrpSpPr>
      <p:grpSpPr>
        <a:xfrm>
          <a:off x="0" y="0"/>
          <a:ext cx="0" cy="0"/>
          <a:chOff x="0" y="0"/>
          <a:chExt cx="0" cy="0"/>
        </a:xfrm>
      </p:grpSpPr>
      <p:sp>
        <p:nvSpPr>
          <p:cNvPr id="1163" name="Google Shape;1163;p7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As the editor of Reformed Worship, this slide warms my heart (-: </a:t>
            </a:r>
          </a:p>
          <a:p>
            <a:pPr marL="0" lvl="0" indent="0" algn="l" rtl="0">
              <a:spcBef>
                <a:spcPts val="0"/>
              </a:spcBef>
              <a:spcAft>
                <a:spcPts val="0"/>
              </a:spcAft>
              <a:buNone/>
            </a:pPr>
            <a:r>
              <a:rPr lang="en-US" dirty="0" smtClean="0"/>
              <a:t>As</a:t>
            </a:r>
            <a:r>
              <a:rPr lang="en-US" baseline="0" dirty="0" smtClean="0"/>
              <a:t> Worship Ministries we are eager to see the number increase as more we </a:t>
            </a:r>
            <a:r>
              <a:rPr lang="en-US" baseline="0" dirty="0" err="1" smtClean="0"/>
              <a:t>connet</a:t>
            </a:r>
            <a:r>
              <a:rPr lang="en-US" baseline="0" dirty="0" smtClean="0"/>
              <a:t> with more worship planners and leaders and they find out about the resources available.  But we also desire to make sure that whatever our energy is thrown at really does meet the needs of our churches. </a:t>
            </a:r>
            <a:endParaRPr dirty="0"/>
          </a:p>
        </p:txBody>
      </p:sp>
      <p:sp>
        <p:nvSpPr>
          <p:cNvPr id="1164" name="Google Shape;1164;p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9"/>
        <p:cNvGrpSpPr/>
        <p:nvPr/>
      </p:nvGrpSpPr>
      <p:grpSpPr>
        <a:xfrm>
          <a:off x="0" y="0"/>
          <a:ext cx="0" cy="0"/>
          <a:chOff x="0" y="0"/>
          <a:chExt cx="0" cy="0"/>
        </a:xfrm>
      </p:grpSpPr>
      <p:sp>
        <p:nvSpPr>
          <p:cNvPr id="1170" name="Google Shape;1170;p8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Worship Ministries is certainly grateful</a:t>
            </a:r>
            <a:r>
              <a:rPr lang="en-US" baseline="0" dirty="0" smtClean="0"/>
              <a:t> for the support we receive from individuals and congregations.  Ministry shares do not cover the budget for any of our ministries.  These offering schedules and the resources created for them are one way that we can connect directly with those in the pew. </a:t>
            </a:r>
            <a:endParaRPr dirty="0"/>
          </a:p>
        </p:txBody>
      </p:sp>
      <p:sp>
        <p:nvSpPr>
          <p:cNvPr id="1171" name="Google Shape;1171;p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Not much variation with</a:t>
            </a:r>
            <a:r>
              <a:rPr lang="en-US" baseline="0" dirty="0" smtClean="0"/>
              <a:t> children’s messages from 1999 nor between the US and Canada. </a:t>
            </a:r>
            <a:endParaRPr dirty="0"/>
          </a:p>
        </p:txBody>
      </p:sp>
      <p:sp>
        <p:nvSpPr>
          <p:cNvPr id="201" name="Google Shape;20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7"/>
        <p:cNvGrpSpPr/>
        <p:nvPr/>
      </p:nvGrpSpPr>
      <p:grpSpPr>
        <a:xfrm>
          <a:off x="0" y="0"/>
          <a:ext cx="0" cy="0"/>
          <a:chOff x="0" y="0"/>
          <a:chExt cx="0" cy="0"/>
        </a:xfrm>
      </p:grpSpPr>
      <p:sp>
        <p:nvSpPr>
          <p:cNvPr id="1178" name="Google Shape;1178;p8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This Bridge</a:t>
            </a:r>
            <a:r>
              <a:rPr lang="en-US" baseline="0" dirty="0" smtClean="0"/>
              <a:t> is being rolled out in Canada at the moment, so if you are in the US and haven’t heard about it don’t worry.  But it does make us wonder and dream about the possibilities for connecting worship resources with that app or </a:t>
            </a:r>
            <a:r>
              <a:rPr lang="en-US" baseline="0" smtClean="0"/>
              <a:t>something similar.  </a:t>
            </a:r>
            <a:endParaRPr/>
          </a:p>
        </p:txBody>
      </p:sp>
      <p:sp>
        <p:nvSpPr>
          <p:cNvPr id="1179" name="Google Shape;1179;p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4f2d66856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4f2d668567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Questions?</a:t>
            </a:r>
            <a:r>
              <a:rPr lang="en-US" baseline="0" dirty="0" smtClean="0"/>
              <a:t> </a:t>
            </a:r>
            <a:endParaRPr dirty="0"/>
          </a:p>
        </p:txBody>
      </p:sp>
      <p:sp>
        <p:nvSpPr>
          <p:cNvPr id="87" name="Google Shape;87;g4f2d668567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131</a:t>
            </a:fld>
            <a:endParaRPr/>
          </a:p>
        </p:txBody>
      </p:sp>
    </p:spTree>
    <p:extLst>
      <p:ext uri="{BB962C8B-B14F-4D97-AF65-F5344CB8AC3E}">
        <p14:creationId xmlns:p14="http://schemas.microsoft.com/office/powerpoint/2010/main" val="1656241870"/>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4"/>
        <p:cNvGrpSpPr/>
        <p:nvPr/>
      </p:nvGrpSpPr>
      <p:grpSpPr>
        <a:xfrm>
          <a:off x="0" y="0"/>
          <a:ext cx="0" cy="0"/>
          <a:chOff x="0" y="0"/>
          <a:chExt cx="0" cy="0"/>
        </a:xfrm>
      </p:grpSpPr>
      <p:sp>
        <p:nvSpPr>
          <p:cNvPr id="1185" name="Google Shape;1185;g4f2d668567_0_2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6" name="Google Shape;1186;g4f2d668567_0_26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THANKS!</a:t>
            </a:r>
            <a:r>
              <a:rPr lang="en-US" baseline="0" dirty="0" smtClean="0"/>
              <a:t> </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There were many more questions than we could look at today and we didn’t have time to sit an reflect for long. So please, if you have a follow up question that didn’t get answered feel free to email worship@crcna.org and we will get back to you or give us a call. </a:t>
            </a:r>
          </a:p>
          <a:p>
            <a:pPr marL="0" lvl="0" indent="0" algn="l" rtl="0">
              <a:spcBef>
                <a:spcPts val="0"/>
              </a:spcBef>
              <a:spcAft>
                <a:spcPts val="0"/>
              </a:spcAft>
              <a:buNone/>
            </a:pPr>
            <a:endParaRPr lang="en-US" baseline="0" dirty="0" smtClean="0"/>
          </a:p>
          <a:p>
            <a:pPr marL="0" lvl="0" indent="0" algn="l" rtl="0">
              <a:spcBef>
                <a:spcPts val="0"/>
              </a:spcBef>
              <a:spcAft>
                <a:spcPts val="0"/>
              </a:spcAft>
              <a:buNone/>
            </a:pPr>
            <a:endParaRPr dirty="0"/>
          </a:p>
        </p:txBody>
      </p:sp>
      <p:sp>
        <p:nvSpPr>
          <p:cNvPr id="1187" name="Google Shape;1187;g4f2d668567_0_26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132</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Sermon prep time…</a:t>
            </a:r>
            <a:r>
              <a:rPr lang="en-US" baseline="0" dirty="0" smtClean="0"/>
              <a:t> the number of preachers spending less than 5 hours prepping was surprising.  We checked to see who answered this question, worship leaders, or the preachers themselves and it was the preachers.  But notice what happens when we compare organized vs. emerging.  16% of emerging church pastors spend less than 5 hours on sermon prep.  Given the various demands on their time and the fact that many are bi-vocational this shouldn’t be a surprise.  </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But is it possible to prepare a good sermon in less than 5 hours?  Frankly, I wonder how much time the Apostles spent preparing? Of course we aren’t them either.  Does the HS make up the difference regardless? Does this help or impede the gospel message? What would be most helpful to support pastors with sermon planning when they have so few hours available for prep? </a:t>
            </a:r>
          </a:p>
        </p:txBody>
      </p:sp>
      <p:sp>
        <p:nvSpPr>
          <p:cNvPr id="209" name="Google Shape;20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What I find interesting here is that sermons in churches who</a:t>
            </a:r>
            <a:r>
              <a:rPr lang="en-US" baseline="0" dirty="0" smtClean="0"/>
              <a:t> are of a </a:t>
            </a:r>
            <a:r>
              <a:rPr lang="en-US" dirty="0" smtClean="0"/>
              <a:t> predominantly non-white</a:t>
            </a:r>
            <a:r>
              <a:rPr lang="en-US" baseline="0" dirty="0" smtClean="0"/>
              <a:t> race or ethnicity have both the shortest sermons of less than 10 minutes and the longest of more than 45.  In general though you are going to hear longer sermons in the US than Canada. </a:t>
            </a:r>
            <a:endParaRPr dirty="0"/>
          </a:p>
        </p:txBody>
      </p:sp>
      <p:sp>
        <p:nvSpPr>
          <p:cNvPr id="217" name="Google Shape;21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This is an interesting</a:t>
            </a:r>
            <a:r>
              <a:rPr lang="en-US" baseline="0" dirty="0" smtClean="0"/>
              <a:t> question to watch.  The CRC liturgy has traditionally had a prayer and song directly following after the sermon.  It will be interesting to see if over time that that will decrease either from churches who simply end worship following the message to those who deliberately leave room in the service for responding to the sermon through a time of personal reflection and/or the opportunity to seek out prayer.  I few years ago I was working on a multi-ethnic worship service with a Korean, Latino, and African-American and all 3 indicated that the response time following the sermon was the most significant part of the service for their ethnic group. </a:t>
            </a:r>
            <a:endParaRPr dirty="0"/>
          </a:p>
        </p:txBody>
      </p:sp>
      <p:sp>
        <p:nvSpPr>
          <p:cNvPr id="225" name="Google Shape;22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4f2d66856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4f2d668567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Questions?</a:t>
            </a:r>
            <a:r>
              <a:rPr lang="en-US" baseline="0" dirty="0" smtClean="0"/>
              <a:t> </a:t>
            </a:r>
            <a:endParaRPr dirty="0"/>
          </a:p>
        </p:txBody>
      </p:sp>
      <p:sp>
        <p:nvSpPr>
          <p:cNvPr id="87" name="Google Shape;87;g4f2d668567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extLst>
      <p:ext uri="{BB962C8B-B14F-4D97-AF65-F5344CB8AC3E}">
        <p14:creationId xmlns:p14="http://schemas.microsoft.com/office/powerpoint/2010/main" val="12033692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4f2d668567_0_3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4f2d668567_0_30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4" name="Google Shape;234;g4f2d668567_0_30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I’m guessing that</a:t>
            </a:r>
            <a:r>
              <a:rPr lang="en-US" baseline="0" dirty="0" smtClean="0"/>
              <a:t> if we were to ask this question again in 5-10 years we would see an increase in the number of churches allowing for immersion. </a:t>
            </a:r>
            <a:endParaRPr dirty="0"/>
          </a:p>
        </p:txBody>
      </p:sp>
      <p:sp>
        <p:nvSpPr>
          <p:cNvPr id="263" name="Google Shape;26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4f2d66856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4f2d668567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A lot of topics are covered in this survey as you can see here. In order for us to get</a:t>
            </a:r>
            <a:r>
              <a:rPr lang="en-US" baseline="0" dirty="0" smtClean="0"/>
              <a:t> through all of them we won’t spend time on all the questions but focus on areas that I think there would be the most interest and the most to learn.  We invite you to write your questions/observations in the chat box and then we will pause throughout to address them. </a:t>
            </a:r>
            <a:endParaRPr dirty="0"/>
          </a:p>
        </p:txBody>
      </p:sp>
      <p:sp>
        <p:nvSpPr>
          <p:cNvPr id="87" name="Google Shape;87;g4f2d668567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extLst>
      <p:ext uri="{BB962C8B-B14F-4D97-AF65-F5344CB8AC3E}">
        <p14:creationId xmlns:p14="http://schemas.microsoft.com/office/powerpoint/2010/main" val="27205315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Denominational baptismal</a:t>
            </a:r>
            <a:r>
              <a:rPr lang="en-US" baseline="0" dirty="0" smtClean="0"/>
              <a:t> liturgies still are used or adapted by the great majority of our churches. </a:t>
            </a:r>
            <a:endParaRPr dirty="0"/>
          </a:p>
        </p:txBody>
      </p:sp>
      <p:sp>
        <p:nvSpPr>
          <p:cNvPr id="270" name="Google Shape;27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4f2d668567_0_4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To</a:t>
            </a:r>
            <a:r>
              <a:rPr lang="en-US" baseline="0" dirty="0" smtClean="0"/>
              <a:t> help our congregants understand that baptism is not a “once and done” event but that it has implications for how we live as God’s children some churches have begun to connect baptism to other liturgical acts like confession and forgiveness for example.  </a:t>
            </a:r>
            <a:endParaRPr dirty="0"/>
          </a:p>
        </p:txBody>
      </p:sp>
      <p:sp>
        <p:nvSpPr>
          <p:cNvPr id="278" name="Google Shape;278;g4f2d668567_0_4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Again,</a:t>
            </a:r>
            <a:r>
              <a:rPr lang="en-US" baseline="0" dirty="0" smtClean="0"/>
              <a:t> this is something we want to be paying attention to especially given that almost 50% of emerging churches will allow for dedication.  Remember that dedication is not a sacrament and not treated as such in these cases, nor does it mean that these churches do not teach a Reformed theology of infant baptism.  This issue has already been discussed at the classis level and I wonder if the larger denomination needs to listen to how those classis wrestled with the issue and what conclusions they came with and then determine if we need a common approach as a denomination and what that may be. How do we balance the desire to be hospitable and welcoming to those of varying beliefs while still being Reformed. Is it possible? </a:t>
            </a:r>
            <a:endParaRPr dirty="0"/>
          </a:p>
        </p:txBody>
      </p:sp>
      <p:sp>
        <p:nvSpPr>
          <p:cNvPr id="289" name="Google Shape;28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In this slide we ask the same question but see the answer based on church size.  Not surprisingly</a:t>
            </a:r>
            <a:r>
              <a:rPr lang="en-US" baseline="0" dirty="0" smtClean="0"/>
              <a:t> dedication is allowed more often in smaller churches given that it is happening in more emerging churches. </a:t>
            </a:r>
            <a:endParaRPr dirty="0"/>
          </a:p>
        </p:txBody>
      </p:sp>
      <p:sp>
        <p:nvSpPr>
          <p:cNvPr id="301" name="Google Shape;30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4f2d668567_0_45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We’ve never asked this question</a:t>
            </a:r>
            <a:r>
              <a:rPr lang="en-US" baseline="0" dirty="0" smtClean="0"/>
              <a:t> before so I don’t know if it is a practice that is increasing in the CRC or not, but I’m guessing it is.  Again it may be something that may be worth having a conversation about so that we can learn from each other about how best to deal with such requests and how we might frame their role in a CRC context. </a:t>
            </a:r>
            <a:endParaRPr dirty="0"/>
          </a:p>
        </p:txBody>
      </p:sp>
      <p:sp>
        <p:nvSpPr>
          <p:cNvPr id="308" name="Google Shape;308;g4f2d668567_0_4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4f2d668567_0_47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Again</a:t>
            </a:r>
            <a:r>
              <a:rPr lang="en-US" baseline="0" dirty="0" smtClean="0"/>
              <a:t> this will tell us more if we ask the same question again in a few years to see if there are any trends. </a:t>
            </a:r>
            <a:endParaRPr dirty="0"/>
          </a:p>
        </p:txBody>
      </p:sp>
      <p:sp>
        <p:nvSpPr>
          <p:cNvPr id="319" name="Google Shape;319;g4f2d668567_0_4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Denominational</a:t>
            </a:r>
            <a:r>
              <a:rPr lang="en-US" baseline="0" dirty="0" smtClean="0"/>
              <a:t> liturgies are still being used but more frequently adapted. </a:t>
            </a:r>
            <a:endParaRPr dirty="0"/>
          </a:p>
        </p:txBody>
      </p:sp>
      <p:sp>
        <p:nvSpPr>
          <p:cNvPr id="331" name="Google Shape;33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4f2d66856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4f2d668567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Questions?</a:t>
            </a:r>
            <a:r>
              <a:rPr lang="en-US" baseline="0" dirty="0" smtClean="0"/>
              <a:t> </a:t>
            </a:r>
            <a:endParaRPr dirty="0"/>
          </a:p>
        </p:txBody>
      </p:sp>
      <p:sp>
        <p:nvSpPr>
          <p:cNvPr id="87" name="Google Shape;87;g4f2d668567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extLst>
      <p:ext uri="{BB962C8B-B14F-4D97-AF65-F5344CB8AC3E}">
        <p14:creationId xmlns:p14="http://schemas.microsoft.com/office/powerpoint/2010/main" val="3106847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4f2d668567_0_3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4f2d668567_0_3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g4f2d668567_0_3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We can</a:t>
            </a:r>
            <a:r>
              <a:rPr lang="en-US" baseline="0" dirty="0" smtClean="0"/>
              <a:t> see that churches are celebrating the Lord’s Supper more often today than they were in 1999.  But what is </a:t>
            </a:r>
            <a:r>
              <a:rPr lang="en-US" baseline="0" dirty="0" err="1" smtClean="0"/>
              <a:t>fascintating</a:t>
            </a:r>
            <a:r>
              <a:rPr lang="en-US" baseline="0" dirty="0" smtClean="0"/>
              <a:t> is that among the churches that most often practice weekly communion are emerging and multi-ethnic churches.  </a:t>
            </a:r>
            <a:endParaRPr dirty="0"/>
          </a:p>
        </p:txBody>
      </p:sp>
      <p:sp>
        <p:nvSpPr>
          <p:cNvPr id="352" name="Google Shape;35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4f2d668567_0_2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4f2d668567_0_27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0" name="Google Shape;100;g4f2d668567_0_27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Intentional</a:t>
            </a:r>
            <a:r>
              <a:rPr lang="en-US" baseline="0" dirty="0" smtClean="0"/>
              <a:t> preparation the week ahead of the LS is happening in just over 50% of our churches.  A little more than a 7% drop since 1999. </a:t>
            </a:r>
            <a:endParaRPr dirty="0"/>
          </a:p>
        </p:txBody>
      </p:sp>
      <p:sp>
        <p:nvSpPr>
          <p:cNvPr id="362" name="Google Shape;36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LS liturgies are still being used either as they are or adapted in most</a:t>
            </a:r>
            <a:r>
              <a:rPr lang="en-US" baseline="0" dirty="0" smtClean="0"/>
              <a:t> churches including emerging churches.  Though emerging churches are also most likely to create their own form or not use one at all. </a:t>
            </a:r>
          </a:p>
          <a:p>
            <a:pPr marL="0" lvl="0" indent="0" algn="l" rtl="0">
              <a:spcBef>
                <a:spcPts val="0"/>
              </a:spcBef>
              <a:spcAft>
                <a:spcPts val="0"/>
              </a:spcAft>
              <a:buNone/>
            </a:pPr>
            <a:r>
              <a:rPr lang="en-US" baseline="0" dirty="0" smtClean="0"/>
              <a:t>Smaller churches are also more likely to create their own liturgies. </a:t>
            </a:r>
            <a:endParaRPr dirty="0"/>
          </a:p>
        </p:txBody>
      </p:sp>
      <p:sp>
        <p:nvSpPr>
          <p:cNvPr id="370" name="Google Shape;37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4f2d668567_0_49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I guess I was a little surprised to learn that 61% of our churches always use the individual</a:t>
            </a:r>
            <a:r>
              <a:rPr lang="en-US" baseline="0" dirty="0" smtClean="0"/>
              <a:t> cups for communion.  But it looks like most of our congregations do on occasion also dip bread into a cup (</a:t>
            </a:r>
            <a:r>
              <a:rPr lang="en-US" baseline="0" dirty="0" err="1" smtClean="0"/>
              <a:t>intinction</a:t>
            </a:r>
            <a:r>
              <a:rPr lang="en-US" baseline="0" dirty="0" smtClean="0"/>
              <a:t>).  Not surprisingly we don’t seem to have any users of a common cup. </a:t>
            </a:r>
            <a:endParaRPr dirty="0"/>
          </a:p>
        </p:txBody>
      </p:sp>
      <p:sp>
        <p:nvSpPr>
          <p:cNvPr id="380" name="Google Shape;380;g4f2d668567_0_4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4f2d668567_0_50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Most of our congregations</a:t>
            </a:r>
            <a:r>
              <a:rPr lang="en-US" baseline="0" dirty="0" smtClean="0"/>
              <a:t> only use grape juice. </a:t>
            </a:r>
            <a:endParaRPr dirty="0"/>
          </a:p>
        </p:txBody>
      </p:sp>
      <p:sp>
        <p:nvSpPr>
          <p:cNvPr id="387" name="Google Shape;387;g4f2d668567_0_5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4f2d668567_0_5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And there seems to be a mix of the type of bread used. </a:t>
            </a:r>
            <a:endParaRPr dirty="0"/>
          </a:p>
        </p:txBody>
      </p:sp>
      <p:sp>
        <p:nvSpPr>
          <p:cNvPr id="394" name="Google Shape;394;g4f2d668567_0_5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Given the number of individuals that have food allergies in our culture today I was a little surprised to learn that there are still a significant number of our churches</a:t>
            </a:r>
            <a:r>
              <a:rPr lang="en-US" baseline="0" dirty="0" smtClean="0"/>
              <a:t> that do not provide any options for these individuals to participate. </a:t>
            </a:r>
            <a:endParaRPr dirty="0"/>
          </a:p>
        </p:txBody>
      </p:sp>
      <p:sp>
        <p:nvSpPr>
          <p:cNvPr id="401" name="Google Shape;40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4f2d668567_0_16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There</a:t>
            </a:r>
            <a:r>
              <a:rPr lang="en-US" baseline="0" dirty="0" smtClean="0"/>
              <a:t> doesn’t seem to be much movement among churches choosing to come forward over remaining in the pew for communion compared to 1999.  </a:t>
            </a:r>
            <a:endParaRPr dirty="0"/>
          </a:p>
        </p:txBody>
      </p:sp>
      <p:sp>
        <p:nvSpPr>
          <p:cNvPr id="408" name="Google Shape;408;g4f2d668567_0_1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I’m guessing if we had data</a:t>
            </a:r>
            <a:r>
              <a:rPr lang="en-US" baseline="0" dirty="0" smtClean="0"/>
              <a:t> from 1999 on this question we would find that the LS table is more open than it has been in the past.  I was a little surprised at the number of churches where anyone is allowed to participate. But I wonder if we shouldn’t have added a category, “All who profess Jesus as their Lord and Savior” rather than assume that those individuals would be included in the “Baptized” category. </a:t>
            </a:r>
            <a:endParaRPr dirty="0"/>
          </a:p>
        </p:txBody>
      </p:sp>
      <p:sp>
        <p:nvSpPr>
          <p:cNvPr id="416" name="Google Shape;41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4f2d668567_0_5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This question may give us pause to consider whether or not we are</a:t>
            </a:r>
            <a:r>
              <a:rPr lang="en-US" baseline="0" dirty="0" smtClean="0"/>
              <a:t> teaching our congregants a full understanding of the Lord’s Supper.  While we could pull out many additional themes I think Remembrance, Communion, and Hope offer a good summary of the meaning of the LS.  How might a greater emphasis on how the LS provides us with Hope be helpful pastorally given a world that is increasingly divided and filled with fear? </a:t>
            </a:r>
            <a:endParaRPr dirty="0"/>
          </a:p>
        </p:txBody>
      </p:sp>
      <p:sp>
        <p:nvSpPr>
          <p:cNvPr id="430" name="Google Shape;430;g4f2d668567_0_5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4f2d66856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4f2d668567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Questions?</a:t>
            </a:r>
            <a:r>
              <a:rPr lang="en-US" baseline="0" dirty="0" smtClean="0"/>
              <a:t> </a:t>
            </a:r>
            <a:endParaRPr dirty="0"/>
          </a:p>
        </p:txBody>
      </p:sp>
      <p:sp>
        <p:nvSpPr>
          <p:cNvPr id="87" name="Google Shape;87;g4f2d668567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39</a:t>
            </a:fld>
            <a:endParaRPr/>
          </a:p>
        </p:txBody>
      </p:sp>
    </p:spTree>
    <p:extLst>
      <p:ext uri="{BB962C8B-B14F-4D97-AF65-F5344CB8AC3E}">
        <p14:creationId xmlns:p14="http://schemas.microsoft.com/office/powerpoint/2010/main" val="1192275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I was surprised to see that there</a:t>
            </a:r>
            <a:r>
              <a:rPr lang="en-US" baseline="0" dirty="0" smtClean="0"/>
              <a:t> is a higher percentage of churches in the US with 2 or more unique services in a week than in Canada.  </a:t>
            </a:r>
          </a:p>
          <a:p>
            <a:pPr marL="0" lvl="0" indent="0" algn="l" rtl="0">
              <a:spcBef>
                <a:spcPts val="0"/>
              </a:spcBef>
              <a:spcAft>
                <a:spcPts val="0"/>
              </a:spcAft>
              <a:buNone/>
            </a:pPr>
            <a:r>
              <a:rPr lang="en-US" baseline="0" dirty="0" smtClean="0"/>
              <a:t>The last worship survey we did was in 1999 and this is one question that was asked back then.  You can see that in 1999 73.5% of churches had 2 services while today taking the US and Canada together only 37% of churches do. </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In most instances there is not a big difference between churches in Canada and the United States.  Where there are interesting differences to note I will differentiate between the two countries.  In future surveys it may be interesting to ask churches to select if they are rural, urban, or sub-urban and do some data analysis that way.  I have a suspicion that we will see greater differences between rural and urban churches for example than we do between Canadian and US churches in general. </a:t>
            </a:r>
            <a:endParaRPr dirty="0"/>
          </a:p>
        </p:txBody>
      </p:sp>
      <p:sp>
        <p:nvSpPr>
          <p:cNvPr id="112" name="Google Shape;11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4f2d668567_0_3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4f2d668567_0_3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8" name="Google Shape;438;g4f2d668567_0_33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Again, if</a:t>
            </a:r>
            <a:r>
              <a:rPr lang="en-US" baseline="0" dirty="0" smtClean="0"/>
              <a:t> we ask the same question again in the future we may see some trends.  Are we praying more or less often in our churches? I was surprised to see that only 84% of our churches include a pastoral prayer in their morning worship where the needs and praises of congregational members, the church, our communities, and the world are raised.  If we don’t model such prayer in our worship how will that impact the prayers of our people the rest of the week? As well, over 50% of our congregations never or seldom include prayers of laments.  If we can’t bring our laments to God in our corporate worship how will we know that God cares about them? How will we know that we can bring our laments to God in our individual worship? </a:t>
            </a:r>
            <a:endParaRPr dirty="0"/>
          </a:p>
        </p:txBody>
      </p:sp>
      <p:sp>
        <p:nvSpPr>
          <p:cNvPr id="450" name="Google Shape;450;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4f2d668567_0_5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4f2d668567_0_5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Here and</a:t>
            </a:r>
            <a:r>
              <a:rPr lang="en-US" baseline="0" dirty="0" smtClean="0"/>
              <a:t> in the next slide</a:t>
            </a:r>
            <a:r>
              <a:rPr lang="en-US" dirty="0" smtClean="0"/>
              <a:t> we see that our churches in Canada seem to</a:t>
            </a:r>
            <a:r>
              <a:rPr lang="en-US" baseline="0" dirty="0" smtClean="0"/>
              <a:t> involve more people and be a little more creative around worship. </a:t>
            </a:r>
            <a:endParaRPr dirty="0"/>
          </a:p>
        </p:txBody>
      </p:sp>
      <p:sp>
        <p:nvSpPr>
          <p:cNvPr id="458" name="Google Shape;458;g4f2d668567_0_53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Given that in our church order it is our elders who charged with the leadership and oversight of worship.</a:t>
            </a:r>
            <a:r>
              <a:rPr lang="en-US" baseline="0" dirty="0" smtClean="0"/>
              <a:t>  And it is the elders who are also tasked with spiritual leadership of the people I like seeing that they are taking a role in leading prayer in worship.  </a:t>
            </a:r>
            <a:endParaRPr dirty="0"/>
          </a:p>
        </p:txBody>
      </p:sp>
      <p:sp>
        <p:nvSpPr>
          <p:cNvPr id="465" name="Google Shape;465;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Here</a:t>
            </a:r>
            <a:r>
              <a:rPr lang="en-US" baseline="0" dirty="0" smtClean="0"/>
              <a:t> again we see the difference between our US and Canadian churches, where churches in Canada are more likely to include prayer topics related to the local community and creation. </a:t>
            </a:r>
            <a:endParaRPr dirty="0"/>
          </a:p>
        </p:txBody>
      </p:sp>
      <p:sp>
        <p:nvSpPr>
          <p:cNvPr id="472" name="Google Shape;47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4f2d668567_0_5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We are a culture that</a:t>
            </a:r>
            <a:r>
              <a:rPr lang="en-US" baseline="0" dirty="0" smtClean="0"/>
              <a:t> by and large is not comfortable with silence and this plays out in our worship as well.  But again it is interesting to note that predominantly non-white churches include silence at a much higher rate.  There are many racial/ethnic groups that make up this category and they certainly are not all the same so it shouldn’t be a surprise that this category also sees the largest number of churches that never or seldom include silence. </a:t>
            </a:r>
            <a:endParaRPr dirty="0"/>
          </a:p>
        </p:txBody>
      </p:sp>
      <p:sp>
        <p:nvSpPr>
          <p:cNvPr id="486" name="Google Shape;486;g4f2d668567_0_5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This is also a fairly new practice in our churches so it will be interesting</a:t>
            </a:r>
            <a:r>
              <a:rPr lang="en-US" baseline="0" dirty="0" smtClean="0"/>
              <a:t> to see whether this is a growing trend.  What surveys and stats don’t show is the impact that practices like this one may have on our churches pastorally and </a:t>
            </a:r>
            <a:r>
              <a:rPr lang="en-US" baseline="0" dirty="0" err="1" smtClean="0"/>
              <a:t>formationally</a:t>
            </a:r>
            <a:r>
              <a:rPr lang="en-US" baseline="0" dirty="0" smtClean="0"/>
              <a:t>. </a:t>
            </a:r>
            <a:endParaRPr dirty="0"/>
          </a:p>
        </p:txBody>
      </p:sp>
      <p:sp>
        <p:nvSpPr>
          <p:cNvPr id="495" name="Google Shape;49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4f2d66856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4f2d668567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Questions?</a:t>
            </a:r>
            <a:r>
              <a:rPr lang="en-US" baseline="0" dirty="0" smtClean="0"/>
              <a:t> </a:t>
            </a:r>
            <a:endParaRPr dirty="0"/>
          </a:p>
        </p:txBody>
      </p:sp>
      <p:sp>
        <p:nvSpPr>
          <p:cNvPr id="87" name="Google Shape;87;g4f2d668567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47</a:t>
            </a:fld>
            <a:endParaRPr/>
          </a:p>
        </p:txBody>
      </p:sp>
    </p:spTree>
    <p:extLst>
      <p:ext uri="{BB962C8B-B14F-4D97-AF65-F5344CB8AC3E}">
        <p14:creationId xmlns:p14="http://schemas.microsoft.com/office/powerpoint/2010/main" val="27325653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4f2d668567_0_3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4f2d668567_0_3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3" name="Google Shape;503;g4f2d668567_0_34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The next three slides are all in response to this same question and were automatically</a:t>
            </a:r>
            <a:r>
              <a:rPr lang="en-US" baseline="0" dirty="0" smtClean="0"/>
              <a:t> organized from the most common to the least used elements in worship. </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It is interesting to note for example that more churches give a welcome than a Greeting from God.  As Reformed Christians who believe that our worship is in response to God’s invitation and that God is already present in our worship this may cause us to pause a moment… </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It is very interesting to note that the inclusion of a confession of sin has gone up in our churches. </a:t>
            </a:r>
            <a:endParaRPr dirty="0"/>
          </a:p>
        </p:txBody>
      </p:sp>
      <p:sp>
        <p:nvSpPr>
          <p:cNvPr id="515" name="Google Shape;515;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Most of our services are just over</a:t>
            </a:r>
            <a:r>
              <a:rPr lang="en-US" baseline="0" dirty="0" smtClean="0"/>
              <a:t> an hour long.  And while</a:t>
            </a:r>
            <a:r>
              <a:rPr lang="en-US" dirty="0" smtClean="0"/>
              <a:t> there is little difference</a:t>
            </a:r>
            <a:r>
              <a:rPr lang="en-US" baseline="0" dirty="0" smtClean="0"/>
              <a:t> between the US and Canada we see a greater difference between organized and emerging churches and between churches of differing ethnic or racial make up.  </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I</a:t>
            </a:r>
            <a:r>
              <a:rPr lang="en-US" baseline="0" dirty="0" smtClean="0"/>
              <a:t> think it is important for us to take a look at what is happening in the emerging church because they are the organized church of the future.  It is also important to look at what is happening in ethnic minority churches because they are the growing edge of our denomination.  </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This particular question is important because it deals with “time” and who is it that gets to determine a communities understanding of and approach to time. </a:t>
            </a:r>
            <a:endParaRPr dirty="0"/>
          </a:p>
        </p:txBody>
      </p:sp>
      <p:sp>
        <p:nvSpPr>
          <p:cNvPr id="127" name="Google Shape;12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In our churches worship you are more likely to hear announcements than you are the Apostles’ or Nicene Creeds, the Lord’s Prayer or the 10 Commandments. </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Comparing</a:t>
            </a:r>
            <a:r>
              <a:rPr lang="en-US" baseline="0" dirty="0" smtClean="0"/>
              <a:t> the use of the Apostles’ Creed in 1999 to today you see that it has gone way done.  BUT…we aren’t exactly comparing Apples to Apples.  In 1999 the survey was more general over all congregational services and we know that it was pretty normal to say the Apostles’ Creed in the evening service.  Whereas in the 2018 survey respondents were asked to focus on just one of their services.  Still, given that for many of our churches that one service is the only service that they have, and for those that have 2 services on the Sunday the survey respondents answered for the one most attended many of our congregants do not recite the Apostles’ Creed with great regularity.  </a:t>
            </a:r>
            <a:endParaRPr dirty="0"/>
          </a:p>
        </p:txBody>
      </p:sp>
      <p:sp>
        <p:nvSpPr>
          <p:cNvPr id="523" name="Google Shape;523;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This I found VERY surprising.</a:t>
            </a:r>
            <a:r>
              <a:rPr lang="en-US" baseline="0" dirty="0" smtClean="0"/>
              <a:t>  When comparing the use of the 10 commandments in 1999 to today we are actually using them more often. </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Whereas the number of churches using the Nicene Creed every week has gone up its over all use has gone done. </a:t>
            </a:r>
            <a:endParaRPr dirty="0"/>
          </a:p>
        </p:txBody>
      </p:sp>
      <p:sp>
        <p:nvSpPr>
          <p:cNvPr id="531" name="Google Shape;531;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This</a:t>
            </a:r>
            <a:r>
              <a:rPr lang="en-US" baseline="0" dirty="0" smtClean="0"/>
              <a:t> gives us a peak at some of our other confessions and testimonies and how often they are used.  The fact that Our Songs of Hope is as low as it is shouldn’t be surprising to us as it is the RCA’s version of a contemporary testimony and not officially adapted in the CRC, though of course a useful source of liturgical material. </a:t>
            </a:r>
            <a:endParaRPr dirty="0"/>
          </a:p>
        </p:txBody>
      </p:sp>
      <p:sp>
        <p:nvSpPr>
          <p:cNvPr id="540" name="Google Shape;540;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4f2d668567_0_17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When we compare the</a:t>
            </a:r>
            <a:r>
              <a:rPr lang="en-US" baseline="0" dirty="0" smtClean="0"/>
              <a:t> use of these confessions and testimonies from 1999 to 2018 we see the following trends. </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There are more churches that are seldom or never using the Heidelberg Catechism. –Though again remember that in 1999 they were responding based on all their worship services and in 2018 they were asked to respond based on their main worship service. </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The use of the Belgic Confession has increased while the Canons of Dort has remained the same, and the use of the Contemporary Testimony has increased. </a:t>
            </a:r>
          </a:p>
        </p:txBody>
      </p:sp>
      <p:sp>
        <p:nvSpPr>
          <p:cNvPr id="547" name="Google Shape;547;g4f2d668567_0_1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I</a:t>
            </a:r>
            <a:r>
              <a:rPr lang="en-US" baseline="0" dirty="0" smtClean="0"/>
              <a:t> don’t think many of these options were even possible in 1999 so we have nothing to compare this to. It would be interesting to see how this changes even in the next 5 years. But this may be yet another area where we can learn best practices from each other.  Is it important that the tithe be given as part of our worship? If so, how can we make that a meaningful part of worship when fewer and fewer worshipers are giving money during that moment in worship? </a:t>
            </a:r>
            <a:endParaRPr dirty="0"/>
          </a:p>
        </p:txBody>
      </p:sp>
      <p:sp>
        <p:nvSpPr>
          <p:cNvPr id="554" name="Google Shape;554;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4f2d668567_0_5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One of the desired futures of the CRC is to see more</a:t>
            </a:r>
            <a:r>
              <a:rPr lang="en-US" baseline="0" dirty="0" smtClean="0"/>
              <a:t> people sharing their faith stories.  Not just conversion testimonies but also how God is at work in our day-to-day living.  </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When asked if they sometimes or always had such faith stories or testimonies less than 50% said they did.  This question asks them to choose what the focus of those testimonies usually is.  We can see that few of our churches share conversion stories while more share stories of God at work in the world around them or mission reports. </a:t>
            </a:r>
          </a:p>
        </p:txBody>
      </p:sp>
      <p:sp>
        <p:nvSpPr>
          <p:cNvPr id="561" name="Google Shape;561;g4f2d668567_0_5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While we may kneel and lift our hands a little more today than</a:t>
            </a:r>
            <a:r>
              <a:rPr lang="en-US" baseline="0" dirty="0" smtClean="0"/>
              <a:t> in 1999 in general CRC folk are not physically expressive. </a:t>
            </a:r>
            <a:endParaRPr dirty="0"/>
          </a:p>
        </p:txBody>
      </p:sp>
      <p:sp>
        <p:nvSpPr>
          <p:cNvPr id="568" name="Google Shape;568;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When</a:t>
            </a:r>
            <a:r>
              <a:rPr lang="en-US" baseline="0" dirty="0" smtClean="0"/>
              <a:t> you take the predominantly white churches out of the mix things look a little different. </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You go from 69% of churches sometimes-always Lifting hands to 80%</a:t>
            </a:r>
          </a:p>
          <a:p>
            <a:pPr marL="0" lvl="0" indent="0" algn="l" rtl="0">
              <a:spcBef>
                <a:spcPts val="0"/>
              </a:spcBef>
              <a:spcAft>
                <a:spcPts val="0"/>
              </a:spcAft>
              <a:buNone/>
            </a:pPr>
            <a:r>
              <a:rPr lang="en-US" baseline="0" dirty="0" smtClean="0"/>
              <a:t>Clapping goes from 70% to 86%</a:t>
            </a:r>
          </a:p>
          <a:p>
            <a:pPr marL="0" lvl="0" indent="0" algn="l" rtl="0">
              <a:spcBef>
                <a:spcPts val="0"/>
              </a:spcBef>
              <a:spcAft>
                <a:spcPts val="0"/>
              </a:spcAft>
              <a:buNone/>
            </a:pPr>
            <a:r>
              <a:rPr lang="en-US" baseline="0" dirty="0" smtClean="0"/>
              <a:t>Kneeling from 13% to 36%</a:t>
            </a:r>
          </a:p>
          <a:p>
            <a:pPr marL="0" lvl="0" indent="0" algn="l" rtl="0">
              <a:spcBef>
                <a:spcPts val="0"/>
              </a:spcBef>
              <a:spcAft>
                <a:spcPts val="0"/>
              </a:spcAft>
              <a:buNone/>
            </a:pPr>
            <a:r>
              <a:rPr lang="en-US" baseline="0" dirty="0" smtClean="0"/>
              <a:t>Dancing from 12% to 28%</a:t>
            </a:r>
          </a:p>
        </p:txBody>
      </p:sp>
      <p:sp>
        <p:nvSpPr>
          <p:cNvPr id="568" name="Google Shape;568;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1723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4f2d66856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4f2d668567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Questions?</a:t>
            </a:r>
            <a:r>
              <a:rPr lang="en-US" baseline="0" dirty="0" smtClean="0"/>
              <a:t> </a:t>
            </a:r>
            <a:endParaRPr dirty="0"/>
          </a:p>
        </p:txBody>
      </p:sp>
      <p:sp>
        <p:nvSpPr>
          <p:cNvPr id="87" name="Google Shape;87;g4f2d668567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58</a:t>
            </a:fld>
            <a:endParaRPr/>
          </a:p>
        </p:txBody>
      </p:sp>
    </p:spTree>
    <p:extLst>
      <p:ext uri="{BB962C8B-B14F-4D97-AF65-F5344CB8AC3E}">
        <p14:creationId xmlns:p14="http://schemas.microsoft.com/office/powerpoint/2010/main" val="324059560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4f2d668567_0_3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4f2d668567_0_35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8" name="Google Shape;578;g4f2d668567_0_35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Churches continue to get smaller as can be</a:t>
            </a:r>
            <a:r>
              <a:rPr lang="en-US" baseline="0" dirty="0" smtClean="0"/>
              <a:t> seen when we compare how many churches had an average attendance of less than 99 people in 1999 with today. </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Many of these smaller churches have less resources available to them in the way of staff, volunteers, and finances.  What does worship look like when you don’t have as members or the budget to hire musicians? </a:t>
            </a:r>
            <a:endParaRPr dirty="0"/>
          </a:p>
        </p:txBody>
      </p:sp>
      <p:sp>
        <p:nvSpPr>
          <p:cNvPr id="134" name="Google Shape;13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Here we asked the</a:t>
            </a:r>
            <a:r>
              <a:rPr lang="en-US" baseline="0" dirty="0" smtClean="0"/>
              <a:t> question of how or where intentional teaching about worship happens. </a:t>
            </a:r>
            <a:endParaRPr dirty="0"/>
          </a:p>
        </p:txBody>
      </p:sp>
      <p:sp>
        <p:nvSpPr>
          <p:cNvPr id="604" name="Google Shape;604;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4f2d668567_0_57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73% of our churches say that they are</a:t>
            </a:r>
            <a:r>
              <a:rPr lang="en-US" baseline="0" dirty="0" smtClean="0"/>
              <a:t> forming worshipers through their membership classes.  It would be interesting to hear from churches about what that looks like.  Do we take the time to walk through and explain all the elements of worship or is it a matter of taking a couple of minutes to read a statement about worship? Are the sacraments explained? </a:t>
            </a:r>
            <a:endParaRPr dirty="0"/>
          </a:p>
        </p:txBody>
      </p:sp>
      <p:sp>
        <p:nvSpPr>
          <p:cNvPr id="611" name="Google Shape;611;g4f2d668567_0_5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How</a:t>
            </a:r>
            <a:r>
              <a:rPr lang="en-US" baseline="0" dirty="0" smtClean="0"/>
              <a:t> is it that we educate our children about worship and when does that occur? </a:t>
            </a:r>
          </a:p>
          <a:p>
            <a:pPr marL="0" lvl="0" indent="0" algn="l" rtl="0">
              <a:spcBef>
                <a:spcPts val="0"/>
              </a:spcBef>
              <a:spcAft>
                <a:spcPts val="0"/>
              </a:spcAft>
              <a:buNone/>
            </a:pPr>
            <a:r>
              <a:rPr lang="en-US" baseline="0" dirty="0" smtClean="0"/>
              <a:t>What is clear is that outside of what happens during the worship time (either with the entire congregation or in a separate location) there isn’t much intentional worship formation or education happening. </a:t>
            </a:r>
            <a:endParaRPr dirty="0"/>
          </a:p>
        </p:txBody>
      </p:sp>
      <p:sp>
        <p:nvSpPr>
          <p:cNvPr id="618" name="Google Shape;618;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This asks a slightly different question.  Not whether or not they are being formed but whether they are active participants</a:t>
            </a:r>
            <a:r>
              <a:rPr lang="en-US" baseline="0" dirty="0" smtClean="0"/>
              <a:t> in the worship service.  </a:t>
            </a:r>
          </a:p>
          <a:p>
            <a:pPr marL="0" lvl="0" indent="0" algn="l" rtl="0">
              <a:spcBef>
                <a:spcPts val="0"/>
              </a:spcBef>
              <a:spcAft>
                <a:spcPts val="0"/>
              </a:spcAft>
              <a:buNone/>
            </a:pPr>
            <a:endParaRPr lang="en-US" baseline="0" dirty="0" smtClean="0"/>
          </a:p>
        </p:txBody>
      </p:sp>
      <p:sp>
        <p:nvSpPr>
          <p:cNvPr id="626" name="Google Shape;626;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g4f2d668567_0_18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It</a:t>
            </a:r>
            <a:r>
              <a:rPr lang="en-US" baseline="0" dirty="0" smtClean="0"/>
              <a:t> is difficult to compare the 1999 survey with 2018 because in 1999 we simply asked the question about “young children” and did not give an age range.  </a:t>
            </a:r>
          </a:p>
          <a:p>
            <a:pPr marL="0" lvl="0" indent="0" algn="l" rtl="0">
              <a:spcBef>
                <a:spcPts val="0"/>
              </a:spcBef>
              <a:spcAft>
                <a:spcPts val="0"/>
              </a:spcAft>
              <a:buNone/>
            </a:pPr>
            <a:r>
              <a:rPr lang="en-US" baseline="0" dirty="0" smtClean="0"/>
              <a:t>So it depends how you define young as to whether or not there are more or less children staying for the entire worship.  </a:t>
            </a:r>
            <a:endParaRPr dirty="0"/>
          </a:p>
        </p:txBody>
      </p:sp>
      <p:sp>
        <p:nvSpPr>
          <p:cNvPr id="633" name="Google Shape;633;g4f2d668567_0_1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This is an interesting question to</a:t>
            </a:r>
            <a:r>
              <a:rPr lang="en-US" baseline="0" dirty="0" smtClean="0"/>
              <a:t> pause and think through. </a:t>
            </a:r>
          </a:p>
          <a:p>
            <a:pPr marL="0" lvl="0" indent="0" algn="l" rtl="0">
              <a:spcBef>
                <a:spcPts val="0"/>
              </a:spcBef>
              <a:spcAft>
                <a:spcPts val="0"/>
              </a:spcAft>
              <a:buNone/>
            </a:pPr>
            <a:r>
              <a:rPr lang="en-US" baseline="0" dirty="0" smtClean="0"/>
              <a:t>11% of our congregations say that persons with disabilities are only present in worship on occasion. That is surprising given the various types of disabilities from learning to physical. </a:t>
            </a:r>
          </a:p>
          <a:p>
            <a:pPr marL="0" lvl="0" indent="0" algn="l" rtl="0">
              <a:spcBef>
                <a:spcPts val="0"/>
              </a:spcBef>
              <a:spcAft>
                <a:spcPts val="0"/>
              </a:spcAft>
              <a:buNone/>
            </a:pPr>
            <a:r>
              <a:rPr lang="en-US" baseline="0" dirty="0" smtClean="0"/>
              <a:t>17% of our churches only occasionally or never have visitors. </a:t>
            </a:r>
          </a:p>
          <a:p>
            <a:pPr marL="0" lvl="0" indent="0" algn="l" rtl="0">
              <a:spcBef>
                <a:spcPts val="0"/>
              </a:spcBef>
              <a:spcAft>
                <a:spcPts val="0"/>
              </a:spcAft>
              <a:buNone/>
            </a:pPr>
            <a:endParaRPr lang="en-US" baseline="0" dirty="0" smtClean="0"/>
          </a:p>
          <a:p>
            <a:pPr marL="0" lvl="0" indent="0" algn="l" rtl="0">
              <a:spcBef>
                <a:spcPts val="0"/>
              </a:spcBef>
              <a:spcAft>
                <a:spcPts val="0"/>
              </a:spcAft>
              <a:buNone/>
            </a:pPr>
            <a:endParaRPr dirty="0"/>
          </a:p>
        </p:txBody>
      </p:sp>
      <p:sp>
        <p:nvSpPr>
          <p:cNvPr id="654" name="Google Shape;654;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It sort</a:t>
            </a:r>
            <a:r>
              <a:rPr lang="en-US" baseline="0" dirty="0" smtClean="0"/>
              <a:t> of makes sense though that only 75% of our churches have persons with disabilities present for the whole service because only 67% of us have done intentional work to break down the barriers for their full participation. </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For each of the populations listed here there are things that we can do to help them be full, conscious, and active participants in our worship.  But it takes intentionality. </a:t>
            </a:r>
            <a:endParaRPr dirty="0"/>
          </a:p>
        </p:txBody>
      </p:sp>
      <p:sp>
        <p:nvSpPr>
          <p:cNvPr id="661" name="Google Shape;661;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What does it communicate to a person who uses a wheelchair</a:t>
            </a:r>
            <a:r>
              <a:rPr lang="en-US" baseline="0" dirty="0" smtClean="0"/>
              <a:t> that they can never take part in worship leadership, whether it is reading scripture, leading in prayer, or singing with a praise team, because only 31% of our congregations have accessibility ramp/lift/or elevator to the platform? </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The interesting thing is that removing barriers of all sorts often brings about a benefit that goes well beyond the intended recipient.  For example the accessibility ramp or lift to the main platform may be installed with a particular person in mind but you may find that it is particularly beneficial after your pastor has foot surgery or when the Sunday your member with MS has difficulty negotiating the stairs in order to join the praise team. </a:t>
            </a:r>
            <a:endParaRPr dirty="0"/>
          </a:p>
        </p:txBody>
      </p:sp>
      <p:sp>
        <p:nvSpPr>
          <p:cNvPr id="668" name="Google Shape;668;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Here</a:t>
            </a:r>
            <a:r>
              <a:rPr lang="en-US" baseline="0" dirty="0" smtClean="0"/>
              <a:t> we see that Canadian churches have done more work to remove barriers than the CRC in the US. </a:t>
            </a:r>
            <a:endParaRPr dirty="0"/>
          </a:p>
        </p:txBody>
      </p:sp>
      <p:sp>
        <p:nvSpPr>
          <p:cNvPr id="675" name="Google Shape;675;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And in general larger churches</a:t>
            </a:r>
            <a:r>
              <a:rPr lang="en-US" baseline="0" dirty="0" smtClean="0"/>
              <a:t> have more financial resources to address some of these issues than smaller </a:t>
            </a:r>
            <a:r>
              <a:rPr lang="en-US" baseline="0" dirty="0" err="1" smtClean="0"/>
              <a:t>congregatons</a:t>
            </a:r>
            <a:r>
              <a:rPr lang="en-US" baseline="0" dirty="0" smtClean="0"/>
              <a:t>. </a:t>
            </a:r>
            <a:endParaRPr dirty="0"/>
          </a:p>
        </p:txBody>
      </p:sp>
      <p:sp>
        <p:nvSpPr>
          <p:cNvPr id="682" name="Google Shape;682;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4f2d668567_0_2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4f2d668567_0_28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g4f2d668567_0_28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But what about those who cannot attend worship</a:t>
            </a:r>
            <a:r>
              <a:rPr lang="en-US" baseline="0" dirty="0" smtClean="0"/>
              <a:t> at all? </a:t>
            </a:r>
          </a:p>
          <a:p>
            <a:pPr marL="0" lvl="0" indent="0" algn="l" rtl="0">
              <a:spcBef>
                <a:spcPts val="0"/>
              </a:spcBef>
              <a:spcAft>
                <a:spcPts val="0"/>
              </a:spcAft>
              <a:buNone/>
            </a:pPr>
            <a:r>
              <a:rPr lang="en-US" baseline="0" dirty="0" smtClean="0"/>
              <a:t>8% of our churches have nothing in place to help them connect with corporate worship. </a:t>
            </a:r>
            <a:endParaRPr dirty="0"/>
          </a:p>
        </p:txBody>
      </p:sp>
      <p:sp>
        <p:nvSpPr>
          <p:cNvPr id="690" name="Google Shape;690;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4f2d66856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4f2d668567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Questions?</a:t>
            </a:r>
            <a:r>
              <a:rPr lang="en-US" baseline="0" dirty="0" smtClean="0"/>
              <a:t> </a:t>
            </a:r>
            <a:endParaRPr dirty="0"/>
          </a:p>
        </p:txBody>
      </p:sp>
      <p:sp>
        <p:nvSpPr>
          <p:cNvPr id="87" name="Google Shape;87;g4f2d668567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71</a:t>
            </a:fld>
            <a:endParaRPr/>
          </a:p>
        </p:txBody>
      </p:sp>
    </p:spTree>
    <p:extLst>
      <p:ext uri="{BB962C8B-B14F-4D97-AF65-F5344CB8AC3E}">
        <p14:creationId xmlns:p14="http://schemas.microsoft.com/office/powerpoint/2010/main" val="398396919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g4f2d668567_0_3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7" name="Google Shape;697;g4f2d668567_0_36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8" name="Google Shape;698;g4f2d668567_0_36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72</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These statistics are particularly important</a:t>
            </a:r>
            <a:r>
              <a:rPr lang="en-US" baseline="0" dirty="0" smtClean="0"/>
              <a:t> in relationship to youth and young adults.  70% have our congregations do not regularly involve youth in worship (by regularly I mean over 50% of the time) 44% don’t have young adult participation.</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Here is the thing.  All the research that is out there has shown that if you want your kids to attend worship as young adults they need to be involved with worship leadership when they are middle and high </a:t>
            </a:r>
            <a:r>
              <a:rPr lang="en-US" baseline="0" dirty="0" err="1" smtClean="0"/>
              <a:t>schoolers</a:t>
            </a:r>
            <a:r>
              <a:rPr lang="en-US" baseline="0" dirty="0" smtClean="0"/>
              <a:t>.  </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For all of us, the fact that there is somehow helping to lead worship regularly who looks like us (age, gender, and race) communicates in a profound way that we are a part of the community, that it is our worship. </a:t>
            </a:r>
            <a:endParaRPr dirty="0"/>
          </a:p>
        </p:txBody>
      </p:sp>
      <p:sp>
        <p:nvSpPr>
          <p:cNvPr id="710" name="Google Shape;710;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aseline="0" dirty="0" smtClean="0"/>
              <a:t>It is important for us to pay attention to the question of diversity related to worship leadership because  having someone helping to lead worship regularly who looks like us (age, gender, and race) communicates in a profound way that we are a part of the community, that it is our worship. </a:t>
            </a:r>
            <a:endParaRPr lang="en-US" dirty="0" smtClean="0"/>
          </a:p>
          <a:p>
            <a:pPr marL="0" lvl="0" indent="0" algn="l" rtl="0">
              <a:spcBef>
                <a:spcPts val="0"/>
              </a:spcBef>
              <a:spcAft>
                <a:spcPts val="0"/>
              </a:spcAft>
              <a:buNone/>
            </a:pPr>
            <a:endParaRPr dirty="0"/>
          </a:p>
        </p:txBody>
      </p:sp>
      <p:sp>
        <p:nvSpPr>
          <p:cNvPr id="717" name="Google Shape;717;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4f2d66856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4f2d668567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Questions?</a:t>
            </a:r>
            <a:r>
              <a:rPr lang="en-US" baseline="0" dirty="0" smtClean="0"/>
              <a:t> </a:t>
            </a:r>
            <a:endParaRPr dirty="0"/>
          </a:p>
        </p:txBody>
      </p:sp>
      <p:sp>
        <p:nvSpPr>
          <p:cNvPr id="87" name="Google Shape;87;g4f2d668567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75</a:t>
            </a:fld>
            <a:endParaRPr/>
          </a:p>
        </p:txBody>
      </p:sp>
    </p:spTree>
    <p:extLst>
      <p:ext uri="{BB962C8B-B14F-4D97-AF65-F5344CB8AC3E}">
        <p14:creationId xmlns:p14="http://schemas.microsoft.com/office/powerpoint/2010/main" val="217056043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g4f2d668567_0_3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1" name="Google Shape;731;g4f2d668567_0_37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2" name="Google Shape;732;g4f2d668567_0_37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76</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It</a:t>
            </a:r>
            <a:r>
              <a:rPr lang="en-US" baseline="0" dirty="0" smtClean="0"/>
              <a:t> is interesting to note all the people who are involved in the planning of worship particularly the roll of a paid worship/music staff person.  We can assume that if you have such a person on staff they would be involved in planning worship, thus you would check that box.  Following that logic is seems that only 29% of Canadian churches and 46% of US churches have paid worship/music staff. What we can’t discern from this question is how many hours said staff person works. </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When it comes to volunteers, in Canada 67% of churches have volunteers involved with worship planning. </a:t>
            </a:r>
          </a:p>
        </p:txBody>
      </p:sp>
      <p:sp>
        <p:nvSpPr>
          <p:cNvPr id="744" name="Google Shape;744;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Again, if we want worship that connects with diverse populations</a:t>
            </a:r>
            <a:r>
              <a:rPr lang="en-US" baseline="0" dirty="0" smtClean="0"/>
              <a:t> the best thing we can do is include them in the worship planning process.  </a:t>
            </a:r>
            <a:endParaRPr dirty="0"/>
          </a:p>
        </p:txBody>
      </p:sp>
      <p:sp>
        <p:nvSpPr>
          <p:cNvPr id="752" name="Google Shape;752;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This question will be an interesting one to watch</a:t>
            </a:r>
            <a:r>
              <a:rPr lang="en-US" baseline="0" dirty="0" smtClean="0"/>
              <a:t> over time. </a:t>
            </a:r>
          </a:p>
          <a:p>
            <a:pPr marL="0" lvl="0" indent="0" algn="l" rtl="0">
              <a:spcBef>
                <a:spcPts val="0"/>
              </a:spcBef>
              <a:spcAft>
                <a:spcPts val="0"/>
              </a:spcAft>
              <a:buNone/>
            </a:pPr>
            <a:r>
              <a:rPr lang="en-US" baseline="0" dirty="0" smtClean="0"/>
              <a:t>On the books the CRC worship structure is 3-fold (Approach/Word (which for us includes the sacraments, and then response). </a:t>
            </a:r>
          </a:p>
          <a:p>
            <a:pPr marL="0" lvl="0" indent="0" algn="l" rtl="0">
              <a:spcBef>
                <a:spcPts val="0"/>
              </a:spcBef>
              <a:spcAft>
                <a:spcPts val="0"/>
              </a:spcAft>
              <a:buNone/>
            </a:pPr>
            <a:r>
              <a:rPr lang="en-US" baseline="0" dirty="0" smtClean="0"/>
              <a:t>What concerns me are the number of churches that structure their worship around singing followed by teaching because it fails to reflect the Trinitarian and </a:t>
            </a:r>
            <a:r>
              <a:rPr lang="en-US" baseline="0" dirty="0" err="1" smtClean="0"/>
              <a:t>diaglogical</a:t>
            </a:r>
            <a:r>
              <a:rPr lang="en-US" baseline="0" dirty="0" smtClean="0"/>
              <a:t> nature of worship that is at the heart of our Reformed understanding of what happens when we gather for worship. </a:t>
            </a:r>
            <a:endParaRPr dirty="0"/>
          </a:p>
        </p:txBody>
      </p:sp>
      <p:sp>
        <p:nvSpPr>
          <p:cNvPr id="759" name="Google Shape;759;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4f2d668567_0_1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What is confounding in this slide is that 2% of</a:t>
            </a:r>
            <a:r>
              <a:rPr lang="en-US" baseline="0" dirty="0" smtClean="0"/>
              <a:t> our churches in the US and Canada claim that they don’t read any scripture ahead of the sermon. </a:t>
            </a:r>
          </a:p>
          <a:p>
            <a:pPr marL="0" lvl="0" indent="0" algn="l" rtl="0">
              <a:spcBef>
                <a:spcPts val="0"/>
              </a:spcBef>
              <a:spcAft>
                <a:spcPts val="0"/>
              </a:spcAft>
              <a:buNone/>
            </a:pPr>
            <a:r>
              <a:rPr lang="en-US" baseline="0" dirty="0" smtClean="0"/>
              <a:t>What is also interesting is that drop in churches that read one passage from 1999 to 2018.  Can we intuit that there are more churches reading 3 or more passages today than in 1999? </a:t>
            </a:r>
            <a:endParaRPr dirty="0"/>
          </a:p>
        </p:txBody>
      </p:sp>
      <p:sp>
        <p:nvSpPr>
          <p:cNvPr id="162" name="Google Shape;162;g4f2d668567_0_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Often</a:t>
            </a:r>
            <a:r>
              <a:rPr lang="en-US" baseline="0" dirty="0" smtClean="0"/>
              <a:t> when people join the CRC and they are asked what drew them to our denomination they say it is the theology.  But I wonder if we are doing enough to help people of all backgrounds see the implications of our theology for worship.  </a:t>
            </a:r>
            <a:endParaRPr dirty="0"/>
          </a:p>
        </p:txBody>
      </p:sp>
      <p:sp>
        <p:nvSpPr>
          <p:cNvPr id="767" name="Google Shape;767;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4f2d668567_0_58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I think this is interesting</a:t>
            </a:r>
            <a:r>
              <a:rPr lang="en-US" baseline="0" dirty="0" smtClean="0"/>
              <a:t> to watch, but not of huge concern.  In either case, written or extemporaneous, those words can either be influenced by and reflective of a robust Reformed theology of scripture and worship and a Reformed world-and-life view or be influenced by and reflective of other theologies, like that purported by the local Christian radio station, for example. </a:t>
            </a:r>
            <a:endParaRPr dirty="0"/>
          </a:p>
        </p:txBody>
      </p:sp>
      <p:sp>
        <p:nvSpPr>
          <p:cNvPr id="774" name="Google Shape;774;g4f2d668567_0_5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Ascension day--- this use to take precedence over advent,</a:t>
            </a:r>
            <a:r>
              <a:rPr lang="en-US" baseline="0" dirty="0" smtClean="0"/>
              <a:t> lent, </a:t>
            </a:r>
          </a:p>
          <a:p>
            <a:pPr marL="0" lvl="0" indent="0" algn="l" rtl="0">
              <a:spcBef>
                <a:spcPts val="0"/>
              </a:spcBef>
              <a:spcAft>
                <a:spcPts val="0"/>
              </a:spcAft>
              <a:buNone/>
            </a:pPr>
            <a:endParaRPr lang="en-US" baseline="0"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smtClean="0">
                <a:solidFill>
                  <a:srgbClr val="FF0000"/>
                </a:solidFill>
                <a:latin typeface="Calibri"/>
                <a:ea typeface="Calibri"/>
                <a:cs typeface="Calibri"/>
                <a:sym typeface="Calibri"/>
              </a:rPr>
              <a:t>Note: Canadian churches are more likely to celebrate liturgical seasons/days than those in the US except the following: Maundy Thursday, Ash Wednesday, Christ the King, Trinity Sunday, Christmastide, Baptism of Jesus, All Saints, and the Annunciation. </a:t>
            </a:r>
          </a:p>
          <a:p>
            <a:pPr marL="0" lvl="0" indent="0" algn="l" rtl="0">
              <a:spcBef>
                <a:spcPts val="0"/>
              </a:spcBef>
              <a:spcAft>
                <a:spcPts val="0"/>
              </a:spcAft>
              <a:buNone/>
            </a:pPr>
            <a:endParaRPr dirty="0"/>
          </a:p>
        </p:txBody>
      </p:sp>
      <p:sp>
        <p:nvSpPr>
          <p:cNvPr id="786" name="Google Shape;786;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p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smtClean="0">
                <a:solidFill>
                  <a:srgbClr val="FF0000"/>
                </a:solidFill>
                <a:latin typeface="Calibri"/>
                <a:ea typeface="Calibri"/>
                <a:cs typeface="Calibri"/>
                <a:sym typeface="Calibri"/>
              </a:rPr>
              <a:t>Note: Ash Wednesday is twice as likely to be observed by multiracial/ethnic churches, </a:t>
            </a:r>
          </a:p>
          <a:p>
            <a:pPr marL="0" lvl="0" indent="0" algn="l" rtl="0">
              <a:spcBef>
                <a:spcPts val="0"/>
              </a:spcBef>
              <a:spcAft>
                <a:spcPts val="0"/>
              </a:spcAft>
              <a:buNone/>
            </a:pPr>
            <a:endParaRPr dirty="0"/>
          </a:p>
        </p:txBody>
      </p:sp>
      <p:sp>
        <p:nvSpPr>
          <p:cNvPr id="794" name="Google Shape;794;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2" name="Google Shape;802;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Google Shape;809;g4f2d668567_0_2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We are celebrating many more liturgical seasons/days than we did in 1999.</a:t>
            </a:r>
            <a:r>
              <a:rPr lang="en-US" baseline="0" dirty="0" smtClean="0"/>
              <a:t> </a:t>
            </a:r>
            <a:endParaRPr dirty="0"/>
          </a:p>
        </p:txBody>
      </p:sp>
      <p:sp>
        <p:nvSpPr>
          <p:cNvPr id="810" name="Google Shape;810;g4f2d668567_0_2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p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7" name="Google Shape;817;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It is interesting to note that 68% of churches in Canada</a:t>
            </a:r>
            <a:r>
              <a:rPr lang="en-US" baseline="0" dirty="0" smtClean="0"/>
              <a:t> commemorate Canada day, while only 36% of the churches in the YS commemorate July 4.  Also that Memorial Day is commemorated by more US churches than July 4. </a:t>
            </a:r>
            <a:endParaRPr dirty="0"/>
          </a:p>
        </p:txBody>
      </p:sp>
      <p:sp>
        <p:nvSpPr>
          <p:cNvPr id="826" name="Google Shape;826;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p5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3" name="Google Shape;833;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p5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It becomes more interesting when you put the two calendars together… </a:t>
            </a:r>
            <a:endParaRPr dirty="0"/>
          </a:p>
        </p:txBody>
      </p:sp>
      <p:sp>
        <p:nvSpPr>
          <p:cNvPr id="833" name="Google Shape;833;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9688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It is interesting to note</a:t>
            </a:r>
            <a:r>
              <a:rPr lang="en-US" baseline="0" dirty="0" smtClean="0"/>
              <a:t> that the RCL usage has gone down since 1999. </a:t>
            </a:r>
          </a:p>
          <a:p>
            <a:pPr marL="0" lvl="0" indent="0" algn="l" rtl="0">
              <a:spcBef>
                <a:spcPts val="0"/>
              </a:spcBef>
              <a:spcAft>
                <a:spcPts val="0"/>
              </a:spcAft>
              <a:buNone/>
            </a:pPr>
            <a:r>
              <a:rPr lang="en-US" baseline="0" dirty="0" smtClean="0"/>
              <a:t>HC preaching is just a blip on the US chart…but since folks were asked to respond on the basis of only one of their services the second service didn’t play into this and that is often where Catechetical preaching happens.  In hindsight we should have added the question of how often does your pastor preach on the HC in any of their services. </a:t>
            </a:r>
            <a:endParaRPr dirty="0"/>
          </a:p>
        </p:txBody>
      </p:sp>
      <p:sp>
        <p:nvSpPr>
          <p:cNvPr id="170" name="Google Shape;17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Google Shape;839;p5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0" name="Google Shape;840;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p5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7" name="Google Shape;847;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4f2d66856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4f2d668567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Questions?</a:t>
            </a:r>
            <a:r>
              <a:rPr lang="en-US" baseline="0" dirty="0" smtClean="0"/>
              <a:t> </a:t>
            </a:r>
            <a:endParaRPr dirty="0"/>
          </a:p>
        </p:txBody>
      </p:sp>
      <p:sp>
        <p:nvSpPr>
          <p:cNvPr id="87" name="Google Shape;87;g4f2d668567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92</a:t>
            </a:fld>
            <a:endParaRPr/>
          </a:p>
        </p:txBody>
      </p:sp>
    </p:spTree>
    <p:extLst>
      <p:ext uri="{BB962C8B-B14F-4D97-AF65-F5344CB8AC3E}">
        <p14:creationId xmlns:p14="http://schemas.microsoft.com/office/powerpoint/2010/main" val="300356138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g4f2d668567_0_3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4" name="Google Shape;854;g4f2d668567_0_39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5" name="Google Shape;855;g4f2d668567_0_39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93</a:t>
            </a:fld>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p6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Not surprisingly</a:t>
            </a:r>
            <a:r>
              <a:rPr lang="en-US" baseline="0" dirty="0" smtClean="0"/>
              <a:t> more churches are using a worship team than we had previously. </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smtClean="0"/>
              <a:t>The piano is used as a solo accompaniment more often than the organ.  And there is very little difference between organ usage in the US vs. Canada. </a:t>
            </a:r>
          </a:p>
        </p:txBody>
      </p:sp>
      <p:sp>
        <p:nvSpPr>
          <p:cNvPr id="867" name="Google Shape;867;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Google Shape;874;g4f2d668567_0_2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Here we can</a:t>
            </a:r>
            <a:r>
              <a:rPr lang="en-US" baseline="0" dirty="0" smtClean="0"/>
              <a:t> see the comparison between 1999 and 2018.  </a:t>
            </a:r>
          </a:p>
          <a:p>
            <a:pPr marL="0" lvl="0" indent="0" algn="l" rtl="0">
              <a:spcBef>
                <a:spcPts val="0"/>
              </a:spcBef>
              <a:spcAft>
                <a:spcPts val="0"/>
              </a:spcAft>
              <a:buNone/>
            </a:pPr>
            <a:r>
              <a:rPr lang="en-US" baseline="0" dirty="0" smtClean="0"/>
              <a:t>Organ usage has certainly gone down, while the worship team has become more dominant. </a:t>
            </a:r>
            <a:endParaRPr dirty="0"/>
          </a:p>
        </p:txBody>
      </p:sp>
      <p:sp>
        <p:nvSpPr>
          <p:cNvPr id="875" name="Google Shape;875;g4f2d668567_0_2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Google Shape;881;p6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Choirs</a:t>
            </a:r>
            <a:r>
              <a:rPr lang="en-US" baseline="0" dirty="0" smtClean="0"/>
              <a:t> have always had a more prominent place in worship in the US than Canada. </a:t>
            </a:r>
            <a:endParaRPr dirty="0"/>
          </a:p>
        </p:txBody>
      </p:sp>
      <p:sp>
        <p:nvSpPr>
          <p:cNvPr id="882" name="Google Shape;882;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p6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Few churches have any ensembles</a:t>
            </a:r>
            <a:r>
              <a:rPr lang="en-US" baseline="0" dirty="0" smtClean="0"/>
              <a:t> or choirs that participate weekly. </a:t>
            </a:r>
            <a:endParaRPr dirty="0"/>
          </a:p>
        </p:txBody>
      </p:sp>
      <p:sp>
        <p:nvSpPr>
          <p:cNvPr id="889" name="Google Shape;889;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Google Shape;895;g4f2d668567_0_2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This chart shows how the inclusion</a:t>
            </a:r>
            <a:r>
              <a:rPr lang="en-US" baseline="0" dirty="0" smtClean="0"/>
              <a:t> of choirs in worship has diminished from 1999 to 2018. </a:t>
            </a:r>
            <a:endParaRPr dirty="0"/>
          </a:p>
        </p:txBody>
      </p:sp>
      <p:sp>
        <p:nvSpPr>
          <p:cNvPr id="896" name="Google Shape;896;g4f2d668567_0_2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p6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This</a:t>
            </a:r>
            <a:r>
              <a:rPr lang="en-US" baseline="0" dirty="0" smtClean="0"/>
              <a:t> is a similar question to who plans worship but shouldn’t be confused. </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In Canada pastors are involved with planning 87% of the services but only 64% select music. </a:t>
            </a:r>
          </a:p>
          <a:p>
            <a:pPr marL="0" lvl="0" indent="0" algn="l" rtl="0">
              <a:spcBef>
                <a:spcPts val="0"/>
              </a:spcBef>
              <a:spcAft>
                <a:spcPts val="0"/>
              </a:spcAft>
              <a:buNone/>
            </a:pPr>
            <a:r>
              <a:rPr lang="en-US" baseline="0" dirty="0" smtClean="0"/>
              <a:t>In the US 91% are involved in planning with 74% involved with music selection.  </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In Canada and the US volunteers are more involved with choosing congregational song than they are with worship planning.  </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This is significant to note because much of our learned and remembered theology comes from the songs we sing as a congregation. </a:t>
            </a:r>
          </a:p>
        </p:txBody>
      </p:sp>
      <p:sp>
        <p:nvSpPr>
          <p:cNvPr id="903" name="Google Shape;903;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lstStyle>
            <a:lvl1pPr lvl="0" algn="ctr"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 name="Google Shape;21;p3"/>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22" name="Google Shape;22;p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8" name="Google Shape;28;p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lstStyle>
            <a:lvl1pPr lvl="0" algn="l"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1" name="Google Shape;41;p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8" name="Google Shape;48;p7"/>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0" name="Google Shape;50;p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5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100.xml"/><Relationship Id="rId1" Type="http://schemas.openxmlformats.org/officeDocument/2006/relationships/slideLayout" Target="../slideLayouts/slideLayout1.xml"/><Relationship Id="rId4" Type="http://schemas.openxmlformats.org/officeDocument/2006/relationships/image" Target="../media/image110.png"/></Relationships>
</file>

<file path=ppt/slides/_rels/slide101.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102.xml"/><Relationship Id="rId1" Type="http://schemas.openxmlformats.org/officeDocument/2006/relationships/slideLayout" Target="../slideLayouts/slideLayout1.xml"/><Relationship Id="rId4" Type="http://schemas.openxmlformats.org/officeDocument/2006/relationships/image" Target="../media/image113.png"/></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4.png"/><Relationship Id="rId2" Type="http://schemas.openxmlformats.org/officeDocument/2006/relationships/notesSlide" Target="../notesSlides/notesSlide10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8.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4.png"/><Relationship Id="rId2" Type="http://schemas.openxmlformats.org/officeDocument/2006/relationships/notesSlide" Target="../notesSlides/notesSlide11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18.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4.png"/><Relationship Id="rId2" Type="http://schemas.openxmlformats.org/officeDocument/2006/relationships/notesSlide" Target="../notesSlides/notesSlide12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25.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126.xml"/><Relationship Id="rId1" Type="http://schemas.openxmlformats.org/officeDocument/2006/relationships/slideLayout" Target="../slideLayouts/slideLayout1.xml"/><Relationship Id="rId4" Type="http://schemas.openxmlformats.org/officeDocument/2006/relationships/image" Target="../media/image131.png"/></Relationships>
</file>

<file path=ppt/slides/_rels/slide127.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129.xml"/><Relationship Id="rId1" Type="http://schemas.openxmlformats.org/officeDocument/2006/relationships/slideLayout" Target="../slideLayouts/slideLayout1.xml"/><Relationship Id="rId4" Type="http://schemas.openxmlformats.org/officeDocument/2006/relationships/image" Target="../media/image13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4.png"/><Relationship Id="rId2" Type="http://schemas.openxmlformats.org/officeDocument/2006/relationships/notesSlide" Target="../notesSlides/notesSlide13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3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mailto:Worship@crcna.org" TargetMode="External"/><Relationship Id="rId2" Type="http://schemas.openxmlformats.org/officeDocument/2006/relationships/notesSlide" Target="../notesSlides/notesSlide13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49.png"/><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62.png"/></Relationships>
</file>

<file path=ppt/slides/_rels/slide4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4.pn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71.pn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4.png"/><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69.xml"/><Relationship Id="rId1" Type="http://schemas.openxmlformats.org/officeDocument/2006/relationships/slideLayout" Target="../slideLayouts/slideLayout1.xml"/><Relationship Id="rId4" Type="http://schemas.openxmlformats.org/officeDocument/2006/relationships/image" Target="../media/image8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4.png"/><Relationship Id="rId2" Type="http://schemas.openxmlformats.org/officeDocument/2006/relationships/notesSlide" Target="../notesSlides/notesSlide7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4.png"/><Relationship Id="rId2" Type="http://schemas.openxmlformats.org/officeDocument/2006/relationships/notesSlide" Target="../notesSlides/notesSlide7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77.xml"/><Relationship Id="rId1" Type="http://schemas.openxmlformats.org/officeDocument/2006/relationships/slideLayout" Target="../slideLayouts/slideLayout1.xml"/><Relationship Id="rId4" Type="http://schemas.openxmlformats.org/officeDocument/2006/relationships/image" Target="../media/image86.png"/></Relationships>
</file>

<file path=ppt/slides/_rels/slide7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79.xml"/><Relationship Id="rId1" Type="http://schemas.openxmlformats.org/officeDocument/2006/relationships/slideLayout" Target="../slideLayouts/slideLayout1.xml"/><Relationship Id="rId4" Type="http://schemas.openxmlformats.org/officeDocument/2006/relationships/image" Target="../media/image8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81.xml"/><Relationship Id="rId1" Type="http://schemas.openxmlformats.org/officeDocument/2006/relationships/slideLayout" Target="../slideLayouts/slideLayout1.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8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86.xml"/><Relationship Id="rId1" Type="http://schemas.openxmlformats.org/officeDocument/2006/relationships/slideLayout" Target="../slideLayouts/slideLayout1.xml"/><Relationship Id="rId4" Type="http://schemas.openxmlformats.org/officeDocument/2006/relationships/image" Target="../media/image99.png"/></Relationships>
</file>

<file path=ppt/slides/_rels/slide8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4.png"/><Relationship Id="rId2" Type="http://schemas.openxmlformats.org/officeDocument/2006/relationships/notesSlide" Target="../notesSlides/notesSlide9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94.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94.xml"/><Relationship Id="rId1" Type="http://schemas.openxmlformats.org/officeDocument/2006/relationships/slideLayout" Target="../slideLayouts/slideLayout1.xml"/><Relationship Id="rId4" Type="http://schemas.openxmlformats.org/officeDocument/2006/relationships/image" Target="../media/image105.png"/></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AA84F"/>
        </a:solidFill>
        <a:effectLst/>
      </p:bgPr>
    </p:bg>
    <p:spTree>
      <p:nvGrpSpPr>
        <p:cNvPr id="1" name="Shape 88"/>
        <p:cNvGrpSpPr/>
        <p:nvPr/>
      </p:nvGrpSpPr>
      <p:grpSpPr>
        <a:xfrm>
          <a:off x="0" y="0"/>
          <a:ext cx="0" cy="0"/>
          <a:chOff x="0" y="0"/>
          <a:chExt cx="0" cy="0"/>
        </a:xfrm>
      </p:grpSpPr>
      <p:sp>
        <p:nvSpPr>
          <p:cNvPr id="89" name="Google Shape;89;p13"/>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pic>
        <p:nvPicPr>
          <p:cNvPr id="90" name="Google Shape;90;p13"/>
          <p:cNvPicPr preferRelativeResize="0"/>
          <p:nvPr/>
        </p:nvPicPr>
        <p:blipFill rotWithShape="1">
          <a:blip r:embed="rId3">
            <a:alphaModFix amt="21000"/>
          </a:blip>
          <a:srcRect b="36439"/>
          <a:stretch/>
        </p:blipFill>
        <p:spPr>
          <a:xfrm>
            <a:off x="1593100" y="0"/>
            <a:ext cx="8405251" cy="5471703"/>
          </a:xfrm>
          <a:prstGeom prst="rect">
            <a:avLst/>
          </a:prstGeom>
          <a:noFill/>
          <a:ln>
            <a:noFill/>
          </a:ln>
        </p:spPr>
      </p:pic>
      <p:sp>
        <p:nvSpPr>
          <p:cNvPr id="91" name="Google Shape;91;p13"/>
          <p:cNvSpPr txBox="1"/>
          <p:nvPr/>
        </p:nvSpPr>
        <p:spPr>
          <a:xfrm>
            <a:off x="2252188" y="996625"/>
            <a:ext cx="7973100" cy="96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a:latin typeface="Georgia"/>
                <a:ea typeface="Georgia"/>
                <a:cs typeface="Georgia"/>
                <a:sym typeface="Georgia"/>
              </a:rPr>
              <a:t>2018 Worship Survey</a:t>
            </a:r>
            <a:endParaRPr sz="4800" b="1">
              <a:latin typeface="Georgia"/>
              <a:ea typeface="Georgia"/>
              <a:cs typeface="Georgia"/>
              <a:sym typeface="Georgia"/>
            </a:endParaRPr>
          </a:p>
        </p:txBody>
      </p:sp>
      <p:sp>
        <p:nvSpPr>
          <p:cNvPr id="92" name="Google Shape;92;p13"/>
          <p:cNvSpPr txBox="1"/>
          <p:nvPr/>
        </p:nvSpPr>
        <p:spPr>
          <a:xfrm>
            <a:off x="5277613" y="2671938"/>
            <a:ext cx="1312500" cy="49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Calibri"/>
                <a:ea typeface="Calibri"/>
                <a:cs typeface="Calibri"/>
                <a:sym typeface="Calibri"/>
              </a:rPr>
              <a:t>CRCNA Results</a:t>
            </a:r>
            <a:endParaRPr b="1">
              <a:latin typeface="Calibri"/>
              <a:ea typeface="Calibri"/>
              <a:cs typeface="Calibri"/>
              <a:sym typeface="Calibri"/>
            </a:endParaRPr>
          </a:p>
        </p:txBody>
      </p:sp>
      <p:sp>
        <p:nvSpPr>
          <p:cNvPr id="93" name="Google Shape;93;p13"/>
          <p:cNvSpPr/>
          <p:nvPr/>
        </p:nvSpPr>
        <p:spPr>
          <a:xfrm>
            <a:off x="9875" y="5476525"/>
            <a:ext cx="12192000" cy="1430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4" name="Google Shape;94;p13"/>
          <p:cNvPicPr preferRelativeResize="0"/>
          <p:nvPr/>
        </p:nvPicPr>
        <p:blipFill>
          <a:blip r:embed="rId4">
            <a:alphaModFix/>
          </a:blip>
          <a:stretch>
            <a:fillRect/>
          </a:stretch>
        </p:blipFill>
        <p:spPr>
          <a:xfrm>
            <a:off x="196500" y="5625875"/>
            <a:ext cx="1396600" cy="1132000"/>
          </a:xfrm>
          <a:prstGeom prst="rect">
            <a:avLst/>
          </a:prstGeom>
          <a:noFill/>
          <a:ln>
            <a:noFill/>
          </a:ln>
        </p:spPr>
      </p:pic>
      <p:pic>
        <p:nvPicPr>
          <p:cNvPr id="95" name="Google Shape;95;p13"/>
          <p:cNvPicPr preferRelativeResize="0"/>
          <p:nvPr/>
        </p:nvPicPr>
        <p:blipFill>
          <a:blip r:embed="rId5">
            <a:alphaModFix/>
          </a:blip>
          <a:stretch>
            <a:fillRect/>
          </a:stretch>
        </p:blipFill>
        <p:spPr>
          <a:xfrm>
            <a:off x="4161049" y="5810900"/>
            <a:ext cx="3642201" cy="910550"/>
          </a:xfrm>
          <a:prstGeom prst="rect">
            <a:avLst/>
          </a:prstGeom>
          <a:noFill/>
          <a:ln>
            <a:noFill/>
          </a:ln>
        </p:spPr>
      </p:pic>
      <p:pic>
        <p:nvPicPr>
          <p:cNvPr id="96" name="Google Shape;96;p13"/>
          <p:cNvPicPr preferRelativeResize="0"/>
          <p:nvPr/>
        </p:nvPicPr>
        <p:blipFill>
          <a:blip r:embed="rId6">
            <a:alphaModFix/>
          </a:blip>
          <a:stretch>
            <a:fillRect/>
          </a:stretch>
        </p:blipFill>
        <p:spPr>
          <a:xfrm>
            <a:off x="10225300" y="5792238"/>
            <a:ext cx="1750050" cy="799275"/>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sp>
        <p:nvSpPr>
          <p:cNvPr id="181" name="Google Shape;181;p23"/>
          <p:cNvSpPr txBox="1"/>
          <p:nvPr/>
        </p:nvSpPr>
        <p:spPr>
          <a:xfrm>
            <a:off x="0" y="0"/>
            <a:ext cx="12192000" cy="369300"/>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82" name="Google Shape;182;p23"/>
          <p:cNvPicPr preferRelativeResize="0"/>
          <p:nvPr/>
        </p:nvPicPr>
        <p:blipFill>
          <a:blip r:embed="rId3">
            <a:alphaModFix/>
          </a:blip>
          <a:stretch>
            <a:fillRect/>
          </a:stretch>
        </p:blipFill>
        <p:spPr>
          <a:xfrm>
            <a:off x="152400" y="369300"/>
            <a:ext cx="11887201" cy="3999917"/>
          </a:xfrm>
          <a:prstGeom prst="rect">
            <a:avLst/>
          </a:prstGeom>
          <a:noFill/>
          <a:ln>
            <a:noFill/>
          </a:ln>
        </p:spPr>
      </p:pic>
      <p:graphicFrame>
        <p:nvGraphicFramePr>
          <p:cNvPr id="183" name="Google Shape;183;p23"/>
          <p:cNvGraphicFramePr/>
          <p:nvPr/>
        </p:nvGraphicFramePr>
        <p:xfrm>
          <a:off x="6724650" y="5430525"/>
          <a:ext cx="5314950" cy="929640"/>
        </p:xfrm>
        <a:graphic>
          <a:graphicData uri="http://schemas.openxmlformats.org/drawingml/2006/table">
            <a:tbl>
              <a:tblPr>
                <a:noFill/>
                <a:tableStyleId>{86D32A31-9440-466C-947C-AB955EF73E24}</a:tableStyleId>
              </a:tblPr>
              <a:tblGrid>
                <a:gridCol w="4371975">
                  <a:extLst>
                    <a:ext uri="{9D8B030D-6E8A-4147-A177-3AD203B41FA5}">
                      <a16:colId xmlns:a16="http://schemas.microsoft.com/office/drawing/2014/main" val="20000"/>
                    </a:ext>
                  </a:extLst>
                </a:gridCol>
                <a:gridCol w="495300">
                  <a:extLst>
                    <a:ext uri="{9D8B030D-6E8A-4147-A177-3AD203B41FA5}">
                      <a16:colId xmlns:a16="http://schemas.microsoft.com/office/drawing/2014/main" val="20001"/>
                    </a:ext>
                  </a:extLst>
                </a:gridCol>
                <a:gridCol w="447675">
                  <a:extLst>
                    <a:ext uri="{9D8B030D-6E8A-4147-A177-3AD203B41FA5}">
                      <a16:colId xmlns:a16="http://schemas.microsoft.com/office/drawing/2014/main" val="20002"/>
                    </a:ext>
                  </a:extLst>
                </a:gridCol>
              </a:tblGrid>
              <a:tr h="279400">
                <a:tc>
                  <a:txBody>
                    <a:bodyPr/>
                    <a:lstStyle/>
                    <a:p>
                      <a:pPr marL="0" lvl="0" indent="0" algn="l" rtl="0">
                        <a:spcBef>
                          <a:spcPts val="0"/>
                        </a:spcBef>
                        <a:spcAft>
                          <a:spcPts val="0"/>
                        </a:spcAft>
                        <a:buNone/>
                      </a:pPr>
                      <a:endParaRPr sz="1200" b="1">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1999</a:t>
                      </a:r>
                      <a:endParaRPr sz="1200" b="1">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2018</a:t>
                      </a:r>
                      <a:endParaRPr sz="1200" b="1">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0"/>
                  </a:ext>
                </a:extLst>
              </a:tr>
              <a:tr h="279400">
                <a:tc rowSpan="2">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Scripture Version</a:t>
                      </a:r>
                      <a:r>
                        <a:rPr lang="en-US" sz="1200">
                          <a:latin typeface="Times New Roman"/>
                          <a:ea typeface="Times New Roman"/>
                          <a:cs typeface="Times New Roman"/>
                          <a:sym typeface="Times New Roman"/>
                        </a:rPr>
                        <a:t>                                                               NIV </a:t>
                      </a: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NRSV</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91.8</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82</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1"/>
                  </a:ext>
                </a:extLst>
              </a:tr>
              <a:tr h="279400">
                <a:tc vMerge="1">
                  <a:txBody>
                    <a:bodyPr/>
                    <a:lstStyle/>
                    <a:p>
                      <a:endParaRPr lang="en-US"/>
                    </a:p>
                  </a:txBody>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1.5</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4</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2"/>
                  </a:ext>
                </a:extLst>
              </a:tr>
            </a:tbl>
          </a:graphicData>
        </a:graphic>
      </p:graphicFrame>
      <p:sp>
        <p:nvSpPr>
          <p:cNvPr id="6" name="Rectangle 5"/>
          <p:cNvSpPr/>
          <p:nvPr/>
        </p:nvSpPr>
        <p:spPr>
          <a:xfrm>
            <a:off x="152400" y="665018"/>
            <a:ext cx="3745345" cy="34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sp>
        <p:nvSpPr>
          <p:cNvPr id="926" name="Google Shape;926;p114"/>
          <p:cNvSpPr txBox="1">
            <a:spLocks noGrp="1"/>
          </p:cNvSpPr>
          <p:nvPr>
            <p:ph type="sldNum" idx="12"/>
          </p:nvPr>
        </p:nvSpPr>
        <p:spPr>
          <a:xfrm>
            <a:off x="8610600" y="649254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100</a:t>
            </a:fld>
            <a:endParaRPr/>
          </a:p>
        </p:txBody>
      </p:sp>
      <p:sp>
        <p:nvSpPr>
          <p:cNvPr id="927" name="Google Shape;927;p114"/>
          <p:cNvSpPr txBox="1"/>
          <p:nvPr/>
        </p:nvSpPr>
        <p:spPr>
          <a:xfrm>
            <a:off x="0" y="0"/>
            <a:ext cx="12192000" cy="369332"/>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928" name="Google Shape;928;p114"/>
          <p:cNvPicPr preferRelativeResize="0"/>
          <p:nvPr/>
        </p:nvPicPr>
        <p:blipFill rotWithShape="1">
          <a:blip r:embed="rId3">
            <a:alphaModFix/>
          </a:blip>
          <a:srcRect/>
          <a:stretch/>
        </p:blipFill>
        <p:spPr>
          <a:xfrm>
            <a:off x="555819" y="369332"/>
            <a:ext cx="10165961" cy="5669771"/>
          </a:xfrm>
          <a:prstGeom prst="rect">
            <a:avLst/>
          </a:prstGeom>
          <a:noFill/>
          <a:ln>
            <a:noFill/>
          </a:ln>
        </p:spPr>
      </p:pic>
      <p:pic>
        <p:nvPicPr>
          <p:cNvPr id="929" name="Google Shape;929;p114"/>
          <p:cNvPicPr preferRelativeResize="0"/>
          <p:nvPr/>
        </p:nvPicPr>
        <p:blipFill rotWithShape="1">
          <a:blip r:embed="rId3">
            <a:alphaModFix/>
          </a:blip>
          <a:srcRect/>
          <a:stretch/>
        </p:blipFill>
        <p:spPr>
          <a:xfrm>
            <a:off x="376203" y="369332"/>
            <a:ext cx="11217083" cy="6256004"/>
          </a:xfrm>
          <a:prstGeom prst="rect">
            <a:avLst/>
          </a:prstGeom>
          <a:noFill/>
          <a:ln>
            <a:noFill/>
          </a:ln>
        </p:spPr>
      </p:pic>
      <p:pic>
        <p:nvPicPr>
          <p:cNvPr id="930" name="Google Shape;930;p114"/>
          <p:cNvPicPr preferRelativeResize="0"/>
          <p:nvPr/>
        </p:nvPicPr>
        <p:blipFill rotWithShape="1">
          <a:blip r:embed="rId4">
            <a:alphaModFix/>
          </a:blip>
          <a:srcRect l="11977" t="8225"/>
          <a:stretch/>
        </p:blipFill>
        <p:spPr>
          <a:xfrm>
            <a:off x="1951492" y="4966226"/>
            <a:ext cx="9821410" cy="1891445"/>
          </a:xfrm>
          <a:prstGeom prst="rect">
            <a:avLst/>
          </a:prstGeom>
          <a:noFill/>
          <a:ln>
            <a:noFill/>
          </a:ln>
        </p:spPr>
      </p:pic>
      <p:sp>
        <p:nvSpPr>
          <p:cNvPr id="7" name="Rectangle 6"/>
          <p:cNvSpPr/>
          <p:nvPr/>
        </p:nvSpPr>
        <p:spPr>
          <a:xfrm>
            <a:off x="227290" y="720436"/>
            <a:ext cx="3707401" cy="3879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sp>
        <p:nvSpPr>
          <p:cNvPr id="935" name="Google Shape;935;p115"/>
          <p:cNvSpPr txBox="1">
            <a:spLocks noGrp="1"/>
          </p:cNvSpPr>
          <p:nvPr>
            <p:ph type="sldNum" idx="12"/>
          </p:nvPr>
        </p:nvSpPr>
        <p:spPr>
          <a:xfrm>
            <a:off x="8610600" y="649254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101</a:t>
            </a:fld>
            <a:endParaRPr/>
          </a:p>
        </p:txBody>
      </p:sp>
      <p:sp>
        <p:nvSpPr>
          <p:cNvPr id="936" name="Google Shape;936;p115"/>
          <p:cNvSpPr txBox="1"/>
          <p:nvPr/>
        </p:nvSpPr>
        <p:spPr>
          <a:xfrm>
            <a:off x="0" y="0"/>
            <a:ext cx="12192000" cy="369332"/>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937" name="Google Shape;937;p115"/>
          <p:cNvPicPr preferRelativeResize="0"/>
          <p:nvPr/>
        </p:nvPicPr>
        <p:blipFill rotWithShape="1">
          <a:blip r:embed="rId3">
            <a:alphaModFix/>
          </a:blip>
          <a:srcRect/>
          <a:stretch/>
        </p:blipFill>
        <p:spPr>
          <a:xfrm>
            <a:off x="593883" y="369332"/>
            <a:ext cx="11268254" cy="5985286"/>
          </a:xfrm>
          <a:prstGeom prst="rect">
            <a:avLst/>
          </a:prstGeom>
          <a:noFill/>
          <a:ln>
            <a:noFill/>
          </a:ln>
        </p:spPr>
      </p:pic>
      <p:graphicFrame>
        <p:nvGraphicFramePr>
          <p:cNvPr id="938" name="Google Shape;938;p115"/>
          <p:cNvGraphicFramePr/>
          <p:nvPr/>
        </p:nvGraphicFramePr>
        <p:xfrm>
          <a:off x="7721400" y="5652650"/>
          <a:ext cx="4140725" cy="839900"/>
        </p:xfrm>
        <a:graphic>
          <a:graphicData uri="http://schemas.openxmlformats.org/drawingml/2006/table">
            <a:tbl>
              <a:tblPr>
                <a:noFill/>
                <a:tableStyleId>{86D32A31-9440-466C-947C-AB955EF73E24}</a:tableStyleId>
              </a:tblPr>
              <a:tblGrid>
                <a:gridCol w="2911575">
                  <a:extLst>
                    <a:ext uri="{9D8B030D-6E8A-4147-A177-3AD203B41FA5}">
                      <a16:colId xmlns:a16="http://schemas.microsoft.com/office/drawing/2014/main" val="20000"/>
                    </a:ext>
                  </a:extLst>
                </a:gridCol>
                <a:gridCol w="465675">
                  <a:extLst>
                    <a:ext uri="{9D8B030D-6E8A-4147-A177-3AD203B41FA5}">
                      <a16:colId xmlns:a16="http://schemas.microsoft.com/office/drawing/2014/main" val="20001"/>
                    </a:ext>
                  </a:extLst>
                </a:gridCol>
                <a:gridCol w="763475">
                  <a:extLst>
                    <a:ext uri="{9D8B030D-6E8A-4147-A177-3AD203B41FA5}">
                      <a16:colId xmlns:a16="http://schemas.microsoft.com/office/drawing/2014/main" val="20002"/>
                    </a:ext>
                  </a:extLst>
                </a:gridCol>
              </a:tblGrid>
              <a:tr h="311400">
                <a:tc>
                  <a:txBody>
                    <a:bodyPr/>
                    <a:lstStyle/>
                    <a:p>
                      <a:pPr marL="0" lvl="0" indent="0" algn="l" rtl="0">
                        <a:spcBef>
                          <a:spcPts val="0"/>
                        </a:spcBef>
                        <a:spcAft>
                          <a:spcPts val="0"/>
                        </a:spcAft>
                        <a:buNone/>
                      </a:pPr>
                      <a:endParaRPr sz="1200" b="1">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1999</a:t>
                      </a:r>
                      <a:endParaRPr sz="1200" b="1">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2018</a:t>
                      </a:r>
                      <a:endParaRPr sz="1200" b="1">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0"/>
                  </a:ext>
                </a:extLst>
              </a:tr>
              <a:tr h="528500">
                <a:tc>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Use the Psalter Hymnal (87) and LUYH</a:t>
                      </a:r>
                      <a:endParaRPr sz="1200" b="1">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89 </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64 PsH</a:t>
                      </a: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34 LUYH</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1"/>
                  </a:ext>
                </a:extLst>
              </a:tr>
            </a:tbl>
          </a:graphicData>
        </a:graphic>
      </p:graphicFrame>
      <p:sp>
        <p:nvSpPr>
          <p:cNvPr id="6" name="Rectangle 5"/>
          <p:cNvSpPr/>
          <p:nvPr/>
        </p:nvSpPr>
        <p:spPr>
          <a:xfrm>
            <a:off x="227290" y="720436"/>
            <a:ext cx="3670455" cy="286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942"/>
        <p:cNvGrpSpPr/>
        <p:nvPr/>
      </p:nvGrpSpPr>
      <p:grpSpPr>
        <a:xfrm>
          <a:off x="0" y="0"/>
          <a:ext cx="0" cy="0"/>
          <a:chOff x="0" y="0"/>
          <a:chExt cx="0" cy="0"/>
        </a:xfrm>
      </p:grpSpPr>
      <p:sp>
        <p:nvSpPr>
          <p:cNvPr id="943" name="Google Shape;943;p116"/>
          <p:cNvSpPr txBox="1">
            <a:spLocks noGrp="1"/>
          </p:cNvSpPr>
          <p:nvPr>
            <p:ph type="sldNum" idx="12"/>
          </p:nvPr>
        </p:nvSpPr>
        <p:spPr>
          <a:xfrm>
            <a:off x="8610600" y="649254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102</a:t>
            </a:fld>
            <a:endParaRPr/>
          </a:p>
        </p:txBody>
      </p:sp>
      <p:sp>
        <p:nvSpPr>
          <p:cNvPr id="944" name="Google Shape;944;p116"/>
          <p:cNvSpPr txBox="1"/>
          <p:nvPr/>
        </p:nvSpPr>
        <p:spPr>
          <a:xfrm>
            <a:off x="0" y="0"/>
            <a:ext cx="12192000" cy="369332"/>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945" name="Google Shape;945;p116"/>
          <p:cNvPicPr preferRelativeResize="0"/>
          <p:nvPr/>
        </p:nvPicPr>
        <p:blipFill rotWithShape="1">
          <a:blip r:embed="rId3">
            <a:alphaModFix/>
          </a:blip>
          <a:srcRect/>
          <a:stretch/>
        </p:blipFill>
        <p:spPr>
          <a:xfrm>
            <a:off x="279847" y="369332"/>
            <a:ext cx="11004234" cy="7209145"/>
          </a:xfrm>
          <a:prstGeom prst="rect">
            <a:avLst/>
          </a:prstGeom>
          <a:noFill/>
          <a:ln>
            <a:noFill/>
          </a:ln>
        </p:spPr>
      </p:pic>
      <p:pic>
        <p:nvPicPr>
          <p:cNvPr id="946" name="Google Shape;946;p116"/>
          <p:cNvPicPr preferRelativeResize="0"/>
          <p:nvPr/>
        </p:nvPicPr>
        <p:blipFill rotWithShape="1">
          <a:blip r:embed="rId4">
            <a:alphaModFix/>
          </a:blip>
          <a:srcRect r="44492"/>
          <a:stretch/>
        </p:blipFill>
        <p:spPr>
          <a:xfrm>
            <a:off x="6456218" y="4833642"/>
            <a:ext cx="5735782" cy="1876195"/>
          </a:xfrm>
          <a:prstGeom prst="rect">
            <a:avLst/>
          </a:prstGeom>
          <a:noFill/>
          <a:ln w="9525" cap="flat" cmpd="sng">
            <a:solidFill>
              <a:srgbClr val="C00000"/>
            </a:solidFill>
            <a:prstDash val="solid"/>
            <a:round/>
            <a:headEnd type="none" w="sm" len="sm"/>
            <a:tailEnd type="none" w="sm" len="sm"/>
          </a:ln>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sp>
        <p:nvSpPr>
          <p:cNvPr id="951" name="Google Shape;951;p117"/>
          <p:cNvSpPr txBox="1">
            <a:spLocks noGrp="1"/>
          </p:cNvSpPr>
          <p:nvPr>
            <p:ph type="sldNum" idx="12"/>
          </p:nvPr>
        </p:nvSpPr>
        <p:spPr>
          <a:xfrm>
            <a:off x="8610600" y="6492546"/>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103</a:t>
            </a:fld>
            <a:endParaRPr/>
          </a:p>
        </p:txBody>
      </p:sp>
      <p:sp>
        <p:nvSpPr>
          <p:cNvPr id="952" name="Google Shape;952;p117"/>
          <p:cNvSpPr txBox="1"/>
          <p:nvPr/>
        </p:nvSpPr>
        <p:spPr>
          <a:xfrm>
            <a:off x="0" y="0"/>
            <a:ext cx="12192000" cy="369300"/>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aphicFrame>
        <p:nvGraphicFramePr>
          <p:cNvPr id="953" name="Google Shape;953;p117"/>
          <p:cNvGraphicFramePr/>
          <p:nvPr/>
        </p:nvGraphicFramePr>
        <p:xfrm>
          <a:off x="211600" y="774075"/>
          <a:ext cx="5314950" cy="5080000"/>
        </p:xfrm>
        <a:graphic>
          <a:graphicData uri="http://schemas.openxmlformats.org/drawingml/2006/table">
            <a:tbl>
              <a:tblPr>
                <a:noFill/>
                <a:tableStyleId>{86D32A31-9440-466C-947C-AB955EF73E24}</a:tableStyleId>
              </a:tblPr>
              <a:tblGrid>
                <a:gridCol w="4371975">
                  <a:extLst>
                    <a:ext uri="{9D8B030D-6E8A-4147-A177-3AD203B41FA5}">
                      <a16:colId xmlns:a16="http://schemas.microsoft.com/office/drawing/2014/main" val="20000"/>
                    </a:ext>
                  </a:extLst>
                </a:gridCol>
                <a:gridCol w="495300">
                  <a:extLst>
                    <a:ext uri="{9D8B030D-6E8A-4147-A177-3AD203B41FA5}">
                      <a16:colId xmlns:a16="http://schemas.microsoft.com/office/drawing/2014/main" val="20001"/>
                    </a:ext>
                  </a:extLst>
                </a:gridCol>
                <a:gridCol w="447675">
                  <a:extLst>
                    <a:ext uri="{9D8B030D-6E8A-4147-A177-3AD203B41FA5}">
                      <a16:colId xmlns:a16="http://schemas.microsoft.com/office/drawing/2014/main" val="20002"/>
                    </a:ext>
                  </a:extLst>
                </a:gridCol>
              </a:tblGrid>
              <a:tr h="279400">
                <a:tc>
                  <a:txBody>
                    <a:bodyPr/>
                    <a:lstStyle/>
                    <a:p>
                      <a:pPr marL="0" lvl="0" indent="0" algn="l" rtl="0">
                        <a:spcBef>
                          <a:spcPts val="0"/>
                        </a:spcBef>
                        <a:spcAft>
                          <a:spcPts val="0"/>
                        </a:spcAft>
                        <a:buNone/>
                      </a:pPr>
                      <a:endParaRPr sz="1200" b="1">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1999</a:t>
                      </a:r>
                      <a:endParaRPr sz="1200" b="1">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2018</a:t>
                      </a:r>
                      <a:endParaRPr sz="1200" b="1">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0"/>
                  </a:ext>
                </a:extLst>
              </a:tr>
              <a:tr h="279400">
                <a:tc rowSpan="5">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A.7  </a:t>
                      </a:r>
                      <a:r>
                        <a:rPr lang="en-US" sz="1200">
                          <a:latin typeface="Times New Roman"/>
                          <a:ea typeface="Times New Roman"/>
                          <a:cs typeface="Times New Roman"/>
                          <a:sym typeface="Times New Roman"/>
                        </a:rPr>
                        <a:t>Songbook/Hymnal                                                         Always</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Usually</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Sometimes</a:t>
                      </a: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Seldom</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Never</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34.9</a:t>
                      </a:r>
                      <a:endParaRPr sz="1200">
                        <a:latin typeface="Times New Roman"/>
                        <a:ea typeface="Times New Roman"/>
                        <a:cs typeface="Times New Roman"/>
                        <a:sym typeface="Times New Roman"/>
                      </a:endParaRPr>
                    </a:p>
                  </a:txBody>
                  <a:tcPr marL="63500" marR="63500" marT="63500" marB="63500">
                    <a:solidFill>
                      <a:srgbClr val="FFFF00"/>
                    </a:solidFill>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13</a:t>
                      </a:r>
                      <a:endParaRPr sz="1200">
                        <a:latin typeface="Times New Roman"/>
                        <a:ea typeface="Times New Roman"/>
                        <a:cs typeface="Times New Roman"/>
                        <a:sym typeface="Times New Roman"/>
                      </a:endParaRPr>
                    </a:p>
                  </a:txBody>
                  <a:tcPr marL="63500" marR="63500" marT="63500" marB="63500">
                    <a:solidFill>
                      <a:srgbClr val="FFFF00"/>
                    </a:solidFill>
                  </a:tcPr>
                </a:tc>
                <a:extLst>
                  <a:ext uri="{0D108BD9-81ED-4DB2-BD59-A6C34878D82A}">
                    <a16:rowId xmlns:a16="http://schemas.microsoft.com/office/drawing/2014/main" val="10001"/>
                  </a:ext>
                </a:extLst>
              </a:tr>
              <a:tr h="279400">
                <a:tc vMerge="1">
                  <a:txBody>
                    <a:bodyPr/>
                    <a:lstStyle/>
                    <a:p>
                      <a:endParaRPr lang="en-US"/>
                    </a:p>
                  </a:txBody>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42.6</a:t>
                      </a:r>
                      <a:endParaRPr sz="1200">
                        <a:latin typeface="Times New Roman"/>
                        <a:ea typeface="Times New Roman"/>
                        <a:cs typeface="Times New Roman"/>
                        <a:sym typeface="Times New Roman"/>
                      </a:endParaRPr>
                    </a:p>
                  </a:txBody>
                  <a:tcPr marL="63500" marR="63500" marT="63500" marB="63500">
                    <a:solidFill>
                      <a:srgbClr val="FFFF00"/>
                    </a:solidFill>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14</a:t>
                      </a:r>
                      <a:endParaRPr sz="1200">
                        <a:latin typeface="Times New Roman"/>
                        <a:ea typeface="Times New Roman"/>
                        <a:cs typeface="Times New Roman"/>
                        <a:sym typeface="Times New Roman"/>
                      </a:endParaRPr>
                    </a:p>
                  </a:txBody>
                  <a:tcPr marL="63500" marR="63500" marT="63500" marB="63500">
                    <a:solidFill>
                      <a:srgbClr val="FFFF00"/>
                    </a:solidFill>
                  </a:tcPr>
                </a:tc>
                <a:extLst>
                  <a:ext uri="{0D108BD9-81ED-4DB2-BD59-A6C34878D82A}">
                    <a16:rowId xmlns:a16="http://schemas.microsoft.com/office/drawing/2014/main" val="10002"/>
                  </a:ext>
                </a:extLst>
              </a:tr>
              <a:tr h="279400">
                <a:tc vMerge="1">
                  <a:txBody>
                    <a:bodyPr/>
                    <a:lstStyle/>
                    <a:p>
                      <a:endParaRPr lang="en-US"/>
                    </a:p>
                  </a:txBody>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11.5</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16</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3"/>
                  </a:ext>
                </a:extLst>
              </a:tr>
              <a:tr h="279400">
                <a:tc vMerge="1">
                  <a:txBody>
                    <a:bodyPr/>
                    <a:lstStyle/>
                    <a:p>
                      <a:endParaRPr lang="en-US"/>
                    </a:p>
                  </a:txBody>
                  <a:tcPr/>
                </a:tc>
                <a:tc>
                  <a:txBody>
                    <a:bodyPr/>
                    <a:lstStyle/>
                    <a:p>
                      <a:pPr marL="0" lvl="0" indent="0" algn="l" rtl="0">
                        <a:spcBef>
                          <a:spcPts val="0"/>
                        </a:spcBef>
                        <a:spcAft>
                          <a:spcPts val="0"/>
                        </a:spcAft>
                        <a:buNone/>
                      </a:pP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24</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4"/>
                  </a:ext>
                </a:extLst>
              </a:tr>
              <a:tr h="279400">
                <a:tc vMerge="1">
                  <a:txBody>
                    <a:bodyPr/>
                    <a:lstStyle/>
                    <a:p>
                      <a:endParaRPr lang="en-US"/>
                    </a:p>
                  </a:txBody>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11.1</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21</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5"/>
                  </a:ext>
                </a:extLst>
              </a:tr>
              <a:tr h="279400">
                <a:tc rowSpan="5">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A.7  </a:t>
                      </a:r>
                      <a:r>
                        <a:rPr lang="en-US" sz="1200">
                          <a:latin typeface="Times New Roman"/>
                          <a:ea typeface="Times New Roman"/>
                          <a:cs typeface="Times New Roman"/>
                          <a:sym typeface="Times New Roman"/>
                        </a:rPr>
                        <a:t>Projection -text and music/overhead                              Always</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Usually</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Sometimes</a:t>
                      </a: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Seldom</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Never</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2.7</a:t>
                      </a:r>
                      <a:endParaRPr sz="1200">
                        <a:latin typeface="Times New Roman"/>
                        <a:ea typeface="Times New Roman"/>
                        <a:cs typeface="Times New Roman"/>
                        <a:sym typeface="Times New Roman"/>
                      </a:endParaRPr>
                    </a:p>
                  </a:txBody>
                  <a:tcPr marL="63500" marR="63500" marT="63500" marB="63500">
                    <a:solidFill>
                      <a:srgbClr val="FFFF00"/>
                    </a:solidFill>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13</a:t>
                      </a:r>
                      <a:endParaRPr sz="1200">
                        <a:latin typeface="Times New Roman"/>
                        <a:ea typeface="Times New Roman"/>
                        <a:cs typeface="Times New Roman"/>
                        <a:sym typeface="Times New Roman"/>
                      </a:endParaRPr>
                    </a:p>
                  </a:txBody>
                  <a:tcPr marL="63500" marR="63500" marT="63500" marB="63500">
                    <a:solidFill>
                      <a:srgbClr val="FFFF00"/>
                    </a:solidFill>
                  </a:tcPr>
                </a:tc>
                <a:extLst>
                  <a:ext uri="{0D108BD9-81ED-4DB2-BD59-A6C34878D82A}">
                    <a16:rowId xmlns:a16="http://schemas.microsoft.com/office/drawing/2014/main" val="10006"/>
                  </a:ext>
                </a:extLst>
              </a:tr>
              <a:tr h="279400">
                <a:tc vMerge="1">
                  <a:txBody>
                    <a:bodyPr/>
                    <a:lstStyle/>
                    <a:p>
                      <a:endParaRPr lang="en-US"/>
                    </a:p>
                  </a:txBody>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4.8</a:t>
                      </a:r>
                      <a:endParaRPr sz="1200">
                        <a:latin typeface="Times New Roman"/>
                        <a:ea typeface="Times New Roman"/>
                        <a:cs typeface="Times New Roman"/>
                        <a:sym typeface="Times New Roman"/>
                      </a:endParaRPr>
                    </a:p>
                  </a:txBody>
                  <a:tcPr marL="63500" marR="63500" marT="63500" marB="63500">
                    <a:solidFill>
                      <a:srgbClr val="FFFF00"/>
                    </a:solidFill>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10</a:t>
                      </a:r>
                      <a:endParaRPr sz="1200">
                        <a:latin typeface="Times New Roman"/>
                        <a:ea typeface="Times New Roman"/>
                        <a:cs typeface="Times New Roman"/>
                        <a:sym typeface="Times New Roman"/>
                      </a:endParaRPr>
                    </a:p>
                  </a:txBody>
                  <a:tcPr marL="63500" marR="63500" marT="63500" marB="63500">
                    <a:solidFill>
                      <a:srgbClr val="FFFF00"/>
                    </a:solidFill>
                  </a:tcPr>
                </a:tc>
                <a:extLst>
                  <a:ext uri="{0D108BD9-81ED-4DB2-BD59-A6C34878D82A}">
                    <a16:rowId xmlns:a16="http://schemas.microsoft.com/office/drawing/2014/main" val="10007"/>
                  </a:ext>
                </a:extLst>
              </a:tr>
              <a:tr h="279400">
                <a:tc vMerge="1">
                  <a:txBody>
                    <a:bodyPr/>
                    <a:lstStyle/>
                    <a:p>
                      <a:endParaRPr lang="en-US"/>
                    </a:p>
                  </a:txBody>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14.7</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5</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8"/>
                  </a:ext>
                </a:extLst>
              </a:tr>
              <a:tr h="279400">
                <a:tc vMerge="1">
                  <a:txBody>
                    <a:bodyPr/>
                    <a:lstStyle/>
                    <a:p>
                      <a:endParaRPr lang="en-US"/>
                    </a:p>
                  </a:txBody>
                  <a:tcPr/>
                </a:tc>
                <a:tc>
                  <a:txBody>
                    <a:bodyPr/>
                    <a:lstStyle/>
                    <a:p>
                      <a:pPr marL="0" lvl="0" indent="0" algn="l" rtl="0">
                        <a:spcBef>
                          <a:spcPts val="0"/>
                        </a:spcBef>
                        <a:spcAft>
                          <a:spcPts val="0"/>
                        </a:spcAft>
                        <a:buNone/>
                      </a:pP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6</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9"/>
                  </a:ext>
                </a:extLst>
              </a:tr>
              <a:tr h="279400">
                <a:tc vMerge="1">
                  <a:txBody>
                    <a:bodyPr/>
                    <a:lstStyle/>
                    <a:p>
                      <a:endParaRPr lang="en-US"/>
                    </a:p>
                  </a:txBody>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77.8</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45</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10"/>
                  </a:ext>
                </a:extLst>
              </a:tr>
              <a:tr h="279400">
                <a:tc rowSpan="5">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A.7  </a:t>
                      </a:r>
                      <a:r>
                        <a:rPr lang="en-US" sz="1200">
                          <a:latin typeface="Times New Roman"/>
                          <a:ea typeface="Times New Roman"/>
                          <a:cs typeface="Times New Roman"/>
                          <a:sym typeface="Times New Roman"/>
                        </a:rPr>
                        <a:t>Projection -text only                                                        Always</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Usually</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Sometimes</a:t>
                      </a: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Seldom</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Never</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28.5</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55</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11"/>
                  </a:ext>
                </a:extLst>
              </a:tr>
              <a:tr h="279400">
                <a:tc vMerge="1">
                  <a:txBody>
                    <a:bodyPr/>
                    <a:lstStyle/>
                    <a:p>
                      <a:endParaRPr lang="en-US"/>
                    </a:p>
                  </a:txBody>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21.4</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13</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12"/>
                  </a:ext>
                </a:extLst>
              </a:tr>
              <a:tr h="279400">
                <a:tc vMerge="1">
                  <a:txBody>
                    <a:bodyPr/>
                    <a:lstStyle/>
                    <a:p>
                      <a:endParaRPr lang="en-US"/>
                    </a:p>
                  </a:txBody>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20.5</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12</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13"/>
                  </a:ext>
                </a:extLst>
              </a:tr>
              <a:tr h="279400">
                <a:tc vMerge="1">
                  <a:txBody>
                    <a:bodyPr/>
                    <a:lstStyle/>
                    <a:p>
                      <a:endParaRPr lang="en-US"/>
                    </a:p>
                  </a:txBody>
                  <a:tcPr/>
                </a:tc>
                <a:tc>
                  <a:txBody>
                    <a:bodyPr/>
                    <a:lstStyle/>
                    <a:p>
                      <a:pPr marL="0" lvl="0" indent="0" algn="l" rtl="0">
                        <a:spcBef>
                          <a:spcPts val="0"/>
                        </a:spcBef>
                        <a:spcAft>
                          <a:spcPts val="0"/>
                        </a:spcAft>
                        <a:buNone/>
                      </a:pP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5</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14"/>
                  </a:ext>
                </a:extLst>
              </a:tr>
              <a:tr h="279400">
                <a:tc vMerge="1">
                  <a:txBody>
                    <a:bodyPr/>
                    <a:lstStyle/>
                    <a:p>
                      <a:endParaRPr lang="en-US"/>
                    </a:p>
                  </a:txBody>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29.6</a:t>
                      </a:r>
                      <a:endParaRPr sz="1200">
                        <a:latin typeface="Times New Roman"/>
                        <a:ea typeface="Times New Roman"/>
                        <a:cs typeface="Times New Roman"/>
                        <a:sym typeface="Times New Roman"/>
                      </a:endParaRPr>
                    </a:p>
                  </a:txBody>
                  <a:tcPr marL="63500" marR="63500" marT="63500" marB="63500">
                    <a:solidFill>
                      <a:srgbClr val="FFFF00"/>
                    </a:solidFill>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6</a:t>
                      </a:r>
                      <a:endParaRPr sz="1200">
                        <a:latin typeface="Times New Roman"/>
                        <a:ea typeface="Times New Roman"/>
                        <a:cs typeface="Times New Roman"/>
                        <a:sym typeface="Times New Roman"/>
                      </a:endParaRPr>
                    </a:p>
                  </a:txBody>
                  <a:tcPr marL="63500" marR="63500" marT="63500" marB="63500">
                    <a:solidFill>
                      <a:srgbClr val="FFFF00"/>
                    </a:solidFill>
                  </a:tcPr>
                </a:tc>
                <a:extLst>
                  <a:ext uri="{0D108BD9-81ED-4DB2-BD59-A6C34878D82A}">
                    <a16:rowId xmlns:a16="http://schemas.microsoft.com/office/drawing/2014/main" val="10015"/>
                  </a:ext>
                </a:extLst>
              </a:tr>
            </a:tbl>
          </a:graphicData>
        </a:graphic>
      </p:graphicFrame>
      <p:graphicFrame>
        <p:nvGraphicFramePr>
          <p:cNvPr id="954" name="Google Shape;954;p117"/>
          <p:cNvGraphicFramePr/>
          <p:nvPr/>
        </p:nvGraphicFramePr>
        <p:xfrm>
          <a:off x="6126700" y="774075"/>
          <a:ext cx="5314950" cy="3489960"/>
        </p:xfrm>
        <a:graphic>
          <a:graphicData uri="http://schemas.openxmlformats.org/drawingml/2006/table">
            <a:tbl>
              <a:tblPr>
                <a:noFill/>
                <a:tableStyleId>{86D32A31-9440-466C-947C-AB955EF73E24}</a:tableStyleId>
              </a:tblPr>
              <a:tblGrid>
                <a:gridCol w="4371975">
                  <a:extLst>
                    <a:ext uri="{9D8B030D-6E8A-4147-A177-3AD203B41FA5}">
                      <a16:colId xmlns:a16="http://schemas.microsoft.com/office/drawing/2014/main" val="20000"/>
                    </a:ext>
                  </a:extLst>
                </a:gridCol>
                <a:gridCol w="495300">
                  <a:extLst>
                    <a:ext uri="{9D8B030D-6E8A-4147-A177-3AD203B41FA5}">
                      <a16:colId xmlns:a16="http://schemas.microsoft.com/office/drawing/2014/main" val="20001"/>
                    </a:ext>
                  </a:extLst>
                </a:gridCol>
                <a:gridCol w="447675">
                  <a:extLst>
                    <a:ext uri="{9D8B030D-6E8A-4147-A177-3AD203B41FA5}">
                      <a16:colId xmlns:a16="http://schemas.microsoft.com/office/drawing/2014/main" val="20002"/>
                    </a:ext>
                  </a:extLst>
                </a:gridCol>
              </a:tblGrid>
              <a:tr h="279400">
                <a:tc>
                  <a:txBody>
                    <a:bodyPr/>
                    <a:lstStyle/>
                    <a:p>
                      <a:pPr marL="0" lvl="0" indent="0" algn="l" rtl="0">
                        <a:spcBef>
                          <a:spcPts val="0"/>
                        </a:spcBef>
                        <a:spcAft>
                          <a:spcPts val="0"/>
                        </a:spcAft>
                        <a:buNone/>
                      </a:pPr>
                      <a:endParaRPr sz="1200" b="1">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1999</a:t>
                      </a:r>
                      <a:endParaRPr sz="1200" b="1">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2018</a:t>
                      </a:r>
                      <a:endParaRPr sz="1200" b="1">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0"/>
                  </a:ext>
                </a:extLst>
              </a:tr>
              <a:tr h="279400">
                <a:tc rowSpan="5">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A.7 </a:t>
                      </a:r>
                      <a:r>
                        <a:rPr lang="en-US" sz="1200">
                          <a:latin typeface="Times New Roman"/>
                          <a:ea typeface="Times New Roman"/>
                          <a:cs typeface="Times New Roman"/>
                          <a:sym typeface="Times New Roman"/>
                        </a:rPr>
                        <a:t>Bulletin -text and music                                                Always</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Usually</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Sometimes</a:t>
                      </a: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Seldom</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Never</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2.8</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1</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1"/>
                  </a:ext>
                </a:extLst>
              </a:tr>
              <a:tr h="279400">
                <a:tc vMerge="1">
                  <a:txBody>
                    <a:bodyPr/>
                    <a:lstStyle/>
                    <a:p>
                      <a:endParaRPr lang="en-US"/>
                    </a:p>
                  </a:txBody>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5.2</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1</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2"/>
                  </a:ext>
                </a:extLst>
              </a:tr>
              <a:tr h="279400">
                <a:tc vMerge="1">
                  <a:txBody>
                    <a:bodyPr/>
                    <a:lstStyle/>
                    <a:p>
                      <a:endParaRPr lang="en-US"/>
                    </a:p>
                  </a:txBody>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41.7</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9</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3"/>
                  </a:ext>
                </a:extLst>
              </a:tr>
              <a:tr h="279400">
                <a:tc vMerge="1">
                  <a:txBody>
                    <a:bodyPr/>
                    <a:lstStyle/>
                    <a:p>
                      <a:endParaRPr lang="en-US"/>
                    </a:p>
                  </a:txBody>
                  <a:tcPr/>
                </a:tc>
                <a:tc>
                  <a:txBody>
                    <a:bodyPr/>
                    <a:lstStyle/>
                    <a:p>
                      <a:pPr marL="0" lvl="0" indent="0" algn="l" rtl="0">
                        <a:spcBef>
                          <a:spcPts val="0"/>
                        </a:spcBef>
                        <a:spcAft>
                          <a:spcPts val="0"/>
                        </a:spcAft>
                        <a:buNone/>
                      </a:pP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10</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4"/>
                  </a:ext>
                </a:extLst>
              </a:tr>
              <a:tr h="279400">
                <a:tc vMerge="1">
                  <a:txBody>
                    <a:bodyPr/>
                    <a:lstStyle/>
                    <a:p>
                      <a:endParaRPr lang="en-US"/>
                    </a:p>
                  </a:txBody>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30.2</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52</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5"/>
                  </a:ext>
                </a:extLst>
              </a:tr>
              <a:tr h="279400">
                <a:tc rowSpan="5">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A.7  </a:t>
                      </a:r>
                      <a:r>
                        <a:rPr lang="en-US" sz="1200">
                          <a:latin typeface="Times New Roman"/>
                          <a:ea typeface="Times New Roman"/>
                          <a:cs typeface="Times New Roman"/>
                          <a:sym typeface="Times New Roman"/>
                        </a:rPr>
                        <a:t>Bulletin -text only                                                         Always</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Usually</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Sometimes</a:t>
                      </a: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Seldom</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Never</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8.8</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3</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6"/>
                  </a:ext>
                </a:extLst>
              </a:tr>
              <a:tr h="279400">
                <a:tc vMerge="1">
                  <a:txBody>
                    <a:bodyPr/>
                    <a:lstStyle/>
                    <a:p>
                      <a:endParaRPr lang="en-US"/>
                    </a:p>
                  </a:txBody>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13.5</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2</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7"/>
                  </a:ext>
                </a:extLst>
              </a:tr>
              <a:tr h="279400">
                <a:tc vMerge="1">
                  <a:txBody>
                    <a:bodyPr/>
                    <a:lstStyle/>
                    <a:p>
                      <a:endParaRPr lang="en-US"/>
                    </a:p>
                  </a:txBody>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47.5</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11</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8"/>
                  </a:ext>
                </a:extLst>
              </a:tr>
              <a:tr h="279400">
                <a:tc vMerge="1">
                  <a:txBody>
                    <a:bodyPr/>
                    <a:lstStyle/>
                    <a:p>
                      <a:endParaRPr lang="en-US"/>
                    </a:p>
                  </a:txBody>
                  <a:tcPr/>
                </a:tc>
                <a:tc>
                  <a:txBody>
                    <a:bodyPr/>
                    <a:lstStyle/>
                    <a:p>
                      <a:pPr marL="0" lvl="0" indent="0" algn="l" rtl="0">
                        <a:spcBef>
                          <a:spcPts val="0"/>
                        </a:spcBef>
                        <a:spcAft>
                          <a:spcPts val="0"/>
                        </a:spcAft>
                        <a:buNone/>
                      </a:pP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19</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9"/>
                  </a:ext>
                </a:extLst>
              </a:tr>
              <a:tr h="279400">
                <a:tc vMerge="1">
                  <a:txBody>
                    <a:bodyPr/>
                    <a:lstStyle/>
                    <a:p>
                      <a:endParaRPr lang="en-US"/>
                    </a:p>
                  </a:txBody>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30.2</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37</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10"/>
                  </a:ext>
                </a:extLst>
              </a:tr>
            </a:tbl>
          </a:graphicData>
        </a:graphic>
      </p:graphicFrame>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958"/>
        <p:cNvGrpSpPr/>
        <p:nvPr/>
      </p:nvGrpSpPr>
      <p:grpSpPr>
        <a:xfrm>
          <a:off x="0" y="0"/>
          <a:ext cx="0" cy="0"/>
          <a:chOff x="0" y="0"/>
          <a:chExt cx="0" cy="0"/>
        </a:xfrm>
      </p:grpSpPr>
      <p:sp>
        <p:nvSpPr>
          <p:cNvPr id="959" name="Google Shape;959;p118"/>
          <p:cNvSpPr txBox="1">
            <a:spLocks noGrp="1"/>
          </p:cNvSpPr>
          <p:nvPr>
            <p:ph type="sldNum" idx="12"/>
          </p:nvPr>
        </p:nvSpPr>
        <p:spPr>
          <a:xfrm>
            <a:off x="8610600" y="6492546"/>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104</a:t>
            </a:fld>
            <a:endParaRPr/>
          </a:p>
        </p:txBody>
      </p:sp>
      <p:sp>
        <p:nvSpPr>
          <p:cNvPr id="960" name="Google Shape;960;p118"/>
          <p:cNvSpPr txBox="1"/>
          <p:nvPr/>
        </p:nvSpPr>
        <p:spPr>
          <a:xfrm>
            <a:off x="0" y="0"/>
            <a:ext cx="12192000" cy="369300"/>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961" name="Google Shape;961;p118"/>
          <p:cNvPicPr preferRelativeResize="0"/>
          <p:nvPr/>
        </p:nvPicPr>
        <p:blipFill>
          <a:blip r:embed="rId3">
            <a:alphaModFix/>
          </a:blip>
          <a:stretch>
            <a:fillRect/>
          </a:stretch>
        </p:blipFill>
        <p:spPr>
          <a:xfrm>
            <a:off x="152400" y="413150"/>
            <a:ext cx="11887199" cy="4074906"/>
          </a:xfrm>
          <a:prstGeom prst="rect">
            <a:avLst/>
          </a:prstGeom>
          <a:noFill/>
          <a:ln>
            <a:noFill/>
          </a:ln>
        </p:spPr>
      </p:pic>
      <p:sp>
        <p:nvSpPr>
          <p:cNvPr id="5" name="Rectangle 4"/>
          <p:cNvSpPr/>
          <p:nvPr/>
        </p:nvSpPr>
        <p:spPr>
          <a:xfrm>
            <a:off x="152400" y="729672"/>
            <a:ext cx="3745345" cy="2768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965"/>
        <p:cNvGrpSpPr/>
        <p:nvPr/>
      </p:nvGrpSpPr>
      <p:grpSpPr>
        <a:xfrm>
          <a:off x="0" y="0"/>
          <a:ext cx="0" cy="0"/>
          <a:chOff x="0" y="0"/>
          <a:chExt cx="0" cy="0"/>
        </a:xfrm>
      </p:grpSpPr>
      <p:sp>
        <p:nvSpPr>
          <p:cNvPr id="966" name="Google Shape;966;p119"/>
          <p:cNvSpPr txBox="1">
            <a:spLocks noGrp="1"/>
          </p:cNvSpPr>
          <p:nvPr>
            <p:ph type="sldNum" idx="12"/>
          </p:nvPr>
        </p:nvSpPr>
        <p:spPr>
          <a:xfrm>
            <a:off x="8610600" y="6492546"/>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105</a:t>
            </a:fld>
            <a:endParaRPr/>
          </a:p>
        </p:txBody>
      </p:sp>
      <p:sp>
        <p:nvSpPr>
          <p:cNvPr id="967" name="Google Shape;967;p119"/>
          <p:cNvSpPr txBox="1"/>
          <p:nvPr/>
        </p:nvSpPr>
        <p:spPr>
          <a:xfrm>
            <a:off x="0" y="0"/>
            <a:ext cx="12192000" cy="369300"/>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968" name="Google Shape;968;p119"/>
          <p:cNvPicPr preferRelativeResize="0"/>
          <p:nvPr/>
        </p:nvPicPr>
        <p:blipFill>
          <a:blip r:embed="rId3">
            <a:alphaModFix/>
          </a:blip>
          <a:stretch>
            <a:fillRect/>
          </a:stretch>
        </p:blipFill>
        <p:spPr>
          <a:xfrm>
            <a:off x="152400" y="369300"/>
            <a:ext cx="11887199" cy="5210940"/>
          </a:xfrm>
          <a:prstGeom prst="rect">
            <a:avLst/>
          </a:prstGeom>
          <a:noFill/>
          <a:ln>
            <a:noFill/>
          </a:ln>
        </p:spPr>
      </p:pic>
      <p:sp>
        <p:nvSpPr>
          <p:cNvPr id="5" name="Rectangle 4"/>
          <p:cNvSpPr/>
          <p:nvPr/>
        </p:nvSpPr>
        <p:spPr>
          <a:xfrm>
            <a:off x="152400" y="682412"/>
            <a:ext cx="3670455" cy="286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rgbClr val="6AA84F"/>
        </a:solidFill>
        <a:effectLst/>
      </p:bgPr>
    </p:bg>
    <p:spTree>
      <p:nvGrpSpPr>
        <p:cNvPr id="1" name="Shape 88"/>
        <p:cNvGrpSpPr/>
        <p:nvPr/>
      </p:nvGrpSpPr>
      <p:grpSpPr>
        <a:xfrm>
          <a:off x="0" y="0"/>
          <a:ext cx="0" cy="0"/>
          <a:chOff x="0" y="0"/>
          <a:chExt cx="0" cy="0"/>
        </a:xfrm>
      </p:grpSpPr>
      <p:sp>
        <p:nvSpPr>
          <p:cNvPr id="89" name="Google Shape;89;p13"/>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106</a:t>
            </a:fld>
            <a:endParaRPr/>
          </a:p>
        </p:txBody>
      </p:sp>
      <p:pic>
        <p:nvPicPr>
          <p:cNvPr id="90" name="Google Shape;90;p13"/>
          <p:cNvPicPr preferRelativeResize="0"/>
          <p:nvPr/>
        </p:nvPicPr>
        <p:blipFill rotWithShape="1">
          <a:blip r:embed="rId3">
            <a:alphaModFix amt="21000"/>
          </a:blip>
          <a:srcRect b="36439"/>
          <a:stretch/>
        </p:blipFill>
        <p:spPr>
          <a:xfrm>
            <a:off x="1779523" y="16797"/>
            <a:ext cx="8405251" cy="5471703"/>
          </a:xfrm>
          <a:prstGeom prst="rect">
            <a:avLst/>
          </a:prstGeom>
          <a:noFill/>
          <a:ln>
            <a:noFill/>
          </a:ln>
        </p:spPr>
      </p:pic>
      <p:sp>
        <p:nvSpPr>
          <p:cNvPr id="91" name="Google Shape;91;p13"/>
          <p:cNvSpPr txBox="1"/>
          <p:nvPr/>
        </p:nvSpPr>
        <p:spPr>
          <a:xfrm>
            <a:off x="2252188" y="996625"/>
            <a:ext cx="7973100" cy="96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a:latin typeface="Georgia"/>
                <a:ea typeface="Georgia"/>
                <a:cs typeface="Georgia"/>
                <a:sym typeface="Georgia"/>
              </a:rPr>
              <a:t>2018 Worship Survey</a:t>
            </a:r>
            <a:endParaRPr sz="4800" b="1">
              <a:latin typeface="Georgia"/>
              <a:ea typeface="Georgia"/>
              <a:cs typeface="Georgia"/>
              <a:sym typeface="Georgia"/>
            </a:endParaRPr>
          </a:p>
        </p:txBody>
      </p:sp>
      <p:sp>
        <p:nvSpPr>
          <p:cNvPr id="92" name="Google Shape;92;p13"/>
          <p:cNvSpPr txBox="1"/>
          <p:nvPr/>
        </p:nvSpPr>
        <p:spPr>
          <a:xfrm>
            <a:off x="5277613" y="2671938"/>
            <a:ext cx="1312500" cy="49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Calibri"/>
                <a:ea typeface="Calibri"/>
                <a:cs typeface="Calibri"/>
                <a:sym typeface="Calibri"/>
              </a:rPr>
              <a:t>CRCNA Results</a:t>
            </a:r>
            <a:endParaRPr b="1">
              <a:latin typeface="Calibri"/>
              <a:ea typeface="Calibri"/>
              <a:cs typeface="Calibri"/>
              <a:sym typeface="Calibri"/>
            </a:endParaRPr>
          </a:p>
        </p:txBody>
      </p:sp>
      <p:sp>
        <p:nvSpPr>
          <p:cNvPr id="93" name="Google Shape;93;p13"/>
          <p:cNvSpPr/>
          <p:nvPr/>
        </p:nvSpPr>
        <p:spPr>
          <a:xfrm>
            <a:off x="9875" y="5476525"/>
            <a:ext cx="12192000" cy="1430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4" name="Google Shape;94;p13"/>
          <p:cNvPicPr preferRelativeResize="0"/>
          <p:nvPr/>
        </p:nvPicPr>
        <p:blipFill>
          <a:blip r:embed="rId4">
            <a:alphaModFix/>
          </a:blip>
          <a:stretch>
            <a:fillRect/>
          </a:stretch>
        </p:blipFill>
        <p:spPr>
          <a:xfrm>
            <a:off x="196500" y="5625875"/>
            <a:ext cx="1396600" cy="1132000"/>
          </a:xfrm>
          <a:prstGeom prst="rect">
            <a:avLst/>
          </a:prstGeom>
          <a:noFill/>
          <a:ln>
            <a:noFill/>
          </a:ln>
        </p:spPr>
      </p:pic>
      <p:pic>
        <p:nvPicPr>
          <p:cNvPr id="95" name="Google Shape;95;p13"/>
          <p:cNvPicPr preferRelativeResize="0"/>
          <p:nvPr/>
        </p:nvPicPr>
        <p:blipFill>
          <a:blip r:embed="rId5">
            <a:alphaModFix/>
          </a:blip>
          <a:stretch>
            <a:fillRect/>
          </a:stretch>
        </p:blipFill>
        <p:spPr>
          <a:xfrm>
            <a:off x="4161049" y="5810900"/>
            <a:ext cx="3642201" cy="910550"/>
          </a:xfrm>
          <a:prstGeom prst="rect">
            <a:avLst/>
          </a:prstGeom>
          <a:noFill/>
          <a:ln>
            <a:noFill/>
          </a:ln>
        </p:spPr>
      </p:pic>
      <p:pic>
        <p:nvPicPr>
          <p:cNvPr id="96" name="Google Shape;96;p13"/>
          <p:cNvPicPr preferRelativeResize="0"/>
          <p:nvPr/>
        </p:nvPicPr>
        <p:blipFill>
          <a:blip r:embed="rId6">
            <a:alphaModFix/>
          </a:blip>
          <a:stretch>
            <a:fillRect/>
          </a:stretch>
        </p:blipFill>
        <p:spPr>
          <a:xfrm>
            <a:off x="10225300" y="5792238"/>
            <a:ext cx="1750050" cy="799275"/>
          </a:xfrm>
          <a:prstGeom prst="rect">
            <a:avLst/>
          </a:prstGeom>
          <a:noFill/>
          <a:ln>
            <a:noFill/>
          </a:ln>
        </p:spPr>
      </p:pic>
      <p:pic>
        <p:nvPicPr>
          <p:cNvPr id="10" name="Picture 9" descr="File:Simple questionmark.svg - Wikipedi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74626" y="1521900"/>
            <a:ext cx="1569322" cy="2300075"/>
          </a:xfrm>
          <a:prstGeom prst="rect">
            <a:avLst/>
          </a:prstGeom>
        </p:spPr>
      </p:pic>
      <p:pic>
        <p:nvPicPr>
          <p:cNvPr id="11" name="Picture 10" descr="File:Simple questionmark.svg - Wikipedi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75" y="1637157"/>
            <a:ext cx="1569322" cy="2300075"/>
          </a:xfrm>
          <a:prstGeom prst="rect">
            <a:avLst/>
          </a:prstGeom>
        </p:spPr>
      </p:pic>
    </p:spTree>
    <p:extLst>
      <p:ext uri="{BB962C8B-B14F-4D97-AF65-F5344CB8AC3E}">
        <p14:creationId xmlns:p14="http://schemas.microsoft.com/office/powerpoint/2010/main" val="394289317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solidFill>
          <a:srgbClr val="6AA84F"/>
        </a:solidFill>
        <a:effectLst/>
      </p:bgPr>
    </p:bg>
    <p:spTree>
      <p:nvGrpSpPr>
        <p:cNvPr id="1" name="Shape 987"/>
        <p:cNvGrpSpPr/>
        <p:nvPr/>
      </p:nvGrpSpPr>
      <p:grpSpPr>
        <a:xfrm>
          <a:off x="0" y="0"/>
          <a:ext cx="0" cy="0"/>
          <a:chOff x="0" y="0"/>
          <a:chExt cx="0" cy="0"/>
        </a:xfrm>
      </p:grpSpPr>
      <p:sp>
        <p:nvSpPr>
          <p:cNvPr id="988" name="Google Shape;988;p122"/>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107</a:t>
            </a:fld>
            <a:endParaRPr/>
          </a:p>
        </p:txBody>
      </p:sp>
      <p:pic>
        <p:nvPicPr>
          <p:cNvPr id="989" name="Google Shape;989;p122"/>
          <p:cNvPicPr preferRelativeResize="0"/>
          <p:nvPr/>
        </p:nvPicPr>
        <p:blipFill rotWithShape="1">
          <a:blip r:embed="rId3">
            <a:alphaModFix amt="21000"/>
          </a:blip>
          <a:srcRect b="36439"/>
          <a:stretch/>
        </p:blipFill>
        <p:spPr>
          <a:xfrm>
            <a:off x="1593100" y="0"/>
            <a:ext cx="8405251" cy="5471703"/>
          </a:xfrm>
          <a:prstGeom prst="rect">
            <a:avLst/>
          </a:prstGeom>
          <a:noFill/>
          <a:ln>
            <a:noFill/>
          </a:ln>
        </p:spPr>
      </p:pic>
      <p:sp>
        <p:nvSpPr>
          <p:cNvPr id="990" name="Google Shape;990;p122"/>
          <p:cNvSpPr txBox="1"/>
          <p:nvPr/>
        </p:nvSpPr>
        <p:spPr>
          <a:xfrm>
            <a:off x="2252188" y="996625"/>
            <a:ext cx="7973100" cy="96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a:latin typeface="Georgia"/>
                <a:ea typeface="Georgia"/>
                <a:cs typeface="Georgia"/>
                <a:sym typeface="Georgia"/>
              </a:rPr>
              <a:t>Worship Space</a:t>
            </a:r>
            <a:endParaRPr sz="4800" b="1">
              <a:latin typeface="Georgia"/>
              <a:ea typeface="Georgia"/>
              <a:cs typeface="Georgia"/>
              <a:sym typeface="Georgia"/>
            </a:endParaRPr>
          </a:p>
        </p:txBody>
      </p:sp>
      <p:sp>
        <p:nvSpPr>
          <p:cNvPr id="991" name="Google Shape;991;p122"/>
          <p:cNvSpPr txBox="1"/>
          <p:nvPr/>
        </p:nvSpPr>
        <p:spPr>
          <a:xfrm>
            <a:off x="5277613" y="2671938"/>
            <a:ext cx="1312500" cy="49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Calibri"/>
                <a:ea typeface="Calibri"/>
                <a:cs typeface="Calibri"/>
                <a:sym typeface="Calibri"/>
              </a:rPr>
              <a:t>CRCNA Results</a:t>
            </a:r>
            <a:endParaRPr b="1">
              <a:latin typeface="Calibri"/>
              <a:ea typeface="Calibri"/>
              <a:cs typeface="Calibri"/>
              <a:sym typeface="Calibri"/>
            </a:endParaRPr>
          </a:p>
        </p:txBody>
      </p:sp>
      <p:sp>
        <p:nvSpPr>
          <p:cNvPr id="992" name="Google Shape;992;p122"/>
          <p:cNvSpPr/>
          <p:nvPr/>
        </p:nvSpPr>
        <p:spPr>
          <a:xfrm>
            <a:off x="9875" y="5476525"/>
            <a:ext cx="12192000" cy="1430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93" name="Google Shape;993;p122"/>
          <p:cNvPicPr preferRelativeResize="0"/>
          <p:nvPr/>
        </p:nvPicPr>
        <p:blipFill>
          <a:blip r:embed="rId4">
            <a:alphaModFix/>
          </a:blip>
          <a:stretch>
            <a:fillRect/>
          </a:stretch>
        </p:blipFill>
        <p:spPr>
          <a:xfrm>
            <a:off x="196500" y="5625875"/>
            <a:ext cx="1396600" cy="1132000"/>
          </a:xfrm>
          <a:prstGeom prst="rect">
            <a:avLst/>
          </a:prstGeom>
          <a:noFill/>
          <a:ln>
            <a:noFill/>
          </a:ln>
        </p:spPr>
      </p:pic>
      <p:pic>
        <p:nvPicPr>
          <p:cNvPr id="994" name="Google Shape;994;p122"/>
          <p:cNvPicPr preferRelativeResize="0"/>
          <p:nvPr/>
        </p:nvPicPr>
        <p:blipFill>
          <a:blip r:embed="rId5">
            <a:alphaModFix/>
          </a:blip>
          <a:stretch>
            <a:fillRect/>
          </a:stretch>
        </p:blipFill>
        <p:spPr>
          <a:xfrm>
            <a:off x="4440400" y="5736600"/>
            <a:ext cx="3642201" cy="910550"/>
          </a:xfrm>
          <a:prstGeom prst="rect">
            <a:avLst/>
          </a:prstGeom>
          <a:noFill/>
          <a:ln>
            <a:noFill/>
          </a:ln>
        </p:spPr>
      </p:pic>
      <p:pic>
        <p:nvPicPr>
          <p:cNvPr id="995" name="Google Shape;995;p122"/>
          <p:cNvPicPr preferRelativeResize="0"/>
          <p:nvPr/>
        </p:nvPicPr>
        <p:blipFill>
          <a:blip r:embed="rId6">
            <a:alphaModFix/>
          </a:blip>
          <a:stretch>
            <a:fillRect/>
          </a:stretch>
        </p:blipFill>
        <p:spPr>
          <a:xfrm>
            <a:off x="10225300" y="5792238"/>
            <a:ext cx="1750050" cy="799275"/>
          </a:xfrm>
          <a:prstGeom prst="rect">
            <a:avLst/>
          </a:prstGeom>
          <a:noFill/>
          <a:ln>
            <a:noFill/>
          </a:ln>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999"/>
        <p:cNvGrpSpPr/>
        <p:nvPr/>
      </p:nvGrpSpPr>
      <p:grpSpPr>
        <a:xfrm>
          <a:off x="0" y="0"/>
          <a:ext cx="0" cy="0"/>
          <a:chOff x="0" y="0"/>
          <a:chExt cx="0" cy="0"/>
        </a:xfrm>
      </p:grpSpPr>
      <p:sp>
        <p:nvSpPr>
          <p:cNvPr id="1000" name="Google Shape;1000;p12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108</a:t>
            </a:fld>
            <a:endParaRPr/>
          </a:p>
        </p:txBody>
      </p:sp>
      <p:sp>
        <p:nvSpPr>
          <p:cNvPr id="1001" name="Google Shape;1001;p123"/>
          <p:cNvSpPr txBox="1"/>
          <p:nvPr/>
        </p:nvSpPr>
        <p:spPr>
          <a:xfrm>
            <a:off x="0" y="0"/>
            <a:ext cx="12192000" cy="369332"/>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002" name="Google Shape;1002;p123"/>
          <p:cNvPicPr preferRelativeResize="0"/>
          <p:nvPr/>
        </p:nvPicPr>
        <p:blipFill rotWithShape="1">
          <a:blip r:embed="rId3">
            <a:alphaModFix/>
          </a:blip>
          <a:srcRect/>
          <a:stretch/>
        </p:blipFill>
        <p:spPr>
          <a:xfrm>
            <a:off x="211665" y="448318"/>
            <a:ext cx="11344383" cy="4007303"/>
          </a:xfrm>
          <a:prstGeom prst="rect">
            <a:avLst/>
          </a:prstGeom>
          <a:noFill/>
          <a:ln>
            <a:noFill/>
          </a:ln>
        </p:spPr>
      </p:pic>
      <p:sp>
        <p:nvSpPr>
          <p:cNvPr id="5" name="Rectangle 4"/>
          <p:cNvSpPr/>
          <p:nvPr/>
        </p:nvSpPr>
        <p:spPr>
          <a:xfrm>
            <a:off x="211665" y="730410"/>
            <a:ext cx="3670455" cy="286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sp>
        <p:nvSpPr>
          <p:cNvPr id="1007" name="Google Shape;1007;p124"/>
          <p:cNvSpPr txBox="1">
            <a:spLocks noGrp="1"/>
          </p:cNvSpPr>
          <p:nvPr>
            <p:ph type="sldNum" idx="12"/>
          </p:nvPr>
        </p:nvSpPr>
        <p:spPr>
          <a:xfrm>
            <a:off x="8610600" y="649254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109</a:t>
            </a:fld>
            <a:endParaRPr/>
          </a:p>
        </p:txBody>
      </p:sp>
      <p:sp>
        <p:nvSpPr>
          <p:cNvPr id="1008" name="Google Shape;1008;p124"/>
          <p:cNvSpPr txBox="1"/>
          <p:nvPr/>
        </p:nvSpPr>
        <p:spPr>
          <a:xfrm>
            <a:off x="0" y="0"/>
            <a:ext cx="12192000" cy="369332"/>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009" name="Google Shape;1009;p124"/>
          <p:cNvPicPr preferRelativeResize="0"/>
          <p:nvPr/>
        </p:nvPicPr>
        <p:blipFill rotWithShape="1">
          <a:blip r:embed="rId3">
            <a:alphaModFix/>
          </a:blip>
          <a:srcRect/>
          <a:stretch/>
        </p:blipFill>
        <p:spPr>
          <a:xfrm>
            <a:off x="185705" y="455924"/>
            <a:ext cx="11711936" cy="5004351"/>
          </a:xfrm>
          <a:prstGeom prst="rect">
            <a:avLst/>
          </a:prstGeom>
          <a:noFill/>
          <a:ln>
            <a:noFill/>
          </a:ln>
        </p:spPr>
      </p:pic>
      <p:graphicFrame>
        <p:nvGraphicFramePr>
          <p:cNvPr id="1010" name="Google Shape;1010;p124"/>
          <p:cNvGraphicFramePr/>
          <p:nvPr/>
        </p:nvGraphicFramePr>
        <p:xfrm>
          <a:off x="8309525" y="5258750"/>
          <a:ext cx="3588125" cy="1239520"/>
        </p:xfrm>
        <a:graphic>
          <a:graphicData uri="http://schemas.openxmlformats.org/drawingml/2006/table">
            <a:tbl>
              <a:tblPr>
                <a:noFill/>
                <a:tableStyleId>{86D32A31-9440-466C-947C-AB955EF73E24}</a:tableStyleId>
              </a:tblPr>
              <a:tblGrid>
                <a:gridCol w="2605675">
                  <a:extLst>
                    <a:ext uri="{9D8B030D-6E8A-4147-A177-3AD203B41FA5}">
                      <a16:colId xmlns:a16="http://schemas.microsoft.com/office/drawing/2014/main" val="20000"/>
                    </a:ext>
                  </a:extLst>
                </a:gridCol>
                <a:gridCol w="485425">
                  <a:extLst>
                    <a:ext uri="{9D8B030D-6E8A-4147-A177-3AD203B41FA5}">
                      <a16:colId xmlns:a16="http://schemas.microsoft.com/office/drawing/2014/main" val="20001"/>
                    </a:ext>
                  </a:extLst>
                </a:gridCol>
                <a:gridCol w="497025">
                  <a:extLst>
                    <a:ext uri="{9D8B030D-6E8A-4147-A177-3AD203B41FA5}">
                      <a16:colId xmlns:a16="http://schemas.microsoft.com/office/drawing/2014/main" val="20002"/>
                    </a:ext>
                  </a:extLst>
                </a:gridCol>
              </a:tblGrid>
              <a:tr h="279400">
                <a:tc>
                  <a:txBody>
                    <a:bodyPr/>
                    <a:lstStyle/>
                    <a:p>
                      <a:pPr marL="0" lvl="0" indent="0" algn="l" rtl="0">
                        <a:spcBef>
                          <a:spcPts val="0"/>
                        </a:spcBef>
                        <a:spcAft>
                          <a:spcPts val="0"/>
                        </a:spcAft>
                        <a:buNone/>
                      </a:pPr>
                      <a:endParaRPr sz="1200" b="1">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1999</a:t>
                      </a:r>
                      <a:endParaRPr sz="1200" b="1">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2018</a:t>
                      </a:r>
                      <a:endParaRPr sz="1200" b="1">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0"/>
                  </a:ext>
                </a:extLst>
              </a:tr>
              <a:tr h="279400">
                <a:tc>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Is the table always/usually present? </a:t>
                      </a:r>
                      <a:endParaRPr sz="1200" b="1">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86.6</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83</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1"/>
                  </a:ext>
                </a:extLst>
              </a:tr>
              <a:tr h="279400">
                <a:tc>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Is the font always/usually present? </a:t>
                      </a:r>
                      <a:endParaRPr sz="1200" b="1">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81.3</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70</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2"/>
                  </a:ext>
                </a:extLst>
              </a:tr>
              <a:tr h="279400">
                <a:tc>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Is the pulpit always/usually present? </a:t>
                      </a:r>
                      <a:endParaRPr sz="1200" b="1">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84</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87</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3"/>
                  </a:ext>
                </a:extLst>
              </a:tr>
            </a:tbl>
          </a:graphicData>
        </a:graphic>
      </p:graphicFrame>
      <p:sp>
        <p:nvSpPr>
          <p:cNvPr id="6" name="Rectangle 5"/>
          <p:cNvSpPr/>
          <p:nvPr/>
        </p:nvSpPr>
        <p:spPr>
          <a:xfrm>
            <a:off x="0" y="883920"/>
            <a:ext cx="3749040" cy="3154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4"/>
          <p:cNvSpPr txBox="1">
            <a:spLocks noGrp="1"/>
          </p:cNvSpPr>
          <p:nvPr>
            <p:ph type="sldNum" idx="12"/>
          </p:nvPr>
        </p:nvSpPr>
        <p:spPr>
          <a:xfrm>
            <a:off x="8610600" y="649254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sp>
        <p:nvSpPr>
          <p:cNvPr id="189" name="Google Shape;189;p24"/>
          <p:cNvSpPr txBox="1"/>
          <p:nvPr/>
        </p:nvSpPr>
        <p:spPr>
          <a:xfrm>
            <a:off x="0" y="0"/>
            <a:ext cx="12192000" cy="369332"/>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90" name="Google Shape;190;p24"/>
          <p:cNvPicPr preferRelativeResize="0"/>
          <p:nvPr/>
        </p:nvPicPr>
        <p:blipFill rotWithShape="1">
          <a:blip r:embed="rId3">
            <a:alphaModFix/>
          </a:blip>
          <a:srcRect/>
          <a:stretch/>
        </p:blipFill>
        <p:spPr>
          <a:xfrm>
            <a:off x="261374" y="369331"/>
            <a:ext cx="11670462" cy="4525941"/>
          </a:xfrm>
          <a:prstGeom prst="rect">
            <a:avLst/>
          </a:prstGeom>
          <a:noFill/>
          <a:ln>
            <a:noFill/>
          </a:ln>
        </p:spPr>
      </p:pic>
      <p:sp>
        <p:nvSpPr>
          <p:cNvPr id="5" name="Rectangle 4"/>
          <p:cNvSpPr/>
          <p:nvPr/>
        </p:nvSpPr>
        <p:spPr>
          <a:xfrm>
            <a:off x="227290" y="720436"/>
            <a:ext cx="4289292" cy="3509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014"/>
        <p:cNvGrpSpPr/>
        <p:nvPr/>
      </p:nvGrpSpPr>
      <p:grpSpPr>
        <a:xfrm>
          <a:off x="0" y="0"/>
          <a:ext cx="0" cy="0"/>
          <a:chOff x="0" y="0"/>
          <a:chExt cx="0" cy="0"/>
        </a:xfrm>
      </p:grpSpPr>
      <p:sp>
        <p:nvSpPr>
          <p:cNvPr id="1015" name="Google Shape;1015;p12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110</a:t>
            </a:fld>
            <a:endParaRPr/>
          </a:p>
        </p:txBody>
      </p:sp>
      <p:sp>
        <p:nvSpPr>
          <p:cNvPr id="1016" name="Google Shape;1016;p125"/>
          <p:cNvSpPr txBox="1"/>
          <p:nvPr/>
        </p:nvSpPr>
        <p:spPr>
          <a:xfrm>
            <a:off x="0" y="0"/>
            <a:ext cx="12192000" cy="369332"/>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017" name="Google Shape;1017;p125"/>
          <p:cNvPicPr preferRelativeResize="0"/>
          <p:nvPr/>
        </p:nvPicPr>
        <p:blipFill rotWithShape="1">
          <a:blip r:embed="rId3">
            <a:alphaModFix/>
          </a:blip>
          <a:srcRect/>
          <a:stretch/>
        </p:blipFill>
        <p:spPr>
          <a:xfrm>
            <a:off x="338666" y="468737"/>
            <a:ext cx="11456247" cy="3087263"/>
          </a:xfrm>
          <a:prstGeom prst="rect">
            <a:avLst/>
          </a:prstGeom>
          <a:noFill/>
          <a:ln>
            <a:noFill/>
          </a:ln>
        </p:spPr>
      </p:pic>
      <p:sp>
        <p:nvSpPr>
          <p:cNvPr id="5" name="Rectangle 4"/>
          <p:cNvSpPr/>
          <p:nvPr/>
        </p:nvSpPr>
        <p:spPr>
          <a:xfrm>
            <a:off x="227290" y="757382"/>
            <a:ext cx="3670455" cy="286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1021"/>
        <p:cNvGrpSpPr/>
        <p:nvPr/>
      </p:nvGrpSpPr>
      <p:grpSpPr>
        <a:xfrm>
          <a:off x="0" y="0"/>
          <a:ext cx="0" cy="0"/>
          <a:chOff x="0" y="0"/>
          <a:chExt cx="0" cy="0"/>
        </a:xfrm>
      </p:grpSpPr>
      <p:sp>
        <p:nvSpPr>
          <p:cNvPr id="1022" name="Google Shape;1022;p12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111</a:t>
            </a:fld>
            <a:endParaRPr/>
          </a:p>
        </p:txBody>
      </p:sp>
      <p:sp>
        <p:nvSpPr>
          <p:cNvPr id="1023" name="Google Shape;1023;p126"/>
          <p:cNvSpPr txBox="1"/>
          <p:nvPr/>
        </p:nvSpPr>
        <p:spPr>
          <a:xfrm>
            <a:off x="0" y="0"/>
            <a:ext cx="12192000" cy="369332"/>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024" name="Google Shape;1024;p126"/>
          <p:cNvPicPr preferRelativeResize="0"/>
          <p:nvPr/>
        </p:nvPicPr>
        <p:blipFill rotWithShape="1">
          <a:blip r:embed="rId3">
            <a:alphaModFix/>
          </a:blip>
          <a:srcRect/>
          <a:stretch/>
        </p:blipFill>
        <p:spPr>
          <a:xfrm>
            <a:off x="245532" y="443392"/>
            <a:ext cx="11618847" cy="3131081"/>
          </a:xfrm>
          <a:prstGeom prst="rect">
            <a:avLst/>
          </a:prstGeom>
          <a:noFill/>
          <a:ln>
            <a:noFill/>
          </a:ln>
        </p:spPr>
      </p:pic>
      <p:sp>
        <p:nvSpPr>
          <p:cNvPr id="5" name="Rectangle 4"/>
          <p:cNvSpPr/>
          <p:nvPr/>
        </p:nvSpPr>
        <p:spPr>
          <a:xfrm>
            <a:off x="227290" y="720436"/>
            <a:ext cx="3670455" cy="286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1028"/>
        <p:cNvGrpSpPr/>
        <p:nvPr/>
      </p:nvGrpSpPr>
      <p:grpSpPr>
        <a:xfrm>
          <a:off x="0" y="0"/>
          <a:ext cx="0" cy="0"/>
          <a:chOff x="0" y="0"/>
          <a:chExt cx="0" cy="0"/>
        </a:xfrm>
      </p:grpSpPr>
      <p:sp>
        <p:nvSpPr>
          <p:cNvPr id="1029" name="Google Shape;1029;p12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112</a:t>
            </a:fld>
            <a:endParaRPr/>
          </a:p>
        </p:txBody>
      </p:sp>
      <p:sp>
        <p:nvSpPr>
          <p:cNvPr id="1030" name="Google Shape;1030;p127"/>
          <p:cNvSpPr txBox="1"/>
          <p:nvPr/>
        </p:nvSpPr>
        <p:spPr>
          <a:xfrm>
            <a:off x="0" y="0"/>
            <a:ext cx="12192000" cy="369300"/>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031" name="Google Shape;1031;p127"/>
          <p:cNvPicPr preferRelativeResize="0"/>
          <p:nvPr/>
        </p:nvPicPr>
        <p:blipFill rotWithShape="1">
          <a:blip r:embed="rId3">
            <a:alphaModFix/>
          </a:blip>
          <a:srcRect/>
          <a:stretch/>
        </p:blipFill>
        <p:spPr>
          <a:xfrm>
            <a:off x="593883" y="369332"/>
            <a:ext cx="11004234" cy="5319221"/>
          </a:xfrm>
          <a:prstGeom prst="rect">
            <a:avLst/>
          </a:prstGeom>
          <a:noFill/>
          <a:ln>
            <a:noFill/>
          </a:ln>
        </p:spPr>
      </p:pic>
      <p:graphicFrame>
        <p:nvGraphicFramePr>
          <p:cNvPr id="1032" name="Google Shape;1032;p127"/>
          <p:cNvGraphicFramePr/>
          <p:nvPr/>
        </p:nvGraphicFramePr>
        <p:xfrm>
          <a:off x="9391475" y="5430525"/>
          <a:ext cx="2206650" cy="929640"/>
        </p:xfrm>
        <a:graphic>
          <a:graphicData uri="http://schemas.openxmlformats.org/drawingml/2006/table">
            <a:tbl>
              <a:tblPr>
                <a:noFill/>
                <a:tableStyleId>{86D32A31-9440-466C-947C-AB955EF73E24}</a:tableStyleId>
              </a:tblPr>
              <a:tblGrid>
                <a:gridCol w="1234075">
                  <a:extLst>
                    <a:ext uri="{9D8B030D-6E8A-4147-A177-3AD203B41FA5}">
                      <a16:colId xmlns:a16="http://schemas.microsoft.com/office/drawing/2014/main" val="20000"/>
                    </a:ext>
                  </a:extLst>
                </a:gridCol>
                <a:gridCol w="485425">
                  <a:extLst>
                    <a:ext uri="{9D8B030D-6E8A-4147-A177-3AD203B41FA5}">
                      <a16:colId xmlns:a16="http://schemas.microsoft.com/office/drawing/2014/main" val="20001"/>
                    </a:ext>
                  </a:extLst>
                </a:gridCol>
                <a:gridCol w="487150">
                  <a:extLst>
                    <a:ext uri="{9D8B030D-6E8A-4147-A177-3AD203B41FA5}">
                      <a16:colId xmlns:a16="http://schemas.microsoft.com/office/drawing/2014/main" val="20002"/>
                    </a:ext>
                  </a:extLst>
                </a:gridCol>
              </a:tblGrid>
              <a:tr h="279400">
                <a:tc>
                  <a:txBody>
                    <a:bodyPr/>
                    <a:lstStyle/>
                    <a:p>
                      <a:pPr marL="0" lvl="0" indent="0" algn="l" rtl="0">
                        <a:spcBef>
                          <a:spcPts val="0"/>
                        </a:spcBef>
                        <a:spcAft>
                          <a:spcPts val="0"/>
                        </a:spcAft>
                        <a:buNone/>
                      </a:pPr>
                      <a:endParaRPr sz="1200" b="1">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1999</a:t>
                      </a:r>
                      <a:endParaRPr sz="1200" b="1">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2018</a:t>
                      </a:r>
                      <a:endParaRPr sz="1200" b="1">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0"/>
                  </a:ext>
                </a:extLst>
              </a:tr>
              <a:tr h="279400">
                <a:tc>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Have banners</a:t>
                      </a:r>
                      <a:endParaRPr sz="1200" b="1">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85.9</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76</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1"/>
                  </a:ext>
                </a:extLst>
              </a:tr>
              <a:tr h="279400">
                <a:tc>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Have paraments</a:t>
                      </a:r>
                      <a:endParaRPr sz="1200" b="1">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23.3</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37</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2"/>
                  </a:ext>
                </a:extLst>
              </a:tr>
            </a:tbl>
          </a:graphicData>
        </a:graphic>
      </p:graphicFrame>
      <p:sp>
        <p:nvSpPr>
          <p:cNvPr id="6" name="Rectangle 5"/>
          <p:cNvSpPr/>
          <p:nvPr/>
        </p:nvSpPr>
        <p:spPr>
          <a:xfrm>
            <a:off x="227290" y="720436"/>
            <a:ext cx="3670455" cy="286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1036"/>
        <p:cNvGrpSpPr/>
        <p:nvPr/>
      </p:nvGrpSpPr>
      <p:grpSpPr>
        <a:xfrm>
          <a:off x="0" y="0"/>
          <a:ext cx="0" cy="0"/>
          <a:chOff x="0" y="0"/>
          <a:chExt cx="0" cy="0"/>
        </a:xfrm>
      </p:grpSpPr>
      <p:sp>
        <p:nvSpPr>
          <p:cNvPr id="1037" name="Google Shape;1037;p12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113</a:t>
            </a:fld>
            <a:endParaRPr/>
          </a:p>
        </p:txBody>
      </p:sp>
      <p:sp>
        <p:nvSpPr>
          <p:cNvPr id="1038" name="Google Shape;1038;p128"/>
          <p:cNvSpPr txBox="1"/>
          <p:nvPr/>
        </p:nvSpPr>
        <p:spPr>
          <a:xfrm>
            <a:off x="0" y="0"/>
            <a:ext cx="12192000" cy="369300"/>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039" name="Google Shape;1039;p128"/>
          <p:cNvPicPr preferRelativeResize="0"/>
          <p:nvPr/>
        </p:nvPicPr>
        <p:blipFill>
          <a:blip r:embed="rId3">
            <a:alphaModFix/>
          </a:blip>
          <a:stretch>
            <a:fillRect/>
          </a:stretch>
        </p:blipFill>
        <p:spPr>
          <a:xfrm>
            <a:off x="172125" y="369300"/>
            <a:ext cx="10727351" cy="6232151"/>
          </a:xfrm>
          <a:prstGeom prst="rect">
            <a:avLst/>
          </a:prstGeom>
          <a:noFill/>
          <a:ln>
            <a:noFill/>
          </a:ln>
        </p:spPr>
      </p:pic>
      <p:sp>
        <p:nvSpPr>
          <p:cNvPr id="5" name="Rectangle 4"/>
          <p:cNvSpPr/>
          <p:nvPr/>
        </p:nvSpPr>
        <p:spPr>
          <a:xfrm>
            <a:off x="172125" y="665018"/>
            <a:ext cx="3679439" cy="3417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1043"/>
        <p:cNvGrpSpPr/>
        <p:nvPr/>
      </p:nvGrpSpPr>
      <p:grpSpPr>
        <a:xfrm>
          <a:off x="0" y="0"/>
          <a:ext cx="0" cy="0"/>
          <a:chOff x="0" y="0"/>
          <a:chExt cx="0" cy="0"/>
        </a:xfrm>
      </p:grpSpPr>
      <p:sp>
        <p:nvSpPr>
          <p:cNvPr id="1044" name="Google Shape;1044;p129"/>
          <p:cNvSpPr txBox="1">
            <a:spLocks noGrp="1"/>
          </p:cNvSpPr>
          <p:nvPr>
            <p:ph type="sldNum" idx="12"/>
          </p:nvPr>
        </p:nvSpPr>
        <p:spPr>
          <a:xfrm>
            <a:off x="8610600" y="649254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114</a:t>
            </a:fld>
            <a:endParaRPr/>
          </a:p>
        </p:txBody>
      </p:sp>
      <p:sp>
        <p:nvSpPr>
          <p:cNvPr id="1045" name="Google Shape;1045;p129"/>
          <p:cNvSpPr txBox="1"/>
          <p:nvPr/>
        </p:nvSpPr>
        <p:spPr>
          <a:xfrm>
            <a:off x="0" y="0"/>
            <a:ext cx="12192000" cy="369332"/>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046" name="Google Shape;1046;p129"/>
          <p:cNvPicPr preferRelativeResize="0"/>
          <p:nvPr/>
        </p:nvPicPr>
        <p:blipFill rotWithShape="1">
          <a:blip r:embed="rId3">
            <a:alphaModFix/>
          </a:blip>
          <a:srcRect/>
          <a:stretch/>
        </p:blipFill>
        <p:spPr>
          <a:xfrm>
            <a:off x="695156" y="369332"/>
            <a:ext cx="10656467" cy="6222929"/>
          </a:xfrm>
          <a:prstGeom prst="rect">
            <a:avLst/>
          </a:prstGeom>
          <a:noFill/>
          <a:ln>
            <a:noFill/>
          </a:ln>
        </p:spPr>
      </p:pic>
      <p:sp>
        <p:nvSpPr>
          <p:cNvPr id="5" name="Rectangle 4"/>
          <p:cNvSpPr/>
          <p:nvPr/>
        </p:nvSpPr>
        <p:spPr>
          <a:xfrm>
            <a:off x="254999" y="1034472"/>
            <a:ext cx="3670455" cy="286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1050"/>
        <p:cNvGrpSpPr/>
        <p:nvPr/>
      </p:nvGrpSpPr>
      <p:grpSpPr>
        <a:xfrm>
          <a:off x="0" y="0"/>
          <a:ext cx="0" cy="0"/>
          <a:chOff x="0" y="0"/>
          <a:chExt cx="0" cy="0"/>
        </a:xfrm>
      </p:grpSpPr>
      <p:sp>
        <p:nvSpPr>
          <p:cNvPr id="1051" name="Google Shape;1051;p13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115</a:t>
            </a:fld>
            <a:endParaRPr/>
          </a:p>
        </p:txBody>
      </p:sp>
      <p:sp>
        <p:nvSpPr>
          <p:cNvPr id="1052" name="Google Shape;1052;p130"/>
          <p:cNvSpPr txBox="1"/>
          <p:nvPr/>
        </p:nvSpPr>
        <p:spPr>
          <a:xfrm>
            <a:off x="0" y="0"/>
            <a:ext cx="12192000" cy="369332"/>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053" name="Google Shape;1053;p130"/>
          <p:cNvPicPr preferRelativeResize="0"/>
          <p:nvPr/>
        </p:nvPicPr>
        <p:blipFill rotWithShape="1">
          <a:blip r:embed="rId3">
            <a:alphaModFix/>
          </a:blip>
          <a:srcRect/>
          <a:stretch/>
        </p:blipFill>
        <p:spPr>
          <a:xfrm>
            <a:off x="160866" y="461226"/>
            <a:ext cx="11839221" cy="3983773"/>
          </a:xfrm>
          <a:prstGeom prst="rect">
            <a:avLst/>
          </a:prstGeom>
          <a:noFill/>
          <a:ln>
            <a:noFill/>
          </a:ln>
        </p:spPr>
      </p:pic>
      <p:sp>
        <p:nvSpPr>
          <p:cNvPr id="5" name="Rectangle 4"/>
          <p:cNvSpPr/>
          <p:nvPr/>
        </p:nvSpPr>
        <p:spPr>
          <a:xfrm>
            <a:off x="160866" y="775854"/>
            <a:ext cx="3670455" cy="286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rgbClr val="6AA84F"/>
        </a:solidFill>
        <a:effectLst/>
      </p:bgPr>
    </p:bg>
    <p:spTree>
      <p:nvGrpSpPr>
        <p:cNvPr id="1" name="Shape 88"/>
        <p:cNvGrpSpPr/>
        <p:nvPr/>
      </p:nvGrpSpPr>
      <p:grpSpPr>
        <a:xfrm>
          <a:off x="0" y="0"/>
          <a:ext cx="0" cy="0"/>
          <a:chOff x="0" y="0"/>
          <a:chExt cx="0" cy="0"/>
        </a:xfrm>
      </p:grpSpPr>
      <p:sp>
        <p:nvSpPr>
          <p:cNvPr id="89" name="Google Shape;89;p13"/>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116</a:t>
            </a:fld>
            <a:endParaRPr/>
          </a:p>
        </p:txBody>
      </p:sp>
      <p:pic>
        <p:nvPicPr>
          <p:cNvPr id="90" name="Google Shape;90;p13"/>
          <p:cNvPicPr preferRelativeResize="0"/>
          <p:nvPr/>
        </p:nvPicPr>
        <p:blipFill rotWithShape="1">
          <a:blip r:embed="rId3">
            <a:alphaModFix amt="21000"/>
          </a:blip>
          <a:srcRect b="36439"/>
          <a:stretch/>
        </p:blipFill>
        <p:spPr>
          <a:xfrm>
            <a:off x="1779523" y="16797"/>
            <a:ext cx="8405251" cy="5471703"/>
          </a:xfrm>
          <a:prstGeom prst="rect">
            <a:avLst/>
          </a:prstGeom>
          <a:noFill/>
          <a:ln>
            <a:noFill/>
          </a:ln>
        </p:spPr>
      </p:pic>
      <p:sp>
        <p:nvSpPr>
          <p:cNvPr id="91" name="Google Shape;91;p13"/>
          <p:cNvSpPr txBox="1"/>
          <p:nvPr/>
        </p:nvSpPr>
        <p:spPr>
          <a:xfrm>
            <a:off x="2252188" y="996625"/>
            <a:ext cx="7973100" cy="96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a:latin typeface="Georgia"/>
                <a:ea typeface="Georgia"/>
                <a:cs typeface="Georgia"/>
                <a:sym typeface="Georgia"/>
              </a:rPr>
              <a:t>2018 Worship Survey</a:t>
            </a:r>
            <a:endParaRPr sz="4800" b="1">
              <a:latin typeface="Georgia"/>
              <a:ea typeface="Georgia"/>
              <a:cs typeface="Georgia"/>
              <a:sym typeface="Georgia"/>
            </a:endParaRPr>
          </a:p>
        </p:txBody>
      </p:sp>
      <p:sp>
        <p:nvSpPr>
          <p:cNvPr id="92" name="Google Shape;92;p13"/>
          <p:cNvSpPr txBox="1"/>
          <p:nvPr/>
        </p:nvSpPr>
        <p:spPr>
          <a:xfrm>
            <a:off x="5277613" y="2671938"/>
            <a:ext cx="1312500" cy="49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Calibri"/>
                <a:ea typeface="Calibri"/>
                <a:cs typeface="Calibri"/>
                <a:sym typeface="Calibri"/>
              </a:rPr>
              <a:t>CRCNA Results</a:t>
            </a:r>
            <a:endParaRPr b="1">
              <a:latin typeface="Calibri"/>
              <a:ea typeface="Calibri"/>
              <a:cs typeface="Calibri"/>
              <a:sym typeface="Calibri"/>
            </a:endParaRPr>
          </a:p>
        </p:txBody>
      </p:sp>
      <p:sp>
        <p:nvSpPr>
          <p:cNvPr id="93" name="Google Shape;93;p13"/>
          <p:cNvSpPr/>
          <p:nvPr/>
        </p:nvSpPr>
        <p:spPr>
          <a:xfrm>
            <a:off x="9875" y="5476525"/>
            <a:ext cx="12192000" cy="1430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4" name="Google Shape;94;p13"/>
          <p:cNvPicPr preferRelativeResize="0"/>
          <p:nvPr/>
        </p:nvPicPr>
        <p:blipFill>
          <a:blip r:embed="rId4">
            <a:alphaModFix/>
          </a:blip>
          <a:stretch>
            <a:fillRect/>
          </a:stretch>
        </p:blipFill>
        <p:spPr>
          <a:xfrm>
            <a:off x="196500" y="5625875"/>
            <a:ext cx="1396600" cy="1132000"/>
          </a:xfrm>
          <a:prstGeom prst="rect">
            <a:avLst/>
          </a:prstGeom>
          <a:noFill/>
          <a:ln>
            <a:noFill/>
          </a:ln>
        </p:spPr>
      </p:pic>
      <p:pic>
        <p:nvPicPr>
          <p:cNvPr id="95" name="Google Shape;95;p13"/>
          <p:cNvPicPr preferRelativeResize="0"/>
          <p:nvPr/>
        </p:nvPicPr>
        <p:blipFill>
          <a:blip r:embed="rId5">
            <a:alphaModFix/>
          </a:blip>
          <a:stretch>
            <a:fillRect/>
          </a:stretch>
        </p:blipFill>
        <p:spPr>
          <a:xfrm>
            <a:off x="4161049" y="5810900"/>
            <a:ext cx="3642201" cy="910550"/>
          </a:xfrm>
          <a:prstGeom prst="rect">
            <a:avLst/>
          </a:prstGeom>
          <a:noFill/>
          <a:ln>
            <a:noFill/>
          </a:ln>
        </p:spPr>
      </p:pic>
      <p:pic>
        <p:nvPicPr>
          <p:cNvPr id="96" name="Google Shape;96;p13"/>
          <p:cNvPicPr preferRelativeResize="0"/>
          <p:nvPr/>
        </p:nvPicPr>
        <p:blipFill>
          <a:blip r:embed="rId6">
            <a:alphaModFix/>
          </a:blip>
          <a:stretch>
            <a:fillRect/>
          </a:stretch>
        </p:blipFill>
        <p:spPr>
          <a:xfrm>
            <a:off x="10225300" y="5792238"/>
            <a:ext cx="1750050" cy="799275"/>
          </a:xfrm>
          <a:prstGeom prst="rect">
            <a:avLst/>
          </a:prstGeom>
          <a:noFill/>
          <a:ln>
            <a:noFill/>
          </a:ln>
        </p:spPr>
      </p:pic>
      <p:pic>
        <p:nvPicPr>
          <p:cNvPr id="10" name="Picture 9" descr="File:Simple questionmark.svg - Wikipedi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74626" y="1521900"/>
            <a:ext cx="1569322" cy="2300075"/>
          </a:xfrm>
          <a:prstGeom prst="rect">
            <a:avLst/>
          </a:prstGeom>
        </p:spPr>
      </p:pic>
      <p:pic>
        <p:nvPicPr>
          <p:cNvPr id="11" name="Picture 10" descr="File:Simple questionmark.svg - Wikipedi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75" y="1637157"/>
            <a:ext cx="1569322" cy="2300075"/>
          </a:xfrm>
          <a:prstGeom prst="rect">
            <a:avLst/>
          </a:prstGeom>
        </p:spPr>
      </p:pic>
    </p:spTree>
    <p:extLst>
      <p:ext uri="{BB962C8B-B14F-4D97-AF65-F5344CB8AC3E}">
        <p14:creationId xmlns:p14="http://schemas.microsoft.com/office/powerpoint/2010/main" val="342174833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bg>
      <p:bgPr>
        <a:solidFill>
          <a:srgbClr val="6AA84F"/>
        </a:solidFill>
        <a:effectLst/>
      </p:bgPr>
    </p:bg>
    <p:spTree>
      <p:nvGrpSpPr>
        <p:cNvPr id="1" name="Shape 1058"/>
        <p:cNvGrpSpPr/>
        <p:nvPr/>
      </p:nvGrpSpPr>
      <p:grpSpPr>
        <a:xfrm>
          <a:off x="0" y="0"/>
          <a:ext cx="0" cy="0"/>
          <a:chOff x="0" y="0"/>
          <a:chExt cx="0" cy="0"/>
        </a:xfrm>
      </p:grpSpPr>
      <p:sp>
        <p:nvSpPr>
          <p:cNvPr id="1059" name="Google Shape;1059;p131"/>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117</a:t>
            </a:fld>
            <a:endParaRPr/>
          </a:p>
        </p:txBody>
      </p:sp>
      <p:pic>
        <p:nvPicPr>
          <p:cNvPr id="1060" name="Google Shape;1060;p131"/>
          <p:cNvPicPr preferRelativeResize="0"/>
          <p:nvPr/>
        </p:nvPicPr>
        <p:blipFill rotWithShape="1">
          <a:blip r:embed="rId3">
            <a:alphaModFix amt="21000"/>
          </a:blip>
          <a:srcRect b="36439"/>
          <a:stretch/>
        </p:blipFill>
        <p:spPr>
          <a:xfrm>
            <a:off x="1593100" y="0"/>
            <a:ext cx="8405251" cy="5471703"/>
          </a:xfrm>
          <a:prstGeom prst="rect">
            <a:avLst/>
          </a:prstGeom>
          <a:noFill/>
          <a:ln>
            <a:noFill/>
          </a:ln>
        </p:spPr>
      </p:pic>
      <p:sp>
        <p:nvSpPr>
          <p:cNvPr id="1061" name="Google Shape;1061;p131"/>
          <p:cNvSpPr txBox="1"/>
          <p:nvPr/>
        </p:nvSpPr>
        <p:spPr>
          <a:xfrm>
            <a:off x="2252188" y="996625"/>
            <a:ext cx="7973100" cy="96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a:latin typeface="Georgia"/>
                <a:ea typeface="Georgia"/>
                <a:cs typeface="Georgia"/>
                <a:sym typeface="Georgia"/>
              </a:rPr>
              <a:t>Technology</a:t>
            </a:r>
            <a:endParaRPr sz="4800" b="1">
              <a:latin typeface="Georgia"/>
              <a:ea typeface="Georgia"/>
              <a:cs typeface="Georgia"/>
              <a:sym typeface="Georgia"/>
            </a:endParaRPr>
          </a:p>
        </p:txBody>
      </p:sp>
      <p:sp>
        <p:nvSpPr>
          <p:cNvPr id="1062" name="Google Shape;1062;p131"/>
          <p:cNvSpPr txBox="1"/>
          <p:nvPr/>
        </p:nvSpPr>
        <p:spPr>
          <a:xfrm>
            <a:off x="5277613" y="2671938"/>
            <a:ext cx="1312500" cy="49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Calibri"/>
                <a:ea typeface="Calibri"/>
                <a:cs typeface="Calibri"/>
                <a:sym typeface="Calibri"/>
              </a:rPr>
              <a:t>CRCNA Results</a:t>
            </a:r>
            <a:endParaRPr b="1">
              <a:latin typeface="Calibri"/>
              <a:ea typeface="Calibri"/>
              <a:cs typeface="Calibri"/>
              <a:sym typeface="Calibri"/>
            </a:endParaRPr>
          </a:p>
        </p:txBody>
      </p:sp>
      <p:sp>
        <p:nvSpPr>
          <p:cNvPr id="1063" name="Google Shape;1063;p131"/>
          <p:cNvSpPr/>
          <p:nvPr/>
        </p:nvSpPr>
        <p:spPr>
          <a:xfrm>
            <a:off x="9875" y="5476525"/>
            <a:ext cx="12192000" cy="1430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64" name="Google Shape;1064;p131"/>
          <p:cNvPicPr preferRelativeResize="0"/>
          <p:nvPr/>
        </p:nvPicPr>
        <p:blipFill>
          <a:blip r:embed="rId4">
            <a:alphaModFix/>
          </a:blip>
          <a:stretch>
            <a:fillRect/>
          </a:stretch>
        </p:blipFill>
        <p:spPr>
          <a:xfrm>
            <a:off x="196500" y="5625875"/>
            <a:ext cx="1396600" cy="1132000"/>
          </a:xfrm>
          <a:prstGeom prst="rect">
            <a:avLst/>
          </a:prstGeom>
          <a:noFill/>
          <a:ln>
            <a:noFill/>
          </a:ln>
        </p:spPr>
      </p:pic>
      <p:pic>
        <p:nvPicPr>
          <p:cNvPr id="1065" name="Google Shape;1065;p131"/>
          <p:cNvPicPr preferRelativeResize="0"/>
          <p:nvPr/>
        </p:nvPicPr>
        <p:blipFill>
          <a:blip r:embed="rId5">
            <a:alphaModFix/>
          </a:blip>
          <a:stretch>
            <a:fillRect/>
          </a:stretch>
        </p:blipFill>
        <p:spPr>
          <a:xfrm>
            <a:off x="4440400" y="5736600"/>
            <a:ext cx="3642201" cy="910550"/>
          </a:xfrm>
          <a:prstGeom prst="rect">
            <a:avLst/>
          </a:prstGeom>
          <a:noFill/>
          <a:ln>
            <a:noFill/>
          </a:ln>
        </p:spPr>
      </p:pic>
      <p:pic>
        <p:nvPicPr>
          <p:cNvPr id="1066" name="Google Shape;1066;p131"/>
          <p:cNvPicPr preferRelativeResize="0"/>
          <p:nvPr/>
        </p:nvPicPr>
        <p:blipFill>
          <a:blip r:embed="rId6">
            <a:alphaModFix/>
          </a:blip>
          <a:stretch>
            <a:fillRect/>
          </a:stretch>
        </p:blipFill>
        <p:spPr>
          <a:xfrm>
            <a:off x="10225300" y="5792238"/>
            <a:ext cx="1750050" cy="799275"/>
          </a:xfrm>
          <a:prstGeom prst="rect">
            <a:avLst/>
          </a:prstGeom>
          <a:noFill/>
          <a:ln>
            <a:noFill/>
          </a:ln>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sp>
        <p:nvSpPr>
          <p:cNvPr id="1071" name="Google Shape;1071;p13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118</a:t>
            </a:fld>
            <a:endParaRPr/>
          </a:p>
        </p:txBody>
      </p:sp>
      <p:sp>
        <p:nvSpPr>
          <p:cNvPr id="1072" name="Google Shape;1072;p132"/>
          <p:cNvSpPr txBox="1"/>
          <p:nvPr/>
        </p:nvSpPr>
        <p:spPr>
          <a:xfrm>
            <a:off x="0" y="0"/>
            <a:ext cx="12192000" cy="369332"/>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073" name="Google Shape;1073;p132"/>
          <p:cNvPicPr preferRelativeResize="0"/>
          <p:nvPr/>
        </p:nvPicPr>
        <p:blipFill rotWithShape="1">
          <a:blip r:embed="rId3">
            <a:alphaModFix/>
          </a:blip>
          <a:srcRect/>
          <a:stretch/>
        </p:blipFill>
        <p:spPr>
          <a:xfrm>
            <a:off x="385908" y="369331"/>
            <a:ext cx="11251386" cy="3220535"/>
          </a:xfrm>
          <a:prstGeom prst="rect">
            <a:avLst/>
          </a:prstGeom>
          <a:noFill/>
          <a:ln>
            <a:noFill/>
          </a:ln>
        </p:spPr>
      </p:pic>
      <p:sp>
        <p:nvSpPr>
          <p:cNvPr id="5" name="Rectangle 4"/>
          <p:cNvSpPr/>
          <p:nvPr/>
        </p:nvSpPr>
        <p:spPr>
          <a:xfrm>
            <a:off x="218054" y="711199"/>
            <a:ext cx="3670455" cy="286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1077"/>
        <p:cNvGrpSpPr/>
        <p:nvPr/>
      </p:nvGrpSpPr>
      <p:grpSpPr>
        <a:xfrm>
          <a:off x="0" y="0"/>
          <a:ext cx="0" cy="0"/>
          <a:chOff x="0" y="0"/>
          <a:chExt cx="0" cy="0"/>
        </a:xfrm>
      </p:grpSpPr>
      <p:sp>
        <p:nvSpPr>
          <p:cNvPr id="1078" name="Google Shape;1078;p13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119</a:t>
            </a:fld>
            <a:endParaRPr/>
          </a:p>
        </p:txBody>
      </p:sp>
      <p:sp>
        <p:nvSpPr>
          <p:cNvPr id="1079" name="Google Shape;1079;p133"/>
          <p:cNvSpPr txBox="1"/>
          <p:nvPr/>
        </p:nvSpPr>
        <p:spPr>
          <a:xfrm>
            <a:off x="0" y="0"/>
            <a:ext cx="12192000" cy="369332"/>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080" name="Google Shape;1080;p133"/>
          <p:cNvPicPr preferRelativeResize="0"/>
          <p:nvPr/>
        </p:nvPicPr>
        <p:blipFill rotWithShape="1">
          <a:blip r:embed="rId3">
            <a:alphaModFix/>
          </a:blip>
          <a:srcRect/>
          <a:stretch/>
        </p:blipFill>
        <p:spPr>
          <a:xfrm>
            <a:off x="186266" y="369331"/>
            <a:ext cx="11446933" cy="6286225"/>
          </a:xfrm>
          <a:prstGeom prst="rect">
            <a:avLst/>
          </a:prstGeom>
          <a:noFill/>
          <a:ln>
            <a:noFill/>
          </a:ln>
        </p:spPr>
      </p:pic>
      <p:sp>
        <p:nvSpPr>
          <p:cNvPr id="5" name="Rectangle 4"/>
          <p:cNvSpPr/>
          <p:nvPr/>
        </p:nvSpPr>
        <p:spPr>
          <a:xfrm>
            <a:off x="186266" y="720436"/>
            <a:ext cx="3670455" cy="286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5"/>
          <p:cNvSpPr txBox="1">
            <a:spLocks noGrp="1"/>
          </p:cNvSpPr>
          <p:nvPr>
            <p:ph type="sldNum" idx="12"/>
          </p:nvPr>
        </p:nvSpPr>
        <p:spPr>
          <a:xfrm>
            <a:off x="8610600" y="649254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sp>
        <p:nvSpPr>
          <p:cNvPr id="196" name="Google Shape;196;p25"/>
          <p:cNvSpPr txBox="1"/>
          <p:nvPr/>
        </p:nvSpPr>
        <p:spPr>
          <a:xfrm>
            <a:off x="0" y="0"/>
            <a:ext cx="12192000" cy="369332"/>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97" name="Google Shape;197;p25"/>
          <p:cNvPicPr preferRelativeResize="0"/>
          <p:nvPr/>
        </p:nvPicPr>
        <p:blipFill rotWithShape="1">
          <a:blip r:embed="rId3">
            <a:alphaModFix/>
          </a:blip>
          <a:srcRect/>
          <a:stretch/>
        </p:blipFill>
        <p:spPr>
          <a:xfrm>
            <a:off x="217100" y="369325"/>
            <a:ext cx="10948098" cy="5815250"/>
          </a:xfrm>
          <a:prstGeom prst="rect">
            <a:avLst/>
          </a:prstGeom>
          <a:noFill/>
          <a:ln>
            <a:noFill/>
          </a:ln>
        </p:spPr>
      </p:pic>
      <p:graphicFrame>
        <p:nvGraphicFramePr>
          <p:cNvPr id="198" name="Google Shape;198;p25"/>
          <p:cNvGraphicFramePr/>
          <p:nvPr/>
        </p:nvGraphicFramePr>
        <p:xfrm>
          <a:off x="6191675" y="5456105"/>
          <a:ext cx="5566600" cy="1040260"/>
        </p:xfrm>
        <a:graphic>
          <a:graphicData uri="http://schemas.openxmlformats.org/drawingml/2006/table">
            <a:tbl>
              <a:tblPr>
                <a:noFill/>
                <a:tableStyleId>{86D32A31-9440-466C-947C-AB955EF73E24}</a:tableStyleId>
              </a:tblPr>
              <a:tblGrid>
                <a:gridCol w="4578975">
                  <a:extLst>
                    <a:ext uri="{9D8B030D-6E8A-4147-A177-3AD203B41FA5}">
                      <a16:colId xmlns:a16="http://schemas.microsoft.com/office/drawing/2014/main" val="20000"/>
                    </a:ext>
                  </a:extLst>
                </a:gridCol>
                <a:gridCol w="518725">
                  <a:extLst>
                    <a:ext uri="{9D8B030D-6E8A-4147-A177-3AD203B41FA5}">
                      <a16:colId xmlns:a16="http://schemas.microsoft.com/office/drawing/2014/main" val="20001"/>
                    </a:ext>
                  </a:extLst>
                </a:gridCol>
                <a:gridCol w="468900">
                  <a:extLst>
                    <a:ext uri="{9D8B030D-6E8A-4147-A177-3AD203B41FA5}">
                      <a16:colId xmlns:a16="http://schemas.microsoft.com/office/drawing/2014/main" val="20002"/>
                    </a:ext>
                  </a:extLst>
                </a:gridCol>
              </a:tblGrid>
              <a:tr h="420500">
                <a:tc>
                  <a:txBody>
                    <a:bodyPr/>
                    <a:lstStyle/>
                    <a:p>
                      <a:pPr marL="0" lvl="0" indent="0" algn="l" rtl="0">
                        <a:spcBef>
                          <a:spcPts val="0"/>
                        </a:spcBef>
                        <a:spcAft>
                          <a:spcPts val="0"/>
                        </a:spcAft>
                        <a:buNone/>
                      </a:pPr>
                      <a:endParaRPr sz="1200" b="1">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1999</a:t>
                      </a:r>
                      <a:endParaRPr sz="1200" b="1">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2018</a:t>
                      </a:r>
                      <a:endParaRPr sz="1200" b="1">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0"/>
                  </a:ext>
                </a:extLst>
              </a:tr>
              <a:tr h="264875">
                <a:tc rowSpan="2">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Scripture presentation</a:t>
                      </a:r>
                      <a:r>
                        <a:rPr lang="en-US" sz="1200">
                          <a:latin typeface="Times New Roman"/>
                          <a:ea typeface="Times New Roman"/>
                          <a:cs typeface="Times New Roman"/>
                          <a:sym typeface="Times New Roman"/>
                        </a:rPr>
                        <a:t>:                         Litany with multiple readers</a:t>
                      </a: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Drama</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47</a:t>
                      </a:r>
                      <a:endParaRPr sz="1200">
                        <a:latin typeface="Times New Roman"/>
                        <a:ea typeface="Times New Roman"/>
                        <a:cs typeface="Times New Roman"/>
                        <a:sym typeface="Times New Roman"/>
                      </a:endParaRPr>
                    </a:p>
                  </a:txBody>
                  <a:tcPr marL="63500" marR="63500" marT="63500" marB="63500">
                    <a:solidFill>
                      <a:srgbClr val="FFFF00"/>
                    </a:solidFill>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61</a:t>
                      </a:r>
                      <a:endParaRPr sz="1200">
                        <a:latin typeface="Times New Roman"/>
                        <a:ea typeface="Times New Roman"/>
                        <a:cs typeface="Times New Roman"/>
                        <a:sym typeface="Times New Roman"/>
                      </a:endParaRPr>
                    </a:p>
                  </a:txBody>
                  <a:tcPr marL="63500" marR="63500" marT="63500" marB="63500">
                    <a:solidFill>
                      <a:srgbClr val="FFFF00"/>
                    </a:solidFill>
                  </a:tcPr>
                </a:tc>
                <a:extLst>
                  <a:ext uri="{0D108BD9-81ED-4DB2-BD59-A6C34878D82A}">
                    <a16:rowId xmlns:a16="http://schemas.microsoft.com/office/drawing/2014/main" val="10001"/>
                  </a:ext>
                </a:extLst>
              </a:tr>
              <a:tr h="258925">
                <a:tc vMerge="1">
                  <a:txBody>
                    <a:bodyPr/>
                    <a:lstStyle/>
                    <a:p>
                      <a:endParaRPr lang="en-US"/>
                    </a:p>
                  </a:txBody>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38</a:t>
                      </a:r>
                      <a:endParaRPr sz="1200">
                        <a:latin typeface="Times New Roman"/>
                        <a:ea typeface="Times New Roman"/>
                        <a:cs typeface="Times New Roman"/>
                        <a:sym typeface="Times New Roman"/>
                      </a:endParaRPr>
                    </a:p>
                  </a:txBody>
                  <a:tcPr marL="63500" marR="63500" marT="63500" marB="63500">
                    <a:solidFill>
                      <a:srgbClr val="FFFF00"/>
                    </a:solidFill>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19</a:t>
                      </a:r>
                      <a:endParaRPr sz="1200">
                        <a:latin typeface="Times New Roman"/>
                        <a:ea typeface="Times New Roman"/>
                        <a:cs typeface="Times New Roman"/>
                        <a:sym typeface="Times New Roman"/>
                      </a:endParaRPr>
                    </a:p>
                  </a:txBody>
                  <a:tcPr marL="63500" marR="63500" marT="63500" marB="63500">
                    <a:solidFill>
                      <a:srgbClr val="FFFF00"/>
                    </a:solidFill>
                  </a:tcPr>
                </a:tc>
                <a:extLst>
                  <a:ext uri="{0D108BD9-81ED-4DB2-BD59-A6C34878D82A}">
                    <a16:rowId xmlns:a16="http://schemas.microsoft.com/office/drawing/2014/main" val="10002"/>
                  </a:ext>
                </a:extLst>
              </a:tr>
            </a:tbl>
          </a:graphicData>
        </a:graphic>
      </p:graphicFrame>
      <p:sp>
        <p:nvSpPr>
          <p:cNvPr id="6" name="Rectangle 5"/>
          <p:cNvSpPr/>
          <p:nvPr/>
        </p:nvSpPr>
        <p:spPr>
          <a:xfrm>
            <a:off x="227290" y="738656"/>
            <a:ext cx="4049146" cy="2678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1084"/>
        <p:cNvGrpSpPr/>
        <p:nvPr/>
      </p:nvGrpSpPr>
      <p:grpSpPr>
        <a:xfrm>
          <a:off x="0" y="0"/>
          <a:ext cx="0" cy="0"/>
          <a:chOff x="0" y="0"/>
          <a:chExt cx="0" cy="0"/>
        </a:xfrm>
      </p:grpSpPr>
      <p:sp>
        <p:nvSpPr>
          <p:cNvPr id="1085" name="Google Shape;1085;p13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120</a:t>
            </a:fld>
            <a:endParaRPr/>
          </a:p>
        </p:txBody>
      </p:sp>
      <p:sp>
        <p:nvSpPr>
          <p:cNvPr id="1086" name="Google Shape;1086;p134"/>
          <p:cNvSpPr txBox="1"/>
          <p:nvPr/>
        </p:nvSpPr>
        <p:spPr>
          <a:xfrm>
            <a:off x="0" y="0"/>
            <a:ext cx="12192000" cy="369332"/>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087" name="Google Shape;1087;p134"/>
          <p:cNvPicPr preferRelativeResize="0"/>
          <p:nvPr/>
        </p:nvPicPr>
        <p:blipFill rotWithShape="1">
          <a:blip r:embed="rId3">
            <a:alphaModFix/>
          </a:blip>
          <a:srcRect/>
          <a:stretch/>
        </p:blipFill>
        <p:spPr>
          <a:xfrm>
            <a:off x="593883" y="369332"/>
            <a:ext cx="11004234" cy="6370872"/>
          </a:xfrm>
          <a:prstGeom prst="rect">
            <a:avLst/>
          </a:prstGeom>
          <a:noFill/>
          <a:ln>
            <a:noFill/>
          </a:ln>
        </p:spPr>
      </p:pic>
      <p:sp>
        <p:nvSpPr>
          <p:cNvPr id="5" name="Rectangle 4"/>
          <p:cNvSpPr/>
          <p:nvPr/>
        </p:nvSpPr>
        <p:spPr>
          <a:xfrm>
            <a:off x="227290" y="720436"/>
            <a:ext cx="3670455" cy="286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1091"/>
        <p:cNvGrpSpPr/>
        <p:nvPr/>
      </p:nvGrpSpPr>
      <p:grpSpPr>
        <a:xfrm>
          <a:off x="0" y="0"/>
          <a:ext cx="0" cy="0"/>
          <a:chOff x="0" y="0"/>
          <a:chExt cx="0" cy="0"/>
        </a:xfrm>
      </p:grpSpPr>
      <p:sp>
        <p:nvSpPr>
          <p:cNvPr id="1092" name="Google Shape;1092;p13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121</a:t>
            </a:fld>
            <a:endParaRPr/>
          </a:p>
        </p:txBody>
      </p:sp>
      <p:sp>
        <p:nvSpPr>
          <p:cNvPr id="1093" name="Google Shape;1093;p135"/>
          <p:cNvSpPr txBox="1"/>
          <p:nvPr/>
        </p:nvSpPr>
        <p:spPr>
          <a:xfrm>
            <a:off x="0" y="0"/>
            <a:ext cx="12192000" cy="369332"/>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094" name="Google Shape;1094;p135"/>
          <p:cNvPicPr preferRelativeResize="0"/>
          <p:nvPr/>
        </p:nvPicPr>
        <p:blipFill rotWithShape="1">
          <a:blip r:embed="rId3">
            <a:alphaModFix/>
          </a:blip>
          <a:srcRect/>
          <a:stretch/>
        </p:blipFill>
        <p:spPr>
          <a:xfrm>
            <a:off x="220133" y="369332"/>
            <a:ext cx="11783445" cy="3570221"/>
          </a:xfrm>
          <a:prstGeom prst="rect">
            <a:avLst/>
          </a:prstGeom>
          <a:noFill/>
          <a:ln>
            <a:noFill/>
          </a:ln>
        </p:spPr>
      </p:pic>
      <p:sp>
        <p:nvSpPr>
          <p:cNvPr id="5" name="Rectangle 4"/>
          <p:cNvSpPr/>
          <p:nvPr/>
        </p:nvSpPr>
        <p:spPr>
          <a:xfrm>
            <a:off x="227290" y="720436"/>
            <a:ext cx="3670455" cy="286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sp>
        <p:nvSpPr>
          <p:cNvPr id="1117" name="Google Shape;1117;p13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122</a:t>
            </a:fld>
            <a:endParaRPr/>
          </a:p>
        </p:txBody>
      </p:sp>
      <p:sp>
        <p:nvSpPr>
          <p:cNvPr id="1118" name="Google Shape;1118;p138"/>
          <p:cNvSpPr txBox="1"/>
          <p:nvPr/>
        </p:nvSpPr>
        <p:spPr>
          <a:xfrm>
            <a:off x="0" y="0"/>
            <a:ext cx="12192000" cy="369300"/>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119" name="Google Shape;1119;p138"/>
          <p:cNvPicPr preferRelativeResize="0"/>
          <p:nvPr/>
        </p:nvPicPr>
        <p:blipFill>
          <a:blip r:embed="rId3">
            <a:alphaModFix/>
          </a:blip>
          <a:stretch>
            <a:fillRect/>
          </a:stretch>
        </p:blipFill>
        <p:spPr>
          <a:xfrm>
            <a:off x="152400" y="369300"/>
            <a:ext cx="11887199" cy="4074906"/>
          </a:xfrm>
          <a:prstGeom prst="rect">
            <a:avLst/>
          </a:prstGeom>
          <a:noFill/>
          <a:ln>
            <a:noFill/>
          </a:ln>
        </p:spPr>
      </p:pic>
      <p:sp>
        <p:nvSpPr>
          <p:cNvPr id="5" name="Rectangle 4"/>
          <p:cNvSpPr/>
          <p:nvPr/>
        </p:nvSpPr>
        <p:spPr>
          <a:xfrm>
            <a:off x="152400" y="665018"/>
            <a:ext cx="3670455" cy="359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rgbClr val="6AA84F"/>
        </a:solidFill>
        <a:effectLst/>
      </p:bgPr>
    </p:bg>
    <p:spTree>
      <p:nvGrpSpPr>
        <p:cNvPr id="1" name="Shape 88"/>
        <p:cNvGrpSpPr/>
        <p:nvPr/>
      </p:nvGrpSpPr>
      <p:grpSpPr>
        <a:xfrm>
          <a:off x="0" y="0"/>
          <a:ext cx="0" cy="0"/>
          <a:chOff x="0" y="0"/>
          <a:chExt cx="0" cy="0"/>
        </a:xfrm>
      </p:grpSpPr>
      <p:sp>
        <p:nvSpPr>
          <p:cNvPr id="89" name="Google Shape;89;p13"/>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123</a:t>
            </a:fld>
            <a:endParaRPr/>
          </a:p>
        </p:txBody>
      </p:sp>
      <p:pic>
        <p:nvPicPr>
          <p:cNvPr id="90" name="Google Shape;90;p13"/>
          <p:cNvPicPr preferRelativeResize="0"/>
          <p:nvPr/>
        </p:nvPicPr>
        <p:blipFill rotWithShape="1">
          <a:blip r:embed="rId3">
            <a:alphaModFix amt="21000"/>
          </a:blip>
          <a:srcRect b="36439"/>
          <a:stretch/>
        </p:blipFill>
        <p:spPr>
          <a:xfrm>
            <a:off x="1779523" y="16797"/>
            <a:ext cx="8405251" cy="5471703"/>
          </a:xfrm>
          <a:prstGeom prst="rect">
            <a:avLst/>
          </a:prstGeom>
          <a:noFill/>
          <a:ln>
            <a:noFill/>
          </a:ln>
        </p:spPr>
      </p:pic>
      <p:sp>
        <p:nvSpPr>
          <p:cNvPr id="91" name="Google Shape;91;p13"/>
          <p:cNvSpPr txBox="1"/>
          <p:nvPr/>
        </p:nvSpPr>
        <p:spPr>
          <a:xfrm>
            <a:off x="2252188" y="996625"/>
            <a:ext cx="7973100" cy="96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a:latin typeface="Georgia"/>
                <a:ea typeface="Georgia"/>
                <a:cs typeface="Georgia"/>
                <a:sym typeface="Georgia"/>
              </a:rPr>
              <a:t>2018 Worship Survey</a:t>
            </a:r>
            <a:endParaRPr sz="4800" b="1">
              <a:latin typeface="Georgia"/>
              <a:ea typeface="Georgia"/>
              <a:cs typeface="Georgia"/>
              <a:sym typeface="Georgia"/>
            </a:endParaRPr>
          </a:p>
        </p:txBody>
      </p:sp>
      <p:sp>
        <p:nvSpPr>
          <p:cNvPr id="92" name="Google Shape;92;p13"/>
          <p:cNvSpPr txBox="1"/>
          <p:nvPr/>
        </p:nvSpPr>
        <p:spPr>
          <a:xfrm>
            <a:off x="5277613" y="2671938"/>
            <a:ext cx="1312500" cy="49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Calibri"/>
                <a:ea typeface="Calibri"/>
                <a:cs typeface="Calibri"/>
                <a:sym typeface="Calibri"/>
              </a:rPr>
              <a:t>CRCNA Results</a:t>
            </a:r>
            <a:endParaRPr b="1">
              <a:latin typeface="Calibri"/>
              <a:ea typeface="Calibri"/>
              <a:cs typeface="Calibri"/>
              <a:sym typeface="Calibri"/>
            </a:endParaRPr>
          </a:p>
        </p:txBody>
      </p:sp>
      <p:sp>
        <p:nvSpPr>
          <p:cNvPr id="93" name="Google Shape;93;p13"/>
          <p:cNvSpPr/>
          <p:nvPr/>
        </p:nvSpPr>
        <p:spPr>
          <a:xfrm>
            <a:off x="9875" y="5476525"/>
            <a:ext cx="12192000" cy="1430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4" name="Google Shape;94;p13"/>
          <p:cNvPicPr preferRelativeResize="0"/>
          <p:nvPr/>
        </p:nvPicPr>
        <p:blipFill>
          <a:blip r:embed="rId4">
            <a:alphaModFix/>
          </a:blip>
          <a:stretch>
            <a:fillRect/>
          </a:stretch>
        </p:blipFill>
        <p:spPr>
          <a:xfrm>
            <a:off x="196500" y="5625875"/>
            <a:ext cx="1396600" cy="1132000"/>
          </a:xfrm>
          <a:prstGeom prst="rect">
            <a:avLst/>
          </a:prstGeom>
          <a:noFill/>
          <a:ln>
            <a:noFill/>
          </a:ln>
        </p:spPr>
      </p:pic>
      <p:pic>
        <p:nvPicPr>
          <p:cNvPr id="95" name="Google Shape;95;p13"/>
          <p:cNvPicPr preferRelativeResize="0"/>
          <p:nvPr/>
        </p:nvPicPr>
        <p:blipFill>
          <a:blip r:embed="rId5">
            <a:alphaModFix/>
          </a:blip>
          <a:stretch>
            <a:fillRect/>
          </a:stretch>
        </p:blipFill>
        <p:spPr>
          <a:xfrm>
            <a:off x="4161049" y="5810900"/>
            <a:ext cx="3642201" cy="910550"/>
          </a:xfrm>
          <a:prstGeom prst="rect">
            <a:avLst/>
          </a:prstGeom>
          <a:noFill/>
          <a:ln>
            <a:noFill/>
          </a:ln>
        </p:spPr>
      </p:pic>
      <p:pic>
        <p:nvPicPr>
          <p:cNvPr id="96" name="Google Shape;96;p13"/>
          <p:cNvPicPr preferRelativeResize="0"/>
          <p:nvPr/>
        </p:nvPicPr>
        <p:blipFill>
          <a:blip r:embed="rId6">
            <a:alphaModFix/>
          </a:blip>
          <a:stretch>
            <a:fillRect/>
          </a:stretch>
        </p:blipFill>
        <p:spPr>
          <a:xfrm>
            <a:off x="10225300" y="5792238"/>
            <a:ext cx="1750050" cy="799275"/>
          </a:xfrm>
          <a:prstGeom prst="rect">
            <a:avLst/>
          </a:prstGeom>
          <a:noFill/>
          <a:ln>
            <a:noFill/>
          </a:ln>
        </p:spPr>
      </p:pic>
      <p:pic>
        <p:nvPicPr>
          <p:cNvPr id="10" name="Picture 9" descr="File:Simple questionmark.svg - Wikipedi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74626" y="1521900"/>
            <a:ext cx="1569322" cy="2300075"/>
          </a:xfrm>
          <a:prstGeom prst="rect">
            <a:avLst/>
          </a:prstGeom>
        </p:spPr>
      </p:pic>
      <p:pic>
        <p:nvPicPr>
          <p:cNvPr id="11" name="Picture 10" descr="File:Simple questionmark.svg - Wikipedi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75" y="1637157"/>
            <a:ext cx="1569322" cy="2300075"/>
          </a:xfrm>
          <a:prstGeom prst="rect">
            <a:avLst/>
          </a:prstGeom>
        </p:spPr>
      </p:pic>
    </p:spTree>
    <p:extLst>
      <p:ext uri="{BB962C8B-B14F-4D97-AF65-F5344CB8AC3E}">
        <p14:creationId xmlns:p14="http://schemas.microsoft.com/office/powerpoint/2010/main" val="2139748636"/>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bg>
      <p:bgPr>
        <a:solidFill>
          <a:srgbClr val="6AA84F"/>
        </a:solidFill>
        <a:effectLst/>
      </p:bgPr>
    </p:bg>
    <p:spTree>
      <p:nvGrpSpPr>
        <p:cNvPr id="1" name="Shape 1124"/>
        <p:cNvGrpSpPr/>
        <p:nvPr/>
      </p:nvGrpSpPr>
      <p:grpSpPr>
        <a:xfrm>
          <a:off x="0" y="0"/>
          <a:ext cx="0" cy="0"/>
          <a:chOff x="0" y="0"/>
          <a:chExt cx="0" cy="0"/>
        </a:xfrm>
      </p:grpSpPr>
      <p:sp>
        <p:nvSpPr>
          <p:cNvPr id="1125" name="Google Shape;1125;p139"/>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124</a:t>
            </a:fld>
            <a:endParaRPr/>
          </a:p>
        </p:txBody>
      </p:sp>
      <p:pic>
        <p:nvPicPr>
          <p:cNvPr id="1126" name="Google Shape;1126;p139"/>
          <p:cNvPicPr preferRelativeResize="0"/>
          <p:nvPr/>
        </p:nvPicPr>
        <p:blipFill rotWithShape="1">
          <a:blip r:embed="rId3">
            <a:alphaModFix amt="21000"/>
          </a:blip>
          <a:srcRect b="36439"/>
          <a:stretch/>
        </p:blipFill>
        <p:spPr>
          <a:xfrm>
            <a:off x="1593100" y="0"/>
            <a:ext cx="8405251" cy="5471703"/>
          </a:xfrm>
          <a:prstGeom prst="rect">
            <a:avLst/>
          </a:prstGeom>
          <a:noFill/>
          <a:ln>
            <a:noFill/>
          </a:ln>
        </p:spPr>
      </p:pic>
      <p:sp>
        <p:nvSpPr>
          <p:cNvPr id="1127" name="Google Shape;1127;p139"/>
          <p:cNvSpPr txBox="1"/>
          <p:nvPr/>
        </p:nvSpPr>
        <p:spPr>
          <a:xfrm>
            <a:off x="2274938" y="315750"/>
            <a:ext cx="7973100" cy="96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a:latin typeface="Georgia"/>
                <a:ea typeface="Georgia"/>
                <a:cs typeface="Georgia"/>
                <a:sym typeface="Georgia"/>
              </a:rPr>
              <a:t>Demographics and Denominational Questions</a:t>
            </a:r>
            <a:endParaRPr sz="4800" b="1">
              <a:latin typeface="Georgia"/>
              <a:ea typeface="Georgia"/>
              <a:cs typeface="Georgia"/>
              <a:sym typeface="Georgia"/>
            </a:endParaRPr>
          </a:p>
        </p:txBody>
      </p:sp>
      <p:sp>
        <p:nvSpPr>
          <p:cNvPr id="1128" name="Google Shape;1128;p139"/>
          <p:cNvSpPr txBox="1"/>
          <p:nvPr/>
        </p:nvSpPr>
        <p:spPr>
          <a:xfrm>
            <a:off x="5277613" y="2671938"/>
            <a:ext cx="1312500" cy="49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Calibri"/>
                <a:ea typeface="Calibri"/>
                <a:cs typeface="Calibri"/>
                <a:sym typeface="Calibri"/>
              </a:rPr>
              <a:t>CRCNA Results</a:t>
            </a:r>
            <a:endParaRPr b="1">
              <a:latin typeface="Calibri"/>
              <a:ea typeface="Calibri"/>
              <a:cs typeface="Calibri"/>
              <a:sym typeface="Calibri"/>
            </a:endParaRPr>
          </a:p>
        </p:txBody>
      </p:sp>
      <p:sp>
        <p:nvSpPr>
          <p:cNvPr id="1129" name="Google Shape;1129;p139"/>
          <p:cNvSpPr/>
          <p:nvPr/>
        </p:nvSpPr>
        <p:spPr>
          <a:xfrm>
            <a:off x="9875" y="5476525"/>
            <a:ext cx="12192000" cy="1430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30" name="Google Shape;1130;p139"/>
          <p:cNvPicPr preferRelativeResize="0"/>
          <p:nvPr/>
        </p:nvPicPr>
        <p:blipFill>
          <a:blip r:embed="rId4">
            <a:alphaModFix/>
          </a:blip>
          <a:stretch>
            <a:fillRect/>
          </a:stretch>
        </p:blipFill>
        <p:spPr>
          <a:xfrm>
            <a:off x="196500" y="5625875"/>
            <a:ext cx="1396600" cy="1132000"/>
          </a:xfrm>
          <a:prstGeom prst="rect">
            <a:avLst/>
          </a:prstGeom>
          <a:noFill/>
          <a:ln>
            <a:noFill/>
          </a:ln>
        </p:spPr>
      </p:pic>
      <p:pic>
        <p:nvPicPr>
          <p:cNvPr id="1131" name="Google Shape;1131;p139"/>
          <p:cNvPicPr preferRelativeResize="0"/>
          <p:nvPr/>
        </p:nvPicPr>
        <p:blipFill>
          <a:blip r:embed="rId5">
            <a:alphaModFix/>
          </a:blip>
          <a:stretch>
            <a:fillRect/>
          </a:stretch>
        </p:blipFill>
        <p:spPr>
          <a:xfrm>
            <a:off x="4440400" y="5736600"/>
            <a:ext cx="3642201" cy="910550"/>
          </a:xfrm>
          <a:prstGeom prst="rect">
            <a:avLst/>
          </a:prstGeom>
          <a:noFill/>
          <a:ln>
            <a:noFill/>
          </a:ln>
        </p:spPr>
      </p:pic>
      <p:pic>
        <p:nvPicPr>
          <p:cNvPr id="1132" name="Google Shape;1132;p139"/>
          <p:cNvPicPr preferRelativeResize="0"/>
          <p:nvPr/>
        </p:nvPicPr>
        <p:blipFill>
          <a:blip r:embed="rId6">
            <a:alphaModFix/>
          </a:blip>
          <a:stretch>
            <a:fillRect/>
          </a:stretch>
        </p:blipFill>
        <p:spPr>
          <a:xfrm>
            <a:off x="10225300" y="5792238"/>
            <a:ext cx="1750050" cy="799275"/>
          </a:xfrm>
          <a:prstGeom prst="rect">
            <a:avLst/>
          </a:prstGeom>
          <a:noFill/>
          <a:ln>
            <a:noFill/>
          </a:ln>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1136"/>
        <p:cNvGrpSpPr/>
        <p:nvPr/>
      </p:nvGrpSpPr>
      <p:grpSpPr>
        <a:xfrm>
          <a:off x="0" y="0"/>
          <a:ext cx="0" cy="0"/>
          <a:chOff x="0" y="0"/>
          <a:chExt cx="0" cy="0"/>
        </a:xfrm>
      </p:grpSpPr>
      <p:sp>
        <p:nvSpPr>
          <p:cNvPr id="1137" name="Google Shape;1137;p14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125</a:t>
            </a:fld>
            <a:endParaRPr/>
          </a:p>
        </p:txBody>
      </p:sp>
      <p:sp>
        <p:nvSpPr>
          <p:cNvPr id="1138" name="Google Shape;1138;p140"/>
          <p:cNvSpPr txBox="1"/>
          <p:nvPr/>
        </p:nvSpPr>
        <p:spPr>
          <a:xfrm>
            <a:off x="0" y="0"/>
            <a:ext cx="12192000" cy="369332"/>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139" name="Google Shape;1139;p140"/>
          <p:cNvPicPr preferRelativeResize="0"/>
          <p:nvPr/>
        </p:nvPicPr>
        <p:blipFill rotWithShape="1">
          <a:blip r:embed="rId3">
            <a:alphaModFix/>
          </a:blip>
          <a:srcRect/>
          <a:stretch/>
        </p:blipFill>
        <p:spPr>
          <a:xfrm>
            <a:off x="473811" y="369332"/>
            <a:ext cx="11004234" cy="4793395"/>
          </a:xfrm>
          <a:prstGeom prst="rect">
            <a:avLst/>
          </a:prstGeom>
          <a:noFill/>
          <a:ln>
            <a:noFill/>
          </a:ln>
        </p:spPr>
      </p:pic>
      <p:sp>
        <p:nvSpPr>
          <p:cNvPr id="5" name="Rectangle 4"/>
          <p:cNvSpPr/>
          <p:nvPr/>
        </p:nvSpPr>
        <p:spPr>
          <a:xfrm>
            <a:off x="227290" y="720436"/>
            <a:ext cx="3670455" cy="286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1150"/>
        <p:cNvGrpSpPr/>
        <p:nvPr/>
      </p:nvGrpSpPr>
      <p:grpSpPr>
        <a:xfrm>
          <a:off x="0" y="0"/>
          <a:ext cx="0" cy="0"/>
          <a:chOff x="0" y="0"/>
          <a:chExt cx="0" cy="0"/>
        </a:xfrm>
      </p:grpSpPr>
      <p:sp>
        <p:nvSpPr>
          <p:cNvPr id="1151" name="Google Shape;1151;p14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126</a:t>
            </a:fld>
            <a:endParaRPr/>
          </a:p>
        </p:txBody>
      </p:sp>
      <p:sp>
        <p:nvSpPr>
          <p:cNvPr id="1152" name="Google Shape;1152;p142"/>
          <p:cNvSpPr txBox="1"/>
          <p:nvPr/>
        </p:nvSpPr>
        <p:spPr>
          <a:xfrm>
            <a:off x="0" y="0"/>
            <a:ext cx="12192000" cy="369332"/>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153" name="Google Shape;1153;p142"/>
          <p:cNvPicPr preferRelativeResize="0"/>
          <p:nvPr/>
        </p:nvPicPr>
        <p:blipFill rotWithShape="1">
          <a:blip r:embed="rId3">
            <a:alphaModFix/>
          </a:blip>
          <a:srcRect/>
          <a:stretch/>
        </p:blipFill>
        <p:spPr>
          <a:xfrm>
            <a:off x="284325" y="440266"/>
            <a:ext cx="11490147" cy="5782733"/>
          </a:xfrm>
          <a:prstGeom prst="rect">
            <a:avLst/>
          </a:prstGeom>
          <a:noFill/>
          <a:ln>
            <a:noFill/>
          </a:ln>
        </p:spPr>
      </p:pic>
      <p:pic>
        <p:nvPicPr>
          <p:cNvPr id="1154" name="Google Shape;1154;p142"/>
          <p:cNvPicPr preferRelativeResize="0"/>
          <p:nvPr/>
        </p:nvPicPr>
        <p:blipFill rotWithShape="1">
          <a:blip r:embed="rId4">
            <a:alphaModFix/>
          </a:blip>
          <a:srcRect/>
          <a:stretch/>
        </p:blipFill>
        <p:spPr>
          <a:xfrm>
            <a:off x="2377677" y="5497868"/>
            <a:ext cx="9396795" cy="1041044"/>
          </a:xfrm>
          <a:prstGeom prst="rect">
            <a:avLst/>
          </a:prstGeom>
          <a:noFill/>
          <a:ln>
            <a:noFill/>
          </a:ln>
        </p:spPr>
      </p:pic>
      <p:sp>
        <p:nvSpPr>
          <p:cNvPr id="6" name="Rectangle 5"/>
          <p:cNvSpPr/>
          <p:nvPr/>
        </p:nvSpPr>
        <p:spPr>
          <a:xfrm>
            <a:off x="227290" y="720436"/>
            <a:ext cx="3670455" cy="286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1158"/>
        <p:cNvGrpSpPr/>
        <p:nvPr/>
      </p:nvGrpSpPr>
      <p:grpSpPr>
        <a:xfrm>
          <a:off x="0" y="0"/>
          <a:ext cx="0" cy="0"/>
          <a:chOff x="0" y="0"/>
          <a:chExt cx="0" cy="0"/>
        </a:xfrm>
      </p:grpSpPr>
      <p:sp>
        <p:nvSpPr>
          <p:cNvPr id="1159" name="Google Shape;1159;p14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127</a:t>
            </a:fld>
            <a:endParaRPr/>
          </a:p>
        </p:txBody>
      </p:sp>
      <p:sp>
        <p:nvSpPr>
          <p:cNvPr id="1160" name="Google Shape;1160;p143"/>
          <p:cNvSpPr txBox="1"/>
          <p:nvPr/>
        </p:nvSpPr>
        <p:spPr>
          <a:xfrm>
            <a:off x="0" y="0"/>
            <a:ext cx="12192000" cy="369332"/>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161" name="Google Shape;1161;p143"/>
          <p:cNvPicPr preferRelativeResize="0"/>
          <p:nvPr/>
        </p:nvPicPr>
        <p:blipFill rotWithShape="1">
          <a:blip r:embed="rId3">
            <a:alphaModFix/>
          </a:blip>
          <a:srcRect/>
          <a:stretch/>
        </p:blipFill>
        <p:spPr>
          <a:xfrm>
            <a:off x="270933" y="369332"/>
            <a:ext cx="11517706" cy="4211135"/>
          </a:xfrm>
          <a:prstGeom prst="rect">
            <a:avLst/>
          </a:prstGeom>
          <a:noFill/>
          <a:ln>
            <a:noFill/>
          </a:ln>
        </p:spPr>
      </p:pic>
      <p:sp>
        <p:nvSpPr>
          <p:cNvPr id="5" name="Rectangle 4"/>
          <p:cNvSpPr/>
          <p:nvPr/>
        </p:nvSpPr>
        <p:spPr>
          <a:xfrm>
            <a:off x="227290" y="720436"/>
            <a:ext cx="3670455" cy="286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1165"/>
        <p:cNvGrpSpPr/>
        <p:nvPr/>
      </p:nvGrpSpPr>
      <p:grpSpPr>
        <a:xfrm>
          <a:off x="0" y="0"/>
          <a:ext cx="0" cy="0"/>
          <a:chOff x="0" y="0"/>
          <a:chExt cx="0" cy="0"/>
        </a:xfrm>
      </p:grpSpPr>
      <p:sp>
        <p:nvSpPr>
          <p:cNvPr id="1166" name="Google Shape;1166;p14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128</a:t>
            </a:fld>
            <a:endParaRPr/>
          </a:p>
        </p:txBody>
      </p:sp>
      <p:sp>
        <p:nvSpPr>
          <p:cNvPr id="1167" name="Google Shape;1167;p144"/>
          <p:cNvSpPr txBox="1"/>
          <p:nvPr/>
        </p:nvSpPr>
        <p:spPr>
          <a:xfrm>
            <a:off x="0" y="0"/>
            <a:ext cx="12192000" cy="369332"/>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168" name="Google Shape;1168;p144"/>
          <p:cNvPicPr preferRelativeResize="0"/>
          <p:nvPr/>
        </p:nvPicPr>
        <p:blipFill rotWithShape="1">
          <a:blip r:embed="rId3">
            <a:alphaModFix/>
          </a:blip>
          <a:srcRect/>
          <a:stretch/>
        </p:blipFill>
        <p:spPr>
          <a:xfrm>
            <a:off x="108606" y="369332"/>
            <a:ext cx="11974787" cy="6505461"/>
          </a:xfrm>
          <a:prstGeom prst="rect">
            <a:avLst/>
          </a:prstGeom>
          <a:noFill/>
          <a:ln>
            <a:noFill/>
          </a:ln>
        </p:spPr>
      </p:pic>
      <p:sp>
        <p:nvSpPr>
          <p:cNvPr id="5" name="Rectangle 4"/>
          <p:cNvSpPr/>
          <p:nvPr/>
        </p:nvSpPr>
        <p:spPr>
          <a:xfrm>
            <a:off x="108606" y="738664"/>
            <a:ext cx="3670455" cy="286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1172"/>
        <p:cNvGrpSpPr/>
        <p:nvPr/>
      </p:nvGrpSpPr>
      <p:grpSpPr>
        <a:xfrm>
          <a:off x="0" y="0"/>
          <a:ext cx="0" cy="0"/>
          <a:chOff x="0" y="0"/>
          <a:chExt cx="0" cy="0"/>
        </a:xfrm>
      </p:grpSpPr>
      <p:sp>
        <p:nvSpPr>
          <p:cNvPr id="1173" name="Google Shape;1173;p14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129</a:t>
            </a:fld>
            <a:endParaRPr/>
          </a:p>
        </p:txBody>
      </p:sp>
      <p:sp>
        <p:nvSpPr>
          <p:cNvPr id="1174" name="Google Shape;1174;p145"/>
          <p:cNvSpPr txBox="1"/>
          <p:nvPr/>
        </p:nvSpPr>
        <p:spPr>
          <a:xfrm>
            <a:off x="0" y="0"/>
            <a:ext cx="12192000" cy="369332"/>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175" name="Google Shape;1175;p145"/>
          <p:cNvPicPr preferRelativeResize="0"/>
          <p:nvPr/>
        </p:nvPicPr>
        <p:blipFill rotWithShape="1">
          <a:blip r:embed="rId3">
            <a:alphaModFix/>
          </a:blip>
          <a:srcRect/>
          <a:stretch/>
        </p:blipFill>
        <p:spPr>
          <a:xfrm>
            <a:off x="313266" y="369332"/>
            <a:ext cx="11425091" cy="5749992"/>
          </a:xfrm>
          <a:prstGeom prst="rect">
            <a:avLst/>
          </a:prstGeom>
          <a:noFill/>
          <a:ln>
            <a:noFill/>
          </a:ln>
        </p:spPr>
      </p:pic>
      <p:pic>
        <p:nvPicPr>
          <p:cNvPr id="1176" name="Google Shape;1176;p145"/>
          <p:cNvPicPr preferRelativeResize="0"/>
          <p:nvPr/>
        </p:nvPicPr>
        <p:blipFill rotWithShape="1">
          <a:blip r:embed="rId4">
            <a:alphaModFix/>
          </a:blip>
          <a:srcRect/>
          <a:stretch/>
        </p:blipFill>
        <p:spPr>
          <a:xfrm>
            <a:off x="1626805" y="5232400"/>
            <a:ext cx="10145130" cy="1123950"/>
          </a:xfrm>
          <a:prstGeom prst="rect">
            <a:avLst/>
          </a:prstGeom>
          <a:noFill/>
          <a:ln>
            <a:noFill/>
          </a:ln>
        </p:spPr>
      </p:pic>
      <p:sp>
        <p:nvSpPr>
          <p:cNvPr id="6" name="Rectangle 5"/>
          <p:cNvSpPr/>
          <p:nvPr/>
        </p:nvSpPr>
        <p:spPr>
          <a:xfrm>
            <a:off x="227290" y="720436"/>
            <a:ext cx="3670455" cy="286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sp>
        <p:nvSpPr>
          <p:cNvPr id="204" name="Google Shape;204;p26"/>
          <p:cNvSpPr txBox="1"/>
          <p:nvPr/>
        </p:nvSpPr>
        <p:spPr>
          <a:xfrm>
            <a:off x="0" y="0"/>
            <a:ext cx="12192000" cy="369332"/>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05" name="Google Shape;205;p26"/>
          <p:cNvPicPr preferRelativeResize="0"/>
          <p:nvPr/>
        </p:nvPicPr>
        <p:blipFill rotWithShape="1">
          <a:blip r:embed="rId3">
            <a:alphaModFix/>
          </a:blip>
          <a:srcRect/>
          <a:stretch/>
        </p:blipFill>
        <p:spPr>
          <a:xfrm>
            <a:off x="334108" y="369332"/>
            <a:ext cx="11386474" cy="3068460"/>
          </a:xfrm>
          <a:prstGeom prst="rect">
            <a:avLst/>
          </a:prstGeom>
          <a:noFill/>
          <a:ln>
            <a:noFill/>
          </a:ln>
        </p:spPr>
      </p:pic>
      <p:graphicFrame>
        <p:nvGraphicFramePr>
          <p:cNvPr id="206" name="Google Shape;206;p26"/>
          <p:cNvGraphicFramePr/>
          <p:nvPr/>
        </p:nvGraphicFramePr>
        <p:xfrm>
          <a:off x="6405625" y="5738500"/>
          <a:ext cx="5314950" cy="619760"/>
        </p:xfrm>
        <a:graphic>
          <a:graphicData uri="http://schemas.openxmlformats.org/drawingml/2006/table">
            <a:tbl>
              <a:tblPr>
                <a:noFill/>
                <a:tableStyleId>{86D32A31-9440-466C-947C-AB955EF73E24}</a:tableStyleId>
              </a:tblPr>
              <a:tblGrid>
                <a:gridCol w="4371975">
                  <a:extLst>
                    <a:ext uri="{9D8B030D-6E8A-4147-A177-3AD203B41FA5}">
                      <a16:colId xmlns:a16="http://schemas.microsoft.com/office/drawing/2014/main" val="20000"/>
                    </a:ext>
                  </a:extLst>
                </a:gridCol>
                <a:gridCol w="495300">
                  <a:extLst>
                    <a:ext uri="{9D8B030D-6E8A-4147-A177-3AD203B41FA5}">
                      <a16:colId xmlns:a16="http://schemas.microsoft.com/office/drawing/2014/main" val="20001"/>
                    </a:ext>
                  </a:extLst>
                </a:gridCol>
                <a:gridCol w="447675">
                  <a:extLst>
                    <a:ext uri="{9D8B030D-6E8A-4147-A177-3AD203B41FA5}">
                      <a16:colId xmlns:a16="http://schemas.microsoft.com/office/drawing/2014/main" val="20002"/>
                    </a:ext>
                  </a:extLst>
                </a:gridCol>
              </a:tblGrid>
              <a:tr h="0">
                <a:tc>
                  <a:txBody>
                    <a:bodyPr/>
                    <a:lstStyle/>
                    <a:p>
                      <a:pPr marL="0" lvl="0" indent="0" algn="l" rtl="0">
                        <a:spcBef>
                          <a:spcPts val="0"/>
                        </a:spcBef>
                        <a:spcAft>
                          <a:spcPts val="0"/>
                        </a:spcAft>
                        <a:buNone/>
                      </a:pPr>
                      <a:endParaRPr sz="1200" b="1">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 1999</a:t>
                      </a:r>
                      <a:endParaRPr sz="1200" b="1">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2018</a:t>
                      </a:r>
                      <a:endParaRPr sz="1200" b="1">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Have a Children’s Message/Sermon  </a:t>
                      </a:r>
                      <a:endParaRPr sz="1200" b="1">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54.5</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50</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1"/>
                  </a:ext>
                </a:extLst>
              </a:tr>
            </a:tbl>
          </a:graphicData>
        </a:graphic>
      </p:graphicFrame>
      <p:sp>
        <p:nvSpPr>
          <p:cNvPr id="6" name="Rectangle 5"/>
          <p:cNvSpPr/>
          <p:nvPr/>
        </p:nvSpPr>
        <p:spPr>
          <a:xfrm>
            <a:off x="212436" y="655782"/>
            <a:ext cx="3685309" cy="350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1180"/>
        <p:cNvGrpSpPr/>
        <p:nvPr/>
      </p:nvGrpSpPr>
      <p:grpSpPr>
        <a:xfrm>
          <a:off x="0" y="0"/>
          <a:ext cx="0" cy="0"/>
          <a:chOff x="0" y="0"/>
          <a:chExt cx="0" cy="0"/>
        </a:xfrm>
      </p:grpSpPr>
      <p:sp>
        <p:nvSpPr>
          <p:cNvPr id="1181" name="Google Shape;1181;p14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130</a:t>
            </a:fld>
            <a:endParaRPr/>
          </a:p>
        </p:txBody>
      </p:sp>
      <p:sp>
        <p:nvSpPr>
          <p:cNvPr id="1182" name="Google Shape;1182;p146"/>
          <p:cNvSpPr txBox="1"/>
          <p:nvPr/>
        </p:nvSpPr>
        <p:spPr>
          <a:xfrm>
            <a:off x="0" y="0"/>
            <a:ext cx="12192000" cy="369332"/>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183" name="Google Shape;1183;p146"/>
          <p:cNvPicPr preferRelativeResize="0"/>
          <p:nvPr/>
        </p:nvPicPr>
        <p:blipFill rotWithShape="1">
          <a:blip r:embed="rId3">
            <a:alphaModFix/>
          </a:blip>
          <a:srcRect/>
          <a:stretch/>
        </p:blipFill>
        <p:spPr>
          <a:xfrm>
            <a:off x="244454" y="369332"/>
            <a:ext cx="11679732" cy="6073801"/>
          </a:xfrm>
          <a:prstGeom prst="rect">
            <a:avLst/>
          </a:prstGeom>
          <a:noFill/>
          <a:ln>
            <a:noFill/>
          </a:ln>
        </p:spPr>
      </p:pic>
      <p:sp>
        <p:nvSpPr>
          <p:cNvPr id="5" name="Rectangle 4"/>
          <p:cNvSpPr/>
          <p:nvPr/>
        </p:nvSpPr>
        <p:spPr>
          <a:xfrm>
            <a:off x="227290" y="720436"/>
            <a:ext cx="3670455" cy="286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solidFill>
          <a:srgbClr val="6AA84F"/>
        </a:solidFill>
        <a:effectLst/>
      </p:bgPr>
    </p:bg>
    <p:spTree>
      <p:nvGrpSpPr>
        <p:cNvPr id="1" name="Shape 88"/>
        <p:cNvGrpSpPr/>
        <p:nvPr/>
      </p:nvGrpSpPr>
      <p:grpSpPr>
        <a:xfrm>
          <a:off x="0" y="0"/>
          <a:ext cx="0" cy="0"/>
          <a:chOff x="0" y="0"/>
          <a:chExt cx="0" cy="0"/>
        </a:xfrm>
      </p:grpSpPr>
      <p:sp>
        <p:nvSpPr>
          <p:cNvPr id="89" name="Google Shape;89;p13"/>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131</a:t>
            </a:fld>
            <a:endParaRPr/>
          </a:p>
        </p:txBody>
      </p:sp>
      <p:pic>
        <p:nvPicPr>
          <p:cNvPr id="90" name="Google Shape;90;p13"/>
          <p:cNvPicPr preferRelativeResize="0"/>
          <p:nvPr/>
        </p:nvPicPr>
        <p:blipFill rotWithShape="1">
          <a:blip r:embed="rId3">
            <a:alphaModFix amt="21000"/>
          </a:blip>
          <a:srcRect b="36439"/>
          <a:stretch/>
        </p:blipFill>
        <p:spPr>
          <a:xfrm>
            <a:off x="1779523" y="16797"/>
            <a:ext cx="8405251" cy="5471703"/>
          </a:xfrm>
          <a:prstGeom prst="rect">
            <a:avLst/>
          </a:prstGeom>
          <a:noFill/>
          <a:ln>
            <a:noFill/>
          </a:ln>
        </p:spPr>
      </p:pic>
      <p:sp>
        <p:nvSpPr>
          <p:cNvPr id="91" name="Google Shape;91;p13"/>
          <p:cNvSpPr txBox="1"/>
          <p:nvPr/>
        </p:nvSpPr>
        <p:spPr>
          <a:xfrm>
            <a:off x="2252188" y="996625"/>
            <a:ext cx="7973100" cy="96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a:latin typeface="Georgia"/>
                <a:ea typeface="Georgia"/>
                <a:cs typeface="Georgia"/>
                <a:sym typeface="Georgia"/>
              </a:rPr>
              <a:t>2018 Worship Survey</a:t>
            </a:r>
            <a:endParaRPr sz="4800" b="1">
              <a:latin typeface="Georgia"/>
              <a:ea typeface="Georgia"/>
              <a:cs typeface="Georgia"/>
              <a:sym typeface="Georgia"/>
            </a:endParaRPr>
          </a:p>
        </p:txBody>
      </p:sp>
      <p:sp>
        <p:nvSpPr>
          <p:cNvPr id="92" name="Google Shape;92;p13"/>
          <p:cNvSpPr txBox="1"/>
          <p:nvPr/>
        </p:nvSpPr>
        <p:spPr>
          <a:xfrm>
            <a:off x="5277613" y="2671938"/>
            <a:ext cx="1312500" cy="49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Calibri"/>
                <a:ea typeface="Calibri"/>
                <a:cs typeface="Calibri"/>
                <a:sym typeface="Calibri"/>
              </a:rPr>
              <a:t>CRCNA Results</a:t>
            </a:r>
            <a:endParaRPr b="1">
              <a:latin typeface="Calibri"/>
              <a:ea typeface="Calibri"/>
              <a:cs typeface="Calibri"/>
              <a:sym typeface="Calibri"/>
            </a:endParaRPr>
          </a:p>
        </p:txBody>
      </p:sp>
      <p:sp>
        <p:nvSpPr>
          <p:cNvPr id="93" name="Google Shape;93;p13"/>
          <p:cNvSpPr/>
          <p:nvPr/>
        </p:nvSpPr>
        <p:spPr>
          <a:xfrm>
            <a:off x="9875" y="5476525"/>
            <a:ext cx="12192000" cy="1430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4" name="Google Shape;94;p13"/>
          <p:cNvPicPr preferRelativeResize="0"/>
          <p:nvPr/>
        </p:nvPicPr>
        <p:blipFill>
          <a:blip r:embed="rId4">
            <a:alphaModFix/>
          </a:blip>
          <a:stretch>
            <a:fillRect/>
          </a:stretch>
        </p:blipFill>
        <p:spPr>
          <a:xfrm>
            <a:off x="196500" y="5625875"/>
            <a:ext cx="1396600" cy="1132000"/>
          </a:xfrm>
          <a:prstGeom prst="rect">
            <a:avLst/>
          </a:prstGeom>
          <a:noFill/>
          <a:ln>
            <a:noFill/>
          </a:ln>
        </p:spPr>
      </p:pic>
      <p:pic>
        <p:nvPicPr>
          <p:cNvPr id="95" name="Google Shape;95;p13"/>
          <p:cNvPicPr preferRelativeResize="0"/>
          <p:nvPr/>
        </p:nvPicPr>
        <p:blipFill>
          <a:blip r:embed="rId5">
            <a:alphaModFix/>
          </a:blip>
          <a:stretch>
            <a:fillRect/>
          </a:stretch>
        </p:blipFill>
        <p:spPr>
          <a:xfrm>
            <a:off x="4161049" y="5810900"/>
            <a:ext cx="3642201" cy="910550"/>
          </a:xfrm>
          <a:prstGeom prst="rect">
            <a:avLst/>
          </a:prstGeom>
          <a:noFill/>
          <a:ln>
            <a:noFill/>
          </a:ln>
        </p:spPr>
      </p:pic>
      <p:pic>
        <p:nvPicPr>
          <p:cNvPr id="96" name="Google Shape;96;p13"/>
          <p:cNvPicPr preferRelativeResize="0"/>
          <p:nvPr/>
        </p:nvPicPr>
        <p:blipFill>
          <a:blip r:embed="rId6">
            <a:alphaModFix/>
          </a:blip>
          <a:stretch>
            <a:fillRect/>
          </a:stretch>
        </p:blipFill>
        <p:spPr>
          <a:xfrm>
            <a:off x="10225300" y="5792238"/>
            <a:ext cx="1750050" cy="799275"/>
          </a:xfrm>
          <a:prstGeom prst="rect">
            <a:avLst/>
          </a:prstGeom>
          <a:noFill/>
          <a:ln>
            <a:noFill/>
          </a:ln>
        </p:spPr>
      </p:pic>
      <p:pic>
        <p:nvPicPr>
          <p:cNvPr id="10" name="Picture 9" descr="File:Simple questionmark.svg - Wikipedi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74626" y="1521900"/>
            <a:ext cx="1569322" cy="2300075"/>
          </a:xfrm>
          <a:prstGeom prst="rect">
            <a:avLst/>
          </a:prstGeom>
        </p:spPr>
      </p:pic>
      <p:pic>
        <p:nvPicPr>
          <p:cNvPr id="11" name="Picture 10" descr="File:Simple questionmark.svg - Wikipedi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75" y="1637157"/>
            <a:ext cx="1569322" cy="2300075"/>
          </a:xfrm>
          <a:prstGeom prst="rect">
            <a:avLst/>
          </a:prstGeom>
        </p:spPr>
      </p:pic>
    </p:spTree>
    <p:extLst>
      <p:ext uri="{BB962C8B-B14F-4D97-AF65-F5344CB8AC3E}">
        <p14:creationId xmlns:p14="http://schemas.microsoft.com/office/powerpoint/2010/main" val="1258262243"/>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bg>
      <p:bgPr>
        <a:solidFill>
          <a:srgbClr val="6AA84F"/>
        </a:solidFill>
        <a:effectLst/>
      </p:bgPr>
    </p:bg>
    <p:spTree>
      <p:nvGrpSpPr>
        <p:cNvPr id="1" name="Shape 1188"/>
        <p:cNvGrpSpPr/>
        <p:nvPr/>
      </p:nvGrpSpPr>
      <p:grpSpPr>
        <a:xfrm>
          <a:off x="0" y="0"/>
          <a:ext cx="0" cy="0"/>
          <a:chOff x="0" y="0"/>
          <a:chExt cx="0" cy="0"/>
        </a:xfrm>
      </p:grpSpPr>
      <p:sp>
        <p:nvSpPr>
          <p:cNvPr id="1189" name="Google Shape;1189;p147"/>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132</a:t>
            </a:fld>
            <a:endParaRPr/>
          </a:p>
        </p:txBody>
      </p:sp>
      <p:pic>
        <p:nvPicPr>
          <p:cNvPr id="1190" name="Google Shape;1190;p147"/>
          <p:cNvPicPr preferRelativeResize="0"/>
          <p:nvPr/>
        </p:nvPicPr>
        <p:blipFill rotWithShape="1">
          <a:blip r:embed="rId3">
            <a:alphaModFix amt="21000"/>
          </a:blip>
          <a:srcRect b="36439"/>
          <a:stretch/>
        </p:blipFill>
        <p:spPr>
          <a:xfrm>
            <a:off x="1593100" y="0"/>
            <a:ext cx="8405251" cy="5471703"/>
          </a:xfrm>
          <a:prstGeom prst="rect">
            <a:avLst/>
          </a:prstGeom>
          <a:noFill/>
          <a:ln>
            <a:noFill/>
          </a:ln>
        </p:spPr>
      </p:pic>
      <p:sp>
        <p:nvSpPr>
          <p:cNvPr id="1191" name="Google Shape;1191;p147"/>
          <p:cNvSpPr txBox="1"/>
          <p:nvPr/>
        </p:nvSpPr>
        <p:spPr>
          <a:xfrm>
            <a:off x="2252188" y="996625"/>
            <a:ext cx="7973100" cy="96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a:latin typeface="Georgia"/>
                <a:ea typeface="Georgia"/>
                <a:cs typeface="Georgia"/>
                <a:sym typeface="Georgia"/>
              </a:rPr>
              <a:t>2018 Worship Survey</a:t>
            </a:r>
            <a:endParaRPr sz="4800" b="1">
              <a:latin typeface="Georgia"/>
              <a:ea typeface="Georgia"/>
              <a:cs typeface="Georgia"/>
              <a:sym typeface="Georgia"/>
            </a:endParaRPr>
          </a:p>
        </p:txBody>
      </p:sp>
      <p:sp>
        <p:nvSpPr>
          <p:cNvPr id="1192" name="Google Shape;1192;p147"/>
          <p:cNvSpPr txBox="1"/>
          <p:nvPr/>
        </p:nvSpPr>
        <p:spPr>
          <a:xfrm>
            <a:off x="5277613" y="2671938"/>
            <a:ext cx="1312500" cy="49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Calibri"/>
                <a:ea typeface="Calibri"/>
                <a:cs typeface="Calibri"/>
                <a:sym typeface="Calibri"/>
              </a:rPr>
              <a:t>CRCNA Results</a:t>
            </a:r>
            <a:endParaRPr b="1">
              <a:latin typeface="Calibri"/>
              <a:ea typeface="Calibri"/>
              <a:cs typeface="Calibri"/>
              <a:sym typeface="Calibri"/>
            </a:endParaRPr>
          </a:p>
        </p:txBody>
      </p:sp>
      <p:sp>
        <p:nvSpPr>
          <p:cNvPr id="1193" name="Google Shape;1193;p147"/>
          <p:cNvSpPr/>
          <p:nvPr/>
        </p:nvSpPr>
        <p:spPr>
          <a:xfrm>
            <a:off x="9875" y="5476525"/>
            <a:ext cx="12192000" cy="1430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94" name="Google Shape;1194;p147"/>
          <p:cNvPicPr preferRelativeResize="0"/>
          <p:nvPr/>
        </p:nvPicPr>
        <p:blipFill>
          <a:blip r:embed="rId4">
            <a:alphaModFix/>
          </a:blip>
          <a:stretch>
            <a:fillRect/>
          </a:stretch>
        </p:blipFill>
        <p:spPr>
          <a:xfrm>
            <a:off x="196500" y="5625875"/>
            <a:ext cx="1396600" cy="1132000"/>
          </a:xfrm>
          <a:prstGeom prst="rect">
            <a:avLst/>
          </a:prstGeom>
          <a:noFill/>
          <a:ln>
            <a:noFill/>
          </a:ln>
        </p:spPr>
      </p:pic>
      <p:pic>
        <p:nvPicPr>
          <p:cNvPr id="1195" name="Google Shape;1195;p147"/>
          <p:cNvPicPr preferRelativeResize="0"/>
          <p:nvPr/>
        </p:nvPicPr>
        <p:blipFill>
          <a:blip r:embed="rId5">
            <a:alphaModFix/>
          </a:blip>
          <a:stretch>
            <a:fillRect/>
          </a:stretch>
        </p:blipFill>
        <p:spPr>
          <a:xfrm>
            <a:off x="4284774" y="5758201"/>
            <a:ext cx="3642201" cy="910550"/>
          </a:xfrm>
          <a:prstGeom prst="rect">
            <a:avLst/>
          </a:prstGeom>
          <a:noFill/>
          <a:ln>
            <a:noFill/>
          </a:ln>
        </p:spPr>
      </p:pic>
      <p:pic>
        <p:nvPicPr>
          <p:cNvPr id="1196" name="Google Shape;1196;p147"/>
          <p:cNvPicPr preferRelativeResize="0"/>
          <p:nvPr/>
        </p:nvPicPr>
        <p:blipFill>
          <a:blip r:embed="rId6">
            <a:alphaModFix/>
          </a:blip>
          <a:stretch>
            <a:fillRect/>
          </a:stretch>
        </p:blipFill>
        <p:spPr>
          <a:xfrm>
            <a:off x="10225300" y="5792238"/>
            <a:ext cx="1750050" cy="799275"/>
          </a:xfrm>
          <a:prstGeom prst="rect">
            <a:avLst/>
          </a:prstGeom>
          <a:noFill/>
          <a:ln>
            <a:noFill/>
          </a:ln>
        </p:spPr>
      </p:pic>
      <p:sp>
        <p:nvSpPr>
          <p:cNvPr id="2" name="TextBox 1"/>
          <p:cNvSpPr txBox="1"/>
          <p:nvPr/>
        </p:nvSpPr>
        <p:spPr>
          <a:xfrm>
            <a:off x="9910679" y="3103587"/>
            <a:ext cx="2621279" cy="1815882"/>
          </a:xfrm>
          <a:prstGeom prst="rect">
            <a:avLst/>
          </a:prstGeom>
          <a:noFill/>
        </p:spPr>
        <p:txBody>
          <a:bodyPr wrap="square" rtlCol="0">
            <a:spAutoFit/>
          </a:bodyPr>
          <a:lstStyle/>
          <a:p>
            <a:r>
              <a:rPr lang="en-US" sz="1600" b="1" dirty="0" smtClean="0">
                <a:hlinkClick r:id="rId7"/>
              </a:rPr>
              <a:t>Worship@crcna.org</a:t>
            </a:r>
            <a:endParaRPr lang="en-US" sz="1600" b="1" dirty="0" smtClean="0"/>
          </a:p>
          <a:p>
            <a:endParaRPr lang="en-US" sz="1600" b="1" dirty="0"/>
          </a:p>
          <a:p>
            <a:r>
              <a:rPr lang="en-US" sz="1600" b="1" dirty="0" smtClean="0"/>
              <a:t>1-877-272-6202</a:t>
            </a:r>
          </a:p>
          <a:p>
            <a:endParaRPr lang="en-US" sz="1600" b="1" dirty="0"/>
          </a:p>
          <a:p>
            <a:r>
              <a:rPr lang="en-US" sz="1600" b="1" dirty="0" smtClean="0"/>
              <a:t>crcna.org/worship</a:t>
            </a:r>
          </a:p>
          <a:p>
            <a:endParaRPr lang="en-US" sz="1600" b="1" dirty="0"/>
          </a:p>
          <a:p>
            <a:r>
              <a:rPr lang="en-US" sz="1600" b="1" dirty="0" smtClean="0"/>
              <a:t>ReformedWorship.org</a:t>
            </a:r>
            <a:endParaRPr lang="en-US" sz="16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sp>
        <p:nvSpPr>
          <p:cNvPr id="212" name="Google Shape;212;p27"/>
          <p:cNvSpPr txBox="1"/>
          <p:nvPr/>
        </p:nvSpPr>
        <p:spPr>
          <a:xfrm>
            <a:off x="0" y="0"/>
            <a:ext cx="12192000" cy="369332"/>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13" name="Google Shape;213;p27"/>
          <p:cNvPicPr preferRelativeResize="0"/>
          <p:nvPr/>
        </p:nvPicPr>
        <p:blipFill rotWithShape="1">
          <a:blip r:embed="rId3">
            <a:alphaModFix/>
          </a:blip>
          <a:srcRect/>
          <a:stretch/>
        </p:blipFill>
        <p:spPr>
          <a:xfrm>
            <a:off x="342897" y="4466288"/>
            <a:ext cx="10455546" cy="1638442"/>
          </a:xfrm>
          <a:prstGeom prst="rect">
            <a:avLst/>
          </a:prstGeom>
          <a:noFill/>
          <a:ln>
            <a:noFill/>
          </a:ln>
        </p:spPr>
      </p:pic>
      <p:pic>
        <p:nvPicPr>
          <p:cNvPr id="214" name="Google Shape;214;p27"/>
          <p:cNvPicPr preferRelativeResize="0"/>
          <p:nvPr/>
        </p:nvPicPr>
        <p:blipFill rotWithShape="1">
          <a:blip r:embed="rId4">
            <a:alphaModFix/>
          </a:blip>
          <a:srcRect/>
          <a:stretch/>
        </p:blipFill>
        <p:spPr>
          <a:xfrm>
            <a:off x="342897" y="369332"/>
            <a:ext cx="10463167" cy="3215919"/>
          </a:xfrm>
          <a:prstGeom prst="rect">
            <a:avLst/>
          </a:prstGeom>
          <a:noFill/>
          <a:ln>
            <a:noFill/>
          </a:ln>
        </p:spPr>
      </p:pic>
      <p:sp>
        <p:nvSpPr>
          <p:cNvPr id="6" name="Rectangle 5"/>
          <p:cNvSpPr/>
          <p:nvPr/>
        </p:nvSpPr>
        <p:spPr>
          <a:xfrm>
            <a:off x="227290" y="720436"/>
            <a:ext cx="4132274" cy="286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sp>
        <p:nvSpPr>
          <p:cNvPr id="220" name="Google Shape;220;p28"/>
          <p:cNvSpPr txBox="1"/>
          <p:nvPr/>
        </p:nvSpPr>
        <p:spPr>
          <a:xfrm>
            <a:off x="0" y="0"/>
            <a:ext cx="12192000" cy="369332"/>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21" name="Google Shape;221;p28"/>
          <p:cNvPicPr preferRelativeResize="0"/>
          <p:nvPr/>
        </p:nvPicPr>
        <p:blipFill rotWithShape="1">
          <a:blip r:embed="rId3">
            <a:alphaModFix/>
          </a:blip>
          <a:srcRect/>
          <a:stretch/>
        </p:blipFill>
        <p:spPr>
          <a:xfrm>
            <a:off x="351692" y="369332"/>
            <a:ext cx="11524093" cy="4070783"/>
          </a:xfrm>
          <a:prstGeom prst="rect">
            <a:avLst/>
          </a:prstGeom>
          <a:noFill/>
          <a:ln>
            <a:noFill/>
          </a:ln>
        </p:spPr>
      </p:pic>
      <p:pic>
        <p:nvPicPr>
          <p:cNvPr id="222" name="Google Shape;222;p28"/>
          <p:cNvPicPr preferRelativeResize="0"/>
          <p:nvPr/>
        </p:nvPicPr>
        <p:blipFill rotWithShape="1">
          <a:blip r:embed="rId4">
            <a:alphaModFix/>
          </a:blip>
          <a:srcRect t="6047" b="12425"/>
          <a:stretch/>
        </p:blipFill>
        <p:spPr>
          <a:xfrm>
            <a:off x="2620256" y="3094182"/>
            <a:ext cx="9255529" cy="1345933"/>
          </a:xfrm>
          <a:prstGeom prst="rect">
            <a:avLst/>
          </a:prstGeom>
          <a:noFill/>
          <a:ln>
            <a:noFill/>
          </a:ln>
        </p:spPr>
      </p:pic>
      <p:sp>
        <p:nvSpPr>
          <p:cNvPr id="2" name="Rectangle 1"/>
          <p:cNvSpPr/>
          <p:nvPr/>
        </p:nvSpPr>
        <p:spPr>
          <a:xfrm>
            <a:off x="351692" y="683491"/>
            <a:ext cx="3703072" cy="2678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sp>
        <p:nvSpPr>
          <p:cNvPr id="228" name="Google Shape;228;p29"/>
          <p:cNvSpPr txBox="1"/>
          <p:nvPr/>
        </p:nvSpPr>
        <p:spPr>
          <a:xfrm>
            <a:off x="0" y="0"/>
            <a:ext cx="12192000" cy="369332"/>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29" name="Google Shape;229;p29"/>
          <p:cNvPicPr preferRelativeResize="0"/>
          <p:nvPr/>
        </p:nvPicPr>
        <p:blipFill rotWithShape="1">
          <a:blip r:embed="rId3">
            <a:alphaModFix/>
          </a:blip>
          <a:srcRect/>
          <a:stretch/>
        </p:blipFill>
        <p:spPr>
          <a:xfrm>
            <a:off x="347133" y="452623"/>
            <a:ext cx="11517848" cy="4068577"/>
          </a:xfrm>
          <a:prstGeom prst="rect">
            <a:avLst/>
          </a:prstGeom>
          <a:noFill/>
          <a:ln>
            <a:noFill/>
          </a:ln>
        </p:spPr>
      </p:pic>
      <p:pic>
        <p:nvPicPr>
          <p:cNvPr id="230" name="Google Shape;230;p29"/>
          <p:cNvPicPr preferRelativeResize="0"/>
          <p:nvPr/>
        </p:nvPicPr>
        <p:blipFill rotWithShape="1">
          <a:blip r:embed="rId4">
            <a:alphaModFix/>
          </a:blip>
          <a:srcRect/>
          <a:stretch/>
        </p:blipFill>
        <p:spPr>
          <a:xfrm>
            <a:off x="1330045" y="4739456"/>
            <a:ext cx="10455546" cy="2118544"/>
          </a:xfrm>
          <a:prstGeom prst="rect">
            <a:avLst/>
          </a:prstGeom>
          <a:noFill/>
          <a:ln>
            <a:noFill/>
          </a:ln>
        </p:spPr>
      </p:pic>
      <p:sp>
        <p:nvSpPr>
          <p:cNvPr id="6" name="Rectangle 5"/>
          <p:cNvSpPr/>
          <p:nvPr/>
        </p:nvSpPr>
        <p:spPr>
          <a:xfrm>
            <a:off x="227290" y="720436"/>
            <a:ext cx="3670455" cy="286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AA84F"/>
        </a:solidFill>
        <a:effectLst/>
      </p:bgPr>
    </p:bg>
    <p:spTree>
      <p:nvGrpSpPr>
        <p:cNvPr id="1" name="Shape 88"/>
        <p:cNvGrpSpPr/>
        <p:nvPr/>
      </p:nvGrpSpPr>
      <p:grpSpPr>
        <a:xfrm>
          <a:off x="0" y="0"/>
          <a:ext cx="0" cy="0"/>
          <a:chOff x="0" y="0"/>
          <a:chExt cx="0" cy="0"/>
        </a:xfrm>
      </p:grpSpPr>
      <p:sp>
        <p:nvSpPr>
          <p:cNvPr id="89" name="Google Shape;89;p13"/>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pic>
        <p:nvPicPr>
          <p:cNvPr id="90" name="Google Shape;90;p13"/>
          <p:cNvPicPr preferRelativeResize="0"/>
          <p:nvPr/>
        </p:nvPicPr>
        <p:blipFill rotWithShape="1">
          <a:blip r:embed="rId3">
            <a:alphaModFix amt="21000"/>
          </a:blip>
          <a:srcRect b="36439"/>
          <a:stretch/>
        </p:blipFill>
        <p:spPr>
          <a:xfrm>
            <a:off x="1779523" y="16797"/>
            <a:ext cx="8405251" cy="5471703"/>
          </a:xfrm>
          <a:prstGeom prst="rect">
            <a:avLst/>
          </a:prstGeom>
          <a:noFill/>
          <a:ln>
            <a:noFill/>
          </a:ln>
        </p:spPr>
      </p:pic>
      <p:sp>
        <p:nvSpPr>
          <p:cNvPr id="91" name="Google Shape;91;p13"/>
          <p:cNvSpPr txBox="1"/>
          <p:nvPr/>
        </p:nvSpPr>
        <p:spPr>
          <a:xfrm>
            <a:off x="2252188" y="996625"/>
            <a:ext cx="7973100" cy="96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a:latin typeface="Georgia"/>
                <a:ea typeface="Georgia"/>
                <a:cs typeface="Georgia"/>
                <a:sym typeface="Georgia"/>
              </a:rPr>
              <a:t>2018 Worship Survey</a:t>
            </a:r>
            <a:endParaRPr sz="4800" b="1">
              <a:latin typeface="Georgia"/>
              <a:ea typeface="Georgia"/>
              <a:cs typeface="Georgia"/>
              <a:sym typeface="Georgia"/>
            </a:endParaRPr>
          </a:p>
        </p:txBody>
      </p:sp>
      <p:sp>
        <p:nvSpPr>
          <p:cNvPr id="92" name="Google Shape;92;p13"/>
          <p:cNvSpPr txBox="1"/>
          <p:nvPr/>
        </p:nvSpPr>
        <p:spPr>
          <a:xfrm>
            <a:off x="5277613" y="2671938"/>
            <a:ext cx="1312500" cy="49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Calibri"/>
                <a:ea typeface="Calibri"/>
                <a:cs typeface="Calibri"/>
                <a:sym typeface="Calibri"/>
              </a:rPr>
              <a:t>CRCNA Results</a:t>
            </a:r>
            <a:endParaRPr b="1">
              <a:latin typeface="Calibri"/>
              <a:ea typeface="Calibri"/>
              <a:cs typeface="Calibri"/>
              <a:sym typeface="Calibri"/>
            </a:endParaRPr>
          </a:p>
        </p:txBody>
      </p:sp>
      <p:sp>
        <p:nvSpPr>
          <p:cNvPr id="93" name="Google Shape;93;p13"/>
          <p:cNvSpPr/>
          <p:nvPr/>
        </p:nvSpPr>
        <p:spPr>
          <a:xfrm>
            <a:off x="9875" y="5476525"/>
            <a:ext cx="12192000" cy="1430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4" name="Google Shape;94;p13"/>
          <p:cNvPicPr preferRelativeResize="0"/>
          <p:nvPr/>
        </p:nvPicPr>
        <p:blipFill>
          <a:blip r:embed="rId4">
            <a:alphaModFix/>
          </a:blip>
          <a:stretch>
            <a:fillRect/>
          </a:stretch>
        </p:blipFill>
        <p:spPr>
          <a:xfrm>
            <a:off x="196500" y="5625875"/>
            <a:ext cx="1396600" cy="1132000"/>
          </a:xfrm>
          <a:prstGeom prst="rect">
            <a:avLst/>
          </a:prstGeom>
          <a:noFill/>
          <a:ln>
            <a:noFill/>
          </a:ln>
        </p:spPr>
      </p:pic>
      <p:pic>
        <p:nvPicPr>
          <p:cNvPr id="95" name="Google Shape;95;p13"/>
          <p:cNvPicPr preferRelativeResize="0"/>
          <p:nvPr/>
        </p:nvPicPr>
        <p:blipFill>
          <a:blip r:embed="rId5">
            <a:alphaModFix/>
          </a:blip>
          <a:stretch>
            <a:fillRect/>
          </a:stretch>
        </p:blipFill>
        <p:spPr>
          <a:xfrm>
            <a:off x="4161049" y="5810900"/>
            <a:ext cx="3642201" cy="910550"/>
          </a:xfrm>
          <a:prstGeom prst="rect">
            <a:avLst/>
          </a:prstGeom>
          <a:noFill/>
          <a:ln>
            <a:noFill/>
          </a:ln>
        </p:spPr>
      </p:pic>
      <p:pic>
        <p:nvPicPr>
          <p:cNvPr id="96" name="Google Shape;96;p13"/>
          <p:cNvPicPr preferRelativeResize="0"/>
          <p:nvPr/>
        </p:nvPicPr>
        <p:blipFill>
          <a:blip r:embed="rId6">
            <a:alphaModFix/>
          </a:blip>
          <a:stretch>
            <a:fillRect/>
          </a:stretch>
        </p:blipFill>
        <p:spPr>
          <a:xfrm>
            <a:off x="10225300" y="5792238"/>
            <a:ext cx="1750050" cy="799275"/>
          </a:xfrm>
          <a:prstGeom prst="rect">
            <a:avLst/>
          </a:prstGeom>
          <a:noFill/>
          <a:ln>
            <a:noFill/>
          </a:ln>
        </p:spPr>
      </p:pic>
      <p:pic>
        <p:nvPicPr>
          <p:cNvPr id="10" name="Picture 9" descr="File:Simple questionmark.svg - Wikipedi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74626" y="1521900"/>
            <a:ext cx="1569322" cy="2300075"/>
          </a:xfrm>
          <a:prstGeom prst="rect">
            <a:avLst/>
          </a:prstGeom>
        </p:spPr>
      </p:pic>
      <p:pic>
        <p:nvPicPr>
          <p:cNvPr id="11" name="Picture 10" descr="File:Simple questionmark.svg - Wikipedi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75" y="1637157"/>
            <a:ext cx="1569322" cy="2300075"/>
          </a:xfrm>
          <a:prstGeom prst="rect">
            <a:avLst/>
          </a:prstGeom>
        </p:spPr>
      </p:pic>
    </p:spTree>
    <p:extLst>
      <p:ext uri="{BB962C8B-B14F-4D97-AF65-F5344CB8AC3E}">
        <p14:creationId xmlns:p14="http://schemas.microsoft.com/office/powerpoint/2010/main" val="27665800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6AA84F"/>
        </a:solidFill>
        <a:effectLst/>
      </p:bgPr>
    </p:bg>
    <p:spTree>
      <p:nvGrpSpPr>
        <p:cNvPr id="1" name="Shape 235"/>
        <p:cNvGrpSpPr/>
        <p:nvPr/>
      </p:nvGrpSpPr>
      <p:grpSpPr>
        <a:xfrm>
          <a:off x="0" y="0"/>
          <a:ext cx="0" cy="0"/>
          <a:chOff x="0" y="0"/>
          <a:chExt cx="0" cy="0"/>
        </a:xfrm>
      </p:grpSpPr>
      <p:sp>
        <p:nvSpPr>
          <p:cNvPr id="236" name="Google Shape;236;p3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pic>
        <p:nvPicPr>
          <p:cNvPr id="237" name="Google Shape;237;p30"/>
          <p:cNvPicPr preferRelativeResize="0"/>
          <p:nvPr/>
        </p:nvPicPr>
        <p:blipFill rotWithShape="1">
          <a:blip r:embed="rId3">
            <a:alphaModFix amt="21000"/>
          </a:blip>
          <a:srcRect b="36439"/>
          <a:stretch/>
        </p:blipFill>
        <p:spPr>
          <a:xfrm>
            <a:off x="1593100" y="0"/>
            <a:ext cx="8405251" cy="5471703"/>
          </a:xfrm>
          <a:prstGeom prst="rect">
            <a:avLst/>
          </a:prstGeom>
          <a:noFill/>
          <a:ln>
            <a:noFill/>
          </a:ln>
        </p:spPr>
      </p:pic>
      <p:sp>
        <p:nvSpPr>
          <p:cNvPr id="238" name="Google Shape;238;p30"/>
          <p:cNvSpPr txBox="1"/>
          <p:nvPr/>
        </p:nvSpPr>
        <p:spPr>
          <a:xfrm>
            <a:off x="2252188" y="996625"/>
            <a:ext cx="7973100" cy="96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a:latin typeface="Georgia"/>
                <a:ea typeface="Georgia"/>
                <a:cs typeface="Georgia"/>
                <a:sym typeface="Georgia"/>
              </a:rPr>
              <a:t>Baptism and Profession of Faith</a:t>
            </a:r>
            <a:endParaRPr sz="4800" b="1">
              <a:latin typeface="Georgia"/>
              <a:ea typeface="Georgia"/>
              <a:cs typeface="Georgia"/>
              <a:sym typeface="Georgia"/>
            </a:endParaRPr>
          </a:p>
        </p:txBody>
      </p:sp>
      <p:sp>
        <p:nvSpPr>
          <p:cNvPr id="239" name="Google Shape;239;p30"/>
          <p:cNvSpPr txBox="1"/>
          <p:nvPr/>
        </p:nvSpPr>
        <p:spPr>
          <a:xfrm>
            <a:off x="5277613" y="2671938"/>
            <a:ext cx="1312500" cy="49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Calibri"/>
                <a:ea typeface="Calibri"/>
                <a:cs typeface="Calibri"/>
                <a:sym typeface="Calibri"/>
              </a:rPr>
              <a:t>CRCNA Results</a:t>
            </a:r>
            <a:endParaRPr b="1">
              <a:latin typeface="Calibri"/>
              <a:ea typeface="Calibri"/>
              <a:cs typeface="Calibri"/>
              <a:sym typeface="Calibri"/>
            </a:endParaRPr>
          </a:p>
        </p:txBody>
      </p:sp>
      <p:sp>
        <p:nvSpPr>
          <p:cNvPr id="240" name="Google Shape;240;p30"/>
          <p:cNvSpPr/>
          <p:nvPr/>
        </p:nvSpPr>
        <p:spPr>
          <a:xfrm>
            <a:off x="9875" y="5476525"/>
            <a:ext cx="12192000" cy="1430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1" name="Google Shape;241;p30"/>
          <p:cNvPicPr preferRelativeResize="0"/>
          <p:nvPr/>
        </p:nvPicPr>
        <p:blipFill>
          <a:blip r:embed="rId4">
            <a:alphaModFix/>
          </a:blip>
          <a:stretch>
            <a:fillRect/>
          </a:stretch>
        </p:blipFill>
        <p:spPr>
          <a:xfrm>
            <a:off x="196500" y="5625875"/>
            <a:ext cx="1396600" cy="1132000"/>
          </a:xfrm>
          <a:prstGeom prst="rect">
            <a:avLst/>
          </a:prstGeom>
          <a:noFill/>
          <a:ln>
            <a:noFill/>
          </a:ln>
        </p:spPr>
      </p:pic>
      <p:pic>
        <p:nvPicPr>
          <p:cNvPr id="242" name="Google Shape;242;p30"/>
          <p:cNvPicPr preferRelativeResize="0"/>
          <p:nvPr/>
        </p:nvPicPr>
        <p:blipFill>
          <a:blip r:embed="rId5">
            <a:alphaModFix/>
          </a:blip>
          <a:stretch>
            <a:fillRect/>
          </a:stretch>
        </p:blipFill>
        <p:spPr>
          <a:xfrm>
            <a:off x="4440400" y="5736600"/>
            <a:ext cx="3642201" cy="910550"/>
          </a:xfrm>
          <a:prstGeom prst="rect">
            <a:avLst/>
          </a:prstGeom>
          <a:noFill/>
          <a:ln>
            <a:noFill/>
          </a:ln>
        </p:spPr>
      </p:pic>
      <p:pic>
        <p:nvPicPr>
          <p:cNvPr id="243" name="Google Shape;243;p30"/>
          <p:cNvPicPr preferRelativeResize="0"/>
          <p:nvPr/>
        </p:nvPicPr>
        <p:blipFill>
          <a:blip r:embed="rId6">
            <a:alphaModFix/>
          </a:blip>
          <a:stretch>
            <a:fillRect/>
          </a:stretch>
        </p:blipFill>
        <p:spPr>
          <a:xfrm>
            <a:off x="10225300" y="5792238"/>
            <a:ext cx="1750050" cy="799275"/>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sp>
        <p:nvSpPr>
          <p:cNvPr id="266" name="Google Shape;266;p33"/>
          <p:cNvSpPr txBox="1"/>
          <p:nvPr/>
        </p:nvSpPr>
        <p:spPr>
          <a:xfrm>
            <a:off x="0" y="0"/>
            <a:ext cx="12192000" cy="369332"/>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67" name="Google Shape;267;p33"/>
          <p:cNvPicPr preferRelativeResize="0"/>
          <p:nvPr/>
        </p:nvPicPr>
        <p:blipFill rotWithShape="1">
          <a:blip r:embed="rId3">
            <a:alphaModFix/>
          </a:blip>
          <a:srcRect/>
          <a:stretch/>
        </p:blipFill>
        <p:spPr>
          <a:xfrm>
            <a:off x="757754" y="369332"/>
            <a:ext cx="10066892" cy="4138019"/>
          </a:xfrm>
          <a:prstGeom prst="rect">
            <a:avLst/>
          </a:prstGeom>
          <a:noFill/>
          <a:ln>
            <a:noFill/>
          </a:ln>
        </p:spPr>
      </p:pic>
      <p:sp>
        <p:nvSpPr>
          <p:cNvPr id="5" name="Rectangle 4"/>
          <p:cNvSpPr/>
          <p:nvPr/>
        </p:nvSpPr>
        <p:spPr>
          <a:xfrm>
            <a:off x="596745" y="738664"/>
            <a:ext cx="4714164" cy="286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AA84F"/>
        </a:solidFill>
        <a:effectLst/>
      </p:bgPr>
    </p:bg>
    <p:spTree>
      <p:nvGrpSpPr>
        <p:cNvPr id="1" name="Shape 88"/>
        <p:cNvGrpSpPr/>
        <p:nvPr/>
      </p:nvGrpSpPr>
      <p:grpSpPr>
        <a:xfrm>
          <a:off x="0" y="0"/>
          <a:ext cx="0" cy="0"/>
          <a:chOff x="0" y="0"/>
          <a:chExt cx="0" cy="0"/>
        </a:xfrm>
      </p:grpSpPr>
      <p:sp>
        <p:nvSpPr>
          <p:cNvPr id="89" name="Google Shape;89;p13"/>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
        <p:nvSpPr>
          <p:cNvPr id="91" name="Google Shape;91;p13"/>
          <p:cNvSpPr txBox="1"/>
          <p:nvPr/>
        </p:nvSpPr>
        <p:spPr>
          <a:xfrm>
            <a:off x="-48875" y="75051"/>
            <a:ext cx="11965475" cy="5290749"/>
          </a:xfrm>
          <a:prstGeom prst="rect">
            <a:avLst/>
          </a:prstGeom>
          <a:noFill/>
          <a:ln>
            <a:noFill/>
          </a:ln>
        </p:spPr>
        <p:txBody>
          <a:bodyPr spcFirstLastPara="1" wrap="square" lIns="91425" tIns="91425" rIns="91425" bIns="91425" anchor="t" anchorCtr="0">
            <a:noAutofit/>
          </a:bodyPr>
          <a:lstStyle/>
          <a:p>
            <a:pPr lvl="4" algn="ctr"/>
            <a:r>
              <a:rPr lang="en-US" sz="2400" b="1" dirty="0" smtClean="0">
                <a:solidFill>
                  <a:schemeClr val="tx1"/>
                </a:solidFill>
                <a:latin typeface="Georgia"/>
                <a:ea typeface="Georgia"/>
                <a:cs typeface="Georgia"/>
                <a:sym typeface="Georgia"/>
              </a:rPr>
              <a:t>Worship Statistics</a:t>
            </a:r>
          </a:p>
          <a:p>
            <a:pPr lvl="4" algn="ctr"/>
            <a:r>
              <a:rPr lang="en-US" sz="2400" b="1" dirty="0" smtClean="0">
                <a:solidFill>
                  <a:schemeClr val="tx1"/>
                </a:solidFill>
                <a:latin typeface="Georgia"/>
                <a:ea typeface="Georgia"/>
                <a:cs typeface="Georgia"/>
                <a:sym typeface="Georgia"/>
              </a:rPr>
              <a:t>Word: Reading and Preaching</a:t>
            </a:r>
          </a:p>
          <a:p>
            <a:pPr lvl="4" algn="ctr"/>
            <a:r>
              <a:rPr lang="en-US" sz="2400" b="1" dirty="0" smtClean="0">
                <a:solidFill>
                  <a:schemeClr val="tx1"/>
                </a:solidFill>
                <a:latin typeface="Georgia"/>
                <a:ea typeface="Georgia"/>
                <a:cs typeface="Georgia"/>
                <a:sym typeface="Georgia"/>
              </a:rPr>
              <a:t>Baptism and Profession of Faith</a:t>
            </a:r>
          </a:p>
          <a:p>
            <a:pPr lvl="4" algn="ctr"/>
            <a:r>
              <a:rPr lang="en-US" sz="2400" b="1" dirty="0" smtClean="0">
                <a:solidFill>
                  <a:schemeClr val="tx1"/>
                </a:solidFill>
                <a:latin typeface="Georgia"/>
                <a:ea typeface="Georgia"/>
                <a:cs typeface="Georgia"/>
                <a:sym typeface="Georgia"/>
              </a:rPr>
              <a:t>Lord’s Supper</a:t>
            </a:r>
          </a:p>
          <a:p>
            <a:pPr lvl="4" algn="ctr"/>
            <a:r>
              <a:rPr lang="en-US" sz="2400" b="1" dirty="0" smtClean="0">
                <a:solidFill>
                  <a:schemeClr val="tx1"/>
                </a:solidFill>
                <a:latin typeface="Georgia"/>
                <a:ea typeface="Georgia"/>
                <a:cs typeface="Georgia"/>
                <a:sym typeface="Georgia"/>
              </a:rPr>
              <a:t>Public Prayer</a:t>
            </a:r>
          </a:p>
          <a:p>
            <a:pPr lvl="4" algn="ctr"/>
            <a:r>
              <a:rPr lang="en-US" sz="2400" b="1" dirty="0" smtClean="0">
                <a:solidFill>
                  <a:schemeClr val="tx1"/>
                </a:solidFill>
                <a:latin typeface="Georgia"/>
                <a:ea typeface="Georgia"/>
                <a:cs typeface="Georgia"/>
                <a:sym typeface="Georgia"/>
              </a:rPr>
              <a:t>Other Liturgical Elements and Practices</a:t>
            </a:r>
          </a:p>
          <a:p>
            <a:pPr lvl="4" algn="ctr"/>
            <a:r>
              <a:rPr lang="en-US" sz="2400" b="1" dirty="0" smtClean="0">
                <a:solidFill>
                  <a:schemeClr val="tx1"/>
                </a:solidFill>
                <a:latin typeface="Georgia"/>
                <a:ea typeface="Georgia"/>
                <a:cs typeface="Georgia"/>
                <a:sym typeface="Georgia"/>
              </a:rPr>
              <a:t>Worship Formation</a:t>
            </a:r>
          </a:p>
          <a:p>
            <a:pPr lvl="4" algn="ctr"/>
            <a:r>
              <a:rPr lang="en-US" sz="2400" b="1" dirty="0" smtClean="0">
                <a:solidFill>
                  <a:schemeClr val="tx1"/>
                </a:solidFill>
                <a:latin typeface="Georgia"/>
                <a:ea typeface="Georgia"/>
                <a:cs typeface="Georgia"/>
                <a:sym typeface="Georgia"/>
              </a:rPr>
              <a:t>Worship Leadership</a:t>
            </a:r>
          </a:p>
          <a:p>
            <a:pPr lvl="4" algn="ctr"/>
            <a:r>
              <a:rPr lang="en-US" sz="2400" b="1" dirty="0" smtClean="0">
                <a:solidFill>
                  <a:schemeClr val="tx1"/>
                </a:solidFill>
                <a:latin typeface="Georgia"/>
                <a:ea typeface="Georgia"/>
                <a:cs typeface="Georgia"/>
                <a:sym typeface="Georgia"/>
              </a:rPr>
              <a:t>Worship Planning Process</a:t>
            </a:r>
          </a:p>
          <a:p>
            <a:pPr lvl="4" algn="ctr"/>
            <a:r>
              <a:rPr lang="en-US" sz="2400" b="1" dirty="0" smtClean="0">
                <a:solidFill>
                  <a:schemeClr val="tx1"/>
                </a:solidFill>
                <a:latin typeface="Georgia"/>
                <a:ea typeface="Georgia"/>
                <a:cs typeface="Georgia"/>
                <a:sym typeface="Georgia"/>
              </a:rPr>
              <a:t>Music and Congregational Song</a:t>
            </a:r>
          </a:p>
          <a:p>
            <a:pPr lvl="4" algn="ctr"/>
            <a:r>
              <a:rPr lang="en-US" sz="2400" b="1" dirty="0" smtClean="0">
                <a:solidFill>
                  <a:schemeClr val="tx1"/>
                </a:solidFill>
                <a:latin typeface="Georgia"/>
                <a:ea typeface="Georgia"/>
                <a:cs typeface="Georgia"/>
                <a:sym typeface="Georgia"/>
              </a:rPr>
              <a:t>Worship Space</a:t>
            </a:r>
          </a:p>
          <a:p>
            <a:pPr lvl="4" algn="ctr"/>
            <a:r>
              <a:rPr lang="en-US" sz="2400" b="1" dirty="0" smtClean="0">
                <a:solidFill>
                  <a:schemeClr val="tx1"/>
                </a:solidFill>
                <a:latin typeface="Georgia"/>
                <a:ea typeface="Georgia"/>
                <a:cs typeface="Georgia"/>
                <a:sym typeface="Georgia"/>
              </a:rPr>
              <a:t>Technology</a:t>
            </a:r>
          </a:p>
          <a:p>
            <a:pPr lvl="4" algn="ctr"/>
            <a:r>
              <a:rPr lang="en-US" sz="2400" b="1" dirty="0" smtClean="0">
                <a:solidFill>
                  <a:schemeClr val="tx1"/>
                </a:solidFill>
                <a:latin typeface="Georgia"/>
                <a:ea typeface="Georgia"/>
                <a:cs typeface="Georgia"/>
                <a:sym typeface="Georgia"/>
              </a:rPr>
              <a:t>Demographics</a:t>
            </a:r>
          </a:p>
          <a:p>
            <a:pPr lvl="4" algn="ctr"/>
            <a:r>
              <a:rPr lang="en-US" sz="2400" b="1" dirty="0" smtClean="0">
                <a:solidFill>
                  <a:schemeClr val="tx1"/>
                </a:solidFill>
                <a:latin typeface="Georgia"/>
                <a:ea typeface="Georgia"/>
                <a:cs typeface="Georgia"/>
                <a:sym typeface="Georgia"/>
              </a:rPr>
              <a:t>Specific CRC Questions</a:t>
            </a:r>
          </a:p>
          <a:p>
            <a:pPr marL="685800" lvl="0" indent="-685800" algn="ctr" rtl="0">
              <a:spcBef>
                <a:spcPts val="0"/>
              </a:spcBef>
              <a:spcAft>
                <a:spcPts val="0"/>
              </a:spcAft>
              <a:buFont typeface="Arial" panose="020B0604020202020204" pitchFamily="34" charset="0"/>
              <a:buChar char="•"/>
            </a:pPr>
            <a:endParaRPr sz="4800" b="1" dirty="0">
              <a:solidFill>
                <a:schemeClr val="tx1"/>
              </a:solidFill>
              <a:latin typeface="Georgia"/>
              <a:ea typeface="Georgia"/>
              <a:cs typeface="Georgia"/>
              <a:sym typeface="Georgia"/>
            </a:endParaRPr>
          </a:p>
        </p:txBody>
      </p:sp>
      <p:sp>
        <p:nvSpPr>
          <p:cNvPr id="92" name="Google Shape;92;p13"/>
          <p:cNvSpPr txBox="1"/>
          <p:nvPr/>
        </p:nvSpPr>
        <p:spPr>
          <a:xfrm>
            <a:off x="5277613" y="2671938"/>
            <a:ext cx="1312500" cy="49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b="1" dirty="0">
              <a:latin typeface="Calibri"/>
              <a:ea typeface="Calibri"/>
              <a:cs typeface="Calibri"/>
              <a:sym typeface="Calibri"/>
            </a:endParaRPr>
          </a:p>
        </p:txBody>
      </p:sp>
      <p:sp>
        <p:nvSpPr>
          <p:cNvPr id="93" name="Google Shape;93;p13"/>
          <p:cNvSpPr/>
          <p:nvPr/>
        </p:nvSpPr>
        <p:spPr>
          <a:xfrm>
            <a:off x="9875" y="5476525"/>
            <a:ext cx="12192000" cy="1430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4" name="Google Shape;94;p13"/>
          <p:cNvPicPr preferRelativeResize="0"/>
          <p:nvPr/>
        </p:nvPicPr>
        <p:blipFill>
          <a:blip r:embed="rId3">
            <a:alphaModFix/>
          </a:blip>
          <a:stretch>
            <a:fillRect/>
          </a:stretch>
        </p:blipFill>
        <p:spPr>
          <a:xfrm>
            <a:off x="196500" y="5625875"/>
            <a:ext cx="1396600" cy="1132000"/>
          </a:xfrm>
          <a:prstGeom prst="rect">
            <a:avLst/>
          </a:prstGeom>
          <a:noFill/>
          <a:ln>
            <a:noFill/>
          </a:ln>
        </p:spPr>
      </p:pic>
      <p:pic>
        <p:nvPicPr>
          <p:cNvPr id="95" name="Google Shape;95;p13"/>
          <p:cNvPicPr preferRelativeResize="0"/>
          <p:nvPr/>
        </p:nvPicPr>
        <p:blipFill>
          <a:blip r:embed="rId4">
            <a:alphaModFix/>
          </a:blip>
          <a:stretch>
            <a:fillRect/>
          </a:stretch>
        </p:blipFill>
        <p:spPr>
          <a:xfrm>
            <a:off x="4440400" y="5736600"/>
            <a:ext cx="3642201" cy="910550"/>
          </a:xfrm>
          <a:prstGeom prst="rect">
            <a:avLst/>
          </a:prstGeom>
          <a:noFill/>
          <a:ln>
            <a:noFill/>
          </a:ln>
        </p:spPr>
      </p:pic>
      <p:pic>
        <p:nvPicPr>
          <p:cNvPr id="10" name="Google Shape;96;p13"/>
          <p:cNvPicPr preferRelativeResize="0"/>
          <p:nvPr/>
        </p:nvPicPr>
        <p:blipFill>
          <a:blip r:embed="rId5">
            <a:alphaModFix/>
          </a:blip>
          <a:stretch>
            <a:fillRect/>
          </a:stretch>
        </p:blipFill>
        <p:spPr>
          <a:xfrm>
            <a:off x="10225300" y="5792238"/>
            <a:ext cx="1750050" cy="799275"/>
          </a:xfrm>
          <a:prstGeom prst="rect">
            <a:avLst/>
          </a:prstGeom>
          <a:noFill/>
          <a:ln>
            <a:noFill/>
          </a:ln>
        </p:spPr>
      </p:pic>
    </p:spTree>
    <p:extLst>
      <p:ext uri="{BB962C8B-B14F-4D97-AF65-F5344CB8AC3E}">
        <p14:creationId xmlns:p14="http://schemas.microsoft.com/office/powerpoint/2010/main" val="7773019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sp>
        <p:nvSpPr>
          <p:cNvPr id="273" name="Google Shape;273;p34"/>
          <p:cNvSpPr txBox="1"/>
          <p:nvPr/>
        </p:nvSpPr>
        <p:spPr>
          <a:xfrm>
            <a:off x="0" y="0"/>
            <a:ext cx="12192000" cy="369332"/>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74" name="Google Shape;274;p34"/>
          <p:cNvPicPr preferRelativeResize="0"/>
          <p:nvPr/>
        </p:nvPicPr>
        <p:blipFill rotWithShape="1">
          <a:blip r:embed="rId3">
            <a:alphaModFix/>
          </a:blip>
          <a:srcRect/>
          <a:stretch/>
        </p:blipFill>
        <p:spPr>
          <a:xfrm>
            <a:off x="287867" y="369332"/>
            <a:ext cx="11456456" cy="3471148"/>
          </a:xfrm>
          <a:prstGeom prst="rect">
            <a:avLst/>
          </a:prstGeom>
          <a:noFill/>
          <a:ln>
            <a:noFill/>
          </a:ln>
        </p:spPr>
      </p:pic>
      <p:graphicFrame>
        <p:nvGraphicFramePr>
          <p:cNvPr id="275" name="Google Shape;275;p34"/>
          <p:cNvGraphicFramePr/>
          <p:nvPr/>
        </p:nvGraphicFramePr>
        <p:xfrm>
          <a:off x="6429375" y="5384800"/>
          <a:ext cx="5314950" cy="1239520"/>
        </p:xfrm>
        <a:graphic>
          <a:graphicData uri="http://schemas.openxmlformats.org/drawingml/2006/table">
            <a:tbl>
              <a:tblPr>
                <a:noFill/>
                <a:tableStyleId>{86D32A31-9440-466C-947C-AB955EF73E24}</a:tableStyleId>
              </a:tblPr>
              <a:tblGrid>
                <a:gridCol w="4371975">
                  <a:extLst>
                    <a:ext uri="{9D8B030D-6E8A-4147-A177-3AD203B41FA5}">
                      <a16:colId xmlns:a16="http://schemas.microsoft.com/office/drawing/2014/main" val="20000"/>
                    </a:ext>
                  </a:extLst>
                </a:gridCol>
                <a:gridCol w="495300">
                  <a:extLst>
                    <a:ext uri="{9D8B030D-6E8A-4147-A177-3AD203B41FA5}">
                      <a16:colId xmlns:a16="http://schemas.microsoft.com/office/drawing/2014/main" val="20001"/>
                    </a:ext>
                  </a:extLst>
                </a:gridCol>
                <a:gridCol w="447675">
                  <a:extLst>
                    <a:ext uri="{9D8B030D-6E8A-4147-A177-3AD203B41FA5}">
                      <a16:colId xmlns:a16="http://schemas.microsoft.com/office/drawing/2014/main" val="20002"/>
                    </a:ext>
                  </a:extLst>
                </a:gridCol>
              </a:tblGrid>
              <a:tr h="215900">
                <a:tc>
                  <a:txBody>
                    <a:bodyPr/>
                    <a:lstStyle/>
                    <a:p>
                      <a:pPr marL="0" lvl="0" indent="0" algn="l" rtl="0">
                        <a:spcBef>
                          <a:spcPts val="0"/>
                        </a:spcBef>
                        <a:spcAft>
                          <a:spcPts val="0"/>
                        </a:spcAft>
                        <a:buNone/>
                      </a:pP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1999</a:t>
                      </a:r>
                      <a:endParaRPr sz="1200" b="1">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2018</a:t>
                      </a:r>
                      <a:endParaRPr sz="1200" b="1">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0"/>
                  </a:ext>
                </a:extLst>
              </a:tr>
              <a:tr h="215900">
                <a:tc rowSpan="3">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Baptismal liturgy  </a:t>
                      </a:r>
                      <a:r>
                        <a:rPr lang="en-US" sz="1200">
                          <a:latin typeface="Times New Roman"/>
                          <a:ea typeface="Times New Roman"/>
                          <a:cs typeface="Times New Roman"/>
                          <a:sym typeface="Times New Roman"/>
                        </a:rPr>
                        <a:t>                                                                         Yes</a:t>
                      </a: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Yes, but adapted</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No</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41</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33</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1"/>
                  </a:ext>
                </a:extLst>
              </a:tr>
              <a:tr h="279400">
                <a:tc vMerge="1">
                  <a:txBody>
                    <a:bodyPr/>
                    <a:lstStyle/>
                    <a:p>
                      <a:endParaRPr lang="en-US"/>
                    </a:p>
                  </a:txBody>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41.8</a:t>
                      </a:r>
                      <a:endParaRPr sz="1200">
                        <a:latin typeface="Times New Roman"/>
                        <a:ea typeface="Times New Roman"/>
                        <a:cs typeface="Times New Roman"/>
                        <a:sym typeface="Times New Roman"/>
                      </a:endParaRPr>
                    </a:p>
                  </a:txBody>
                  <a:tcPr marL="63500" marR="63500" marT="63500" marB="63500">
                    <a:solidFill>
                      <a:srgbClr val="FFFF00"/>
                    </a:solidFill>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57</a:t>
                      </a:r>
                      <a:endParaRPr sz="1200">
                        <a:latin typeface="Times New Roman"/>
                        <a:ea typeface="Times New Roman"/>
                        <a:cs typeface="Times New Roman"/>
                        <a:sym typeface="Times New Roman"/>
                      </a:endParaRPr>
                    </a:p>
                  </a:txBody>
                  <a:tcPr marL="63500" marR="63500" marT="63500" marB="63500">
                    <a:solidFill>
                      <a:srgbClr val="FFFF00"/>
                    </a:solidFill>
                  </a:tcPr>
                </a:tc>
                <a:extLst>
                  <a:ext uri="{0D108BD9-81ED-4DB2-BD59-A6C34878D82A}">
                    <a16:rowId xmlns:a16="http://schemas.microsoft.com/office/drawing/2014/main" val="10002"/>
                  </a:ext>
                </a:extLst>
              </a:tr>
              <a:tr h="279400">
                <a:tc vMerge="1">
                  <a:txBody>
                    <a:bodyPr/>
                    <a:lstStyle/>
                    <a:p>
                      <a:endParaRPr lang="en-US"/>
                    </a:p>
                  </a:txBody>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15.7</a:t>
                      </a:r>
                      <a:endParaRPr sz="1200">
                        <a:latin typeface="Times New Roman"/>
                        <a:ea typeface="Times New Roman"/>
                        <a:cs typeface="Times New Roman"/>
                        <a:sym typeface="Times New Roman"/>
                      </a:endParaRPr>
                    </a:p>
                  </a:txBody>
                  <a:tcPr marL="63500" marR="63500" marT="63500" marB="63500">
                    <a:solidFill>
                      <a:srgbClr val="FFFF00"/>
                    </a:solidFill>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2</a:t>
                      </a:r>
                      <a:endParaRPr sz="1200">
                        <a:latin typeface="Times New Roman"/>
                        <a:ea typeface="Times New Roman"/>
                        <a:cs typeface="Times New Roman"/>
                        <a:sym typeface="Times New Roman"/>
                      </a:endParaRPr>
                    </a:p>
                  </a:txBody>
                  <a:tcPr marL="63500" marR="63500" marT="63500" marB="63500">
                    <a:solidFill>
                      <a:srgbClr val="FFFF00"/>
                    </a:solidFill>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sp>
        <p:nvSpPr>
          <p:cNvPr id="281" name="Google Shape;281;p35"/>
          <p:cNvSpPr txBox="1"/>
          <p:nvPr/>
        </p:nvSpPr>
        <p:spPr>
          <a:xfrm>
            <a:off x="0" y="0"/>
            <a:ext cx="12192000" cy="369300"/>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82" name="Google Shape;282;p35"/>
          <p:cNvPicPr preferRelativeResize="0"/>
          <p:nvPr/>
        </p:nvPicPr>
        <p:blipFill rotWithShape="1">
          <a:blip r:embed="rId3">
            <a:alphaModFix/>
          </a:blip>
          <a:srcRect b="38525"/>
          <a:stretch/>
        </p:blipFill>
        <p:spPr>
          <a:xfrm>
            <a:off x="152400" y="369300"/>
            <a:ext cx="11887201" cy="1969325"/>
          </a:xfrm>
          <a:prstGeom prst="rect">
            <a:avLst/>
          </a:prstGeom>
          <a:noFill/>
          <a:ln>
            <a:noFill/>
          </a:ln>
        </p:spPr>
      </p:pic>
      <p:pic>
        <p:nvPicPr>
          <p:cNvPr id="283" name="Google Shape;283;p35"/>
          <p:cNvPicPr preferRelativeResize="0"/>
          <p:nvPr/>
        </p:nvPicPr>
        <p:blipFill rotWithShape="1">
          <a:blip r:embed="rId4">
            <a:alphaModFix/>
          </a:blip>
          <a:srcRect t="8982" b="28685"/>
          <a:stretch/>
        </p:blipFill>
        <p:spPr>
          <a:xfrm>
            <a:off x="128275" y="2505425"/>
            <a:ext cx="11887200" cy="1027175"/>
          </a:xfrm>
          <a:prstGeom prst="rect">
            <a:avLst/>
          </a:prstGeom>
          <a:noFill/>
          <a:ln>
            <a:noFill/>
          </a:ln>
        </p:spPr>
      </p:pic>
      <p:pic>
        <p:nvPicPr>
          <p:cNvPr id="284" name="Google Shape;284;p35"/>
          <p:cNvPicPr preferRelativeResize="0"/>
          <p:nvPr/>
        </p:nvPicPr>
        <p:blipFill rotWithShape="1">
          <a:blip r:embed="rId5">
            <a:alphaModFix/>
          </a:blip>
          <a:srcRect t="5624"/>
          <a:stretch/>
        </p:blipFill>
        <p:spPr>
          <a:xfrm>
            <a:off x="78950" y="3753025"/>
            <a:ext cx="11887200" cy="2919100"/>
          </a:xfrm>
          <a:prstGeom prst="rect">
            <a:avLst/>
          </a:prstGeom>
          <a:noFill/>
          <a:ln>
            <a:noFill/>
          </a:ln>
        </p:spPr>
      </p:pic>
      <p:cxnSp>
        <p:nvCxnSpPr>
          <p:cNvPr id="285" name="Google Shape;285;p35"/>
          <p:cNvCxnSpPr/>
          <p:nvPr/>
        </p:nvCxnSpPr>
        <p:spPr>
          <a:xfrm>
            <a:off x="128275" y="2378100"/>
            <a:ext cx="11989200" cy="0"/>
          </a:xfrm>
          <a:prstGeom prst="straightConnector1">
            <a:avLst/>
          </a:prstGeom>
          <a:noFill/>
          <a:ln w="28575" cap="flat" cmpd="sng">
            <a:solidFill>
              <a:schemeClr val="dk2"/>
            </a:solidFill>
            <a:prstDash val="solid"/>
            <a:round/>
            <a:headEnd type="none" w="med" len="med"/>
            <a:tailEnd type="none" w="med" len="med"/>
          </a:ln>
        </p:spPr>
      </p:cxnSp>
      <p:cxnSp>
        <p:nvCxnSpPr>
          <p:cNvPr id="286" name="Google Shape;286;p35"/>
          <p:cNvCxnSpPr/>
          <p:nvPr/>
        </p:nvCxnSpPr>
        <p:spPr>
          <a:xfrm>
            <a:off x="152400" y="3704750"/>
            <a:ext cx="11989200" cy="0"/>
          </a:xfrm>
          <a:prstGeom prst="straightConnector1">
            <a:avLst/>
          </a:prstGeom>
          <a:noFill/>
          <a:ln w="28575" cap="flat" cmpd="sng">
            <a:solidFill>
              <a:schemeClr val="dk2"/>
            </a:solidFill>
            <a:prstDash val="solid"/>
            <a:round/>
            <a:headEnd type="none" w="med" len="med"/>
            <a:tailEnd type="none" w="med" len="med"/>
          </a:ln>
        </p:spPr>
      </p:cxnSp>
      <p:sp>
        <p:nvSpPr>
          <p:cNvPr id="9" name="Rectangle 8"/>
          <p:cNvSpPr/>
          <p:nvPr/>
        </p:nvSpPr>
        <p:spPr>
          <a:xfrm>
            <a:off x="152400" y="655782"/>
            <a:ext cx="4133273" cy="350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sp>
        <p:nvSpPr>
          <p:cNvPr id="292" name="Google Shape;292;p36"/>
          <p:cNvSpPr txBox="1"/>
          <p:nvPr/>
        </p:nvSpPr>
        <p:spPr>
          <a:xfrm>
            <a:off x="0" y="0"/>
            <a:ext cx="12192000" cy="369332"/>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93" name="Google Shape;293;p36"/>
          <p:cNvPicPr preferRelativeResize="0"/>
          <p:nvPr/>
        </p:nvPicPr>
        <p:blipFill rotWithShape="1">
          <a:blip r:embed="rId3">
            <a:alphaModFix/>
          </a:blip>
          <a:srcRect b="37229"/>
          <a:stretch/>
        </p:blipFill>
        <p:spPr>
          <a:xfrm>
            <a:off x="258900" y="443071"/>
            <a:ext cx="11614351" cy="1964625"/>
          </a:xfrm>
          <a:prstGeom prst="rect">
            <a:avLst/>
          </a:prstGeom>
          <a:noFill/>
          <a:ln>
            <a:noFill/>
          </a:ln>
        </p:spPr>
      </p:pic>
      <p:pic>
        <p:nvPicPr>
          <p:cNvPr id="294" name="Google Shape;294;p36"/>
          <p:cNvPicPr preferRelativeResize="0"/>
          <p:nvPr/>
        </p:nvPicPr>
        <p:blipFill rotWithShape="1">
          <a:blip r:embed="rId4">
            <a:alphaModFix/>
          </a:blip>
          <a:srcRect t="6138"/>
          <a:stretch/>
        </p:blipFill>
        <p:spPr>
          <a:xfrm>
            <a:off x="184250" y="3759175"/>
            <a:ext cx="11862751" cy="2092325"/>
          </a:xfrm>
          <a:prstGeom prst="rect">
            <a:avLst/>
          </a:prstGeom>
          <a:noFill/>
          <a:ln>
            <a:noFill/>
          </a:ln>
        </p:spPr>
      </p:pic>
      <p:pic>
        <p:nvPicPr>
          <p:cNvPr id="295" name="Google Shape;295;p36"/>
          <p:cNvPicPr preferRelativeResize="0"/>
          <p:nvPr/>
        </p:nvPicPr>
        <p:blipFill rotWithShape="1">
          <a:blip r:embed="rId5">
            <a:alphaModFix/>
          </a:blip>
          <a:srcRect t="8456" b="30620"/>
          <a:stretch/>
        </p:blipFill>
        <p:spPr>
          <a:xfrm>
            <a:off x="184250" y="2481450"/>
            <a:ext cx="11733399" cy="1120225"/>
          </a:xfrm>
          <a:prstGeom prst="rect">
            <a:avLst/>
          </a:prstGeom>
          <a:noFill/>
          <a:ln>
            <a:noFill/>
          </a:ln>
        </p:spPr>
      </p:pic>
      <p:cxnSp>
        <p:nvCxnSpPr>
          <p:cNvPr id="296" name="Google Shape;296;p36"/>
          <p:cNvCxnSpPr/>
          <p:nvPr/>
        </p:nvCxnSpPr>
        <p:spPr>
          <a:xfrm>
            <a:off x="128275" y="2378100"/>
            <a:ext cx="11989200" cy="0"/>
          </a:xfrm>
          <a:prstGeom prst="straightConnector1">
            <a:avLst/>
          </a:prstGeom>
          <a:noFill/>
          <a:ln w="28575" cap="flat" cmpd="sng">
            <a:solidFill>
              <a:schemeClr val="dk2"/>
            </a:solidFill>
            <a:prstDash val="solid"/>
            <a:round/>
            <a:headEnd type="none" w="med" len="med"/>
            <a:tailEnd type="none" w="med" len="med"/>
          </a:ln>
        </p:spPr>
      </p:cxnSp>
      <p:cxnSp>
        <p:nvCxnSpPr>
          <p:cNvPr id="297" name="Google Shape;297;p36"/>
          <p:cNvCxnSpPr/>
          <p:nvPr/>
        </p:nvCxnSpPr>
        <p:spPr>
          <a:xfrm>
            <a:off x="101400" y="3655425"/>
            <a:ext cx="11989200" cy="0"/>
          </a:xfrm>
          <a:prstGeom prst="straightConnector1">
            <a:avLst/>
          </a:prstGeom>
          <a:noFill/>
          <a:ln w="28575" cap="flat" cmpd="sng">
            <a:solidFill>
              <a:schemeClr val="dk2"/>
            </a:solidFill>
            <a:prstDash val="solid"/>
            <a:round/>
            <a:headEnd type="none" w="med" len="med"/>
            <a:tailEnd type="none" w="med" len="med"/>
          </a:ln>
        </p:spPr>
      </p:cxnSp>
      <p:pic>
        <p:nvPicPr>
          <p:cNvPr id="298" name="Google Shape;298;p36"/>
          <p:cNvPicPr preferRelativeResize="0"/>
          <p:nvPr/>
        </p:nvPicPr>
        <p:blipFill>
          <a:blip r:embed="rId6">
            <a:alphaModFix/>
          </a:blip>
          <a:stretch>
            <a:fillRect/>
          </a:stretch>
        </p:blipFill>
        <p:spPr>
          <a:xfrm>
            <a:off x="184250" y="5895375"/>
            <a:ext cx="1333500" cy="657225"/>
          </a:xfrm>
          <a:prstGeom prst="rect">
            <a:avLst/>
          </a:prstGeom>
          <a:noFill/>
          <a:ln>
            <a:noFill/>
          </a:ln>
        </p:spPr>
      </p:pic>
      <p:sp>
        <p:nvSpPr>
          <p:cNvPr id="10" name="Rectangle 9"/>
          <p:cNvSpPr/>
          <p:nvPr/>
        </p:nvSpPr>
        <p:spPr>
          <a:xfrm>
            <a:off x="227290" y="720436"/>
            <a:ext cx="4021437" cy="286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sp>
        <p:nvSpPr>
          <p:cNvPr id="304" name="Google Shape;304;p37"/>
          <p:cNvSpPr txBox="1"/>
          <p:nvPr/>
        </p:nvSpPr>
        <p:spPr>
          <a:xfrm>
            <a:off x="0" y="0"/>
            <a:ext cx="12192000" cy="369332"/>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05" name="Google Shape;305;p37"/>
          <p:cNvPicPr preferRelativeResize="0"/>
          <p:nvPr/>
        </p:nvPicPr>
        <p:blipFill rotWithShape="1">
          <a:blip r:embed="rId3">
            <a:alphaModFix/>
          </a:blip>
          <a:srcRect/>
          <a:stretch/>
        </p:blipFill>
        <p:spPr>
          <a:xfrm>
            <a:off x="227107" y="437096"/>
            <a:ext cx="11090826" cy="6009886"/>
          </a:xfrm>
          <a:prstGeom prst="rect">
            <a:avLst/>
          </a:prstGeom>
          <a:noFill/>
          <a:ln>
            <a:noFill/>
          </a:ln>
        </p:spPr>
      </p:pic>
      <p:sp>
        <p:nvSpPr>
          <p:cNvPr id="5" name="Rectangle 4"/>
          <p:cNvSpPr/>
          <p:nvPr/>
        </p:nvSpPr>
        <p:spPr>
          <a:xfrm>
            <a:off x="227107" y="796635"/>
            <a:ext cx="4797292" cy="360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3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sp>
        <p:nvSpPr>
          <p:cNvPr id="311" name="Google Shape;311;p38"/>
          <p:cNvSpPr txBox="1"/>
          <p:nvPr/>
        </p:nvSpPr>
        <p:spPr>
          <a:xfrm>
            <a:off x="0" y="0"/>
            <a:ext cx="12192000" cy="369300"/>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12" name="Google Shape;312;p38"/>
          <p:cNvPicPr preferRelativeResize="0"/>
          <p:nvPr/>
        </p:nvPicPr>
        <p:blipFill rotWithShape="1">
          <a:blip r:embed="rId3">
            <a:alphaModFix/>
          </a:blip>
          <a:srcRect b="21445"/>
          <a:stretch/>
        </p:blipFill>
        <p:spPr>
          <a:xfrm>
            <a:off x="112925" y="369300"/>
            <a:ext cx="11887201" cy="1979200"/>
          </a:xfrm>
          <a:prstGeom prst="rect">
            <a:avLst/>
          </a:prstGeom>
          <a:noFill/>
          <a:ln>
            <a:noFill/>
          </a:ln>
        </p:spPr>
      </p:pic>
      <p:pic>
        <p:nvPicPr>
          <p:cNvPr id="313" name="Google Shape;313;p38"/>
          <p:cNvPicPr preferRelativeResize="0"/>
          <p:nvPr/>
        </p:nvPicPr>
        <p:blipFill rotWithShape="1">
          <a:blip r:embed="rId4">
            <a:alphaModFix/>
          </a:blip>
          <a:srcRect t="8373" b="26716"/>
          <a:stretch/>
        </p:blipFill>
        <p:spPr>
          <a:xfrm>
            <a:off x="112925" y="2447304"/>
            <a:ext cx="11887200" cy="1209175"/>
          </a:xfrm>
          <a:prstGeom prst="rect">
            <a:avLst/>
          </a:prstGeom>
          <a:noFill/>
          <a:ln>
            <a:noFill/>
          </a:ln>
        </p:spPr>
      </p:pic>
      <p:pic>
        <p:nvPicPr>
          <p:cNvPr id="314" name="Google Shape;314;p38"/>
          <p:cNvPicPr preferRelativeResize="0"/>
          <p:nvPr/>
        </p:nvPicPr>
        <p:blipFill rotWithShape="1">
          <a:blip r:embed="rId5">
            <a:alphaModFix/>
          </a:blip>
          <a:srcRect t="6191"/>
          <a:stretch/>
        </p:blipFill>
        <p:spPr>
          <a:xfrm>
            <a:off x="112925" y="3780475"/>
            <a:ext cx="11887200" cy="2901493"/>
          </a:xfrm>
          <a:prstGeom prst="rect">
            <a:avLst/>
          </a:prstGeom>
          <a:noFill/>
          <a:ln>
            <a:noFill/>
          </a:ln>
        </p:spPr>
      </p:pic>
      <p:cxnSp>
        <p:nvCxnSpPr>
          <p:cNvPr id="315" name="Google Shape;315;p38"/>
          <p:cNvCxnSpPr/>
          <p:nvPr/>
        </p:nvCxnSpPr>
        <p:spPr>
          <a:xfrm>
            <a:off x="128275" y="2378100"/>
            <a:ext cx="11989200" cy="0"/>
          </a:xfrm>
          <a:prstGeom prst="straightConnector1">
            <a:avLst/>
          </a:prstGeom>
          <a:noFill/>
          <a:ln w="28575" cap="flat" cmpd="sng">
            <a:solidFill>
              <a:schemeClr val="dk2"/>
            </a:solidFill>
            <a:prstDash val="solid"/>
            <a:round/>
            <a:headEnd type="none" w="med" len="med"/>
            <a:tailEnd type="none" w="med" len="med"/>
          </a:ln>
        </p:spPr>
      </p:cxnSp>
      <p:cxnSp>
        <p:nvCxnSpPr>
          <p:cNvPr id="316" name="Google Shape;316;p38"/>
          <p:cNvCxnSpPr/>
          <p:nvPr/>
        </p:nvCxnSpPr>
        <p:spPr>
          <a:xfrm>
            <a:off x="202800" y="3656475"/>
            <a:ext cx="11989200" cy="0"/>
          </a:xfrm>
          <a:prstGeom prst="straightConnector1">
            <a:avLst/>
          </a:prstGeom>
          <a:noFill/>
          <a:ln w="28575" cap="flat" cmpd="sng">
            <a:solidFill>
              <a:schemeClr val="dk2"/>
            </a:solidFill>
            <a:prstDash val="solid"/>
            <a:round/>
            <a:headEnd type="none" w="med" len="med"/>
            <a:tailEnd type="none" w="med" len="med"/>
          </a:ln>
        </p:spPr>
      </p:cxnSp>
      <p:sp>
        <p:nvSpPr>
          <p:cNvPr id="9" name="Rectangle 8"/>
          <p:cNvSpPr/>
          <p:nvPr/>
        </p:nvSpPr>
        <p:spPr>
          <a:xfrm>
            <a:off x="128275" y="722405"/>
            <a:ext cx="4258998" cy="286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3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sp>
        <p:nvSpPr>
          <p:cNvPr id="322" name="Google Shape;322;p39"/>
          <p:cNvSpPr txBox="1"/>
          <p:nvPr/>
        </p:nvSpPr>
        <p:spPr>
          <a:xfrm>
            <a:off x="0" y="0"/>
            <a:ext cx="12192000" cy="369300"/>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323" name="Google Shape;323;p39"/>
          <p:cNvCxnSpPr/>
          <p:nvPr/>
        </p:nvCxnSpPr>
        <p:spPr>
          <a:xfrm>
            <a:off x="101400" y="2437325"/>
            <a:ext cx="11989200" cy="0"/>
          </a:xfrm>
          <a:prstGeom prst="straightConnector1">
            <a:avLst/>
          </a:prstGeom>
          <a:noFill/>
          <a:ln w="28575" cap="flat" cmpd="sng">
            <a:solidFill>
              <a:schemeClr val="dk2"/>
            </a:solidFill>
            <a:prstDash val="solid"/>
            <a:round/>
            <a:headEnd type="none" w="med" len="med"/>
            <a:tailEnd type="none" w="med" len="med"/>
          </a:ln>
        </p:spPr>
      </p:cxnSp>
      <p:cxnSp>
        <p:nvCxnSpPr>
          <p:cNvPr id="324" name="Google Shape;324;p39"/>
          <p:cNvCxnSpPr/>
          <p:nvPr/>
        </p:nvCxnSpPr>
        <p:spPr>
          <a:xfrm>
            <a:off x="101400" y="3695975"/>
            <a:ext cx="11989200" cy="0"/>
          </a:xfrm>
          <a:prstGeom prst="straightConnector1">
            <a:avLst/>
          </a:prstGeom>
          <a:noFill/>
          <a:ln w="28575" cap="flat" cmpd="sng">
            <a:solidFill>
              <a:schemeClr val="dk2"/>
            </a:solidFill>
            <a:prstDash val="solid"/>
            <a:round/>
            <a:headEnd type="none" w="med" len="med"/>
            <a:tailEnd type="none" w="med" len="med"/>
          </a:ln>
        </p:spPr>
      </p:cxnSp>
      <p:pic>
        <p:nvPicPr>
          <p:cNvPr id="325" name="Google Shape;325;p39"/>
          <p:cNvPicPr preferRelativeResize="0"/>
          <p:nvPr/>
        </p:nvPicPr>
        <p:blipFill rotWithShape="1">
          <a:blip r:embed="rId3">
            <a:alphaModFix/>
          </a:blip>
          <a:srcRect t="31315" b="20267"/>
          <a:stretch/>
        </p:blipFill>
        <p:spPr>
          <a:xfrm>
            <a:off x="128275" y="1158240"/>
            <a:ext cx="11887201" cy="1219860"/>
          </a:xfrm>
          <a:prstGeom prst="rect">
            <a:avLst/>
          </a:prstGeom>
          <a:noFill/>
          <a:ln>
            <a:noFill/>
          </a:ln>
        </p:spPr>
      </p:pic>
      <p:pic>
        <p:nvPicPr>
          <p:cNvPr id="326" name="Google Shape;326;p39"/>
          <p:cNvPicPr preferRelativeResize="0"/>
          <p:nvPr/>
        </p:nvPicPr>
        <p:blipFill rotWithShape="1">
          <a:blip r:embed="rId4">
            <a:alphaModFix/>
          </a:blip>
          <a:srcRect t="8770" b="29248"/>
          <a:stretch/>
        </p:blipFill>
        <p:spPr>
          <a:xfrm>
            <a:off x="128275" y="2496550"/>
            <a:ext cx="11887200" cy="1154525"/>
          </a:xfrm>
          <a:prstGeom prst="rect">
            <a:avLst/>
          </a:prstGeom>
          <a:noFill/>
          <a:ln>
            <a:noFill/>
          </a:ln>
        </p:spPr>
      </p:pic>
      <p:pic>
        <p:nvPicPr>
          <p:cNvPr id="327" name="Google Shape;327;p39"/>
          <p:cNvPicPr preferRelativeResize="0"/>
          <p:nvPr/>
        </p:nvPicPr>
        <p:blipFill rotWithShape="1">
          <a:blip r:embed="rId5">
            <a:alphaModFix/>
          </a:blip>
          <a:srcRect t="6803"/>
          <a:stretch/>
        </p:blipFill>
        <p:spPr>
          <a:xfrm>
            <a:off x="101400" y="3740875"/>
            <a:ext cx="11989201" cy="2264038"/>
          </a:xfrm>
          <a:prstGeom prst="rect">
            <a:avLst/>
          </a:prstGeom>
          <a:noFill/>
          <a:ln>
            <a:noFill/>
          </a:ln>
        </p:spPr>
      </p:pic>
      <p:pic>
        <p:nvPicPr>
          <p:cNvPr id="328" name="Google Shape;328;p39"/>
          <p:cNvPicPr preferRelativeResize="0"/>
          <p:nvPr/>
        </p:nvPicPr>
        <p:blipFill>
          <a:blip r:embed="rId6">
            <a:alphaModFix/>
          </a:blip>
          <a:stretch>
            <a:fillRect/>
          </a:stretch>
        </p:blipFill>
        <p:spPr>
          <a:xfrm>
            <a:off x="128275" y="5626063"/>
            <a:ext cx="2114550" cy="1095375"/>
          </a:xfrm>
          <a:prstGeom prst="rect">
            <a:avLst/>
          </a:prstGeom>
          <a:noFill/>
          <a:ln>
            <a:noFill/>
          </a:ln>
        </p:spPr>
      </p:pic>
      <p:sp>
        <p:nvSpPr>
          <p:cNvPr id="2" name="TextBox 1"/>
          <p:cNvSpPr txBox="1"/>
          <p:nvPr/>
        </p:nvSpPr>
        <p:spPr>
          <a:xfrm>
            <a:off x="101400" y="408769"/>
            <a:ext cx="11887200" cy="646331"/>
          </a:xfrm>
          <a:prstGeom prst="rect">
            <a:avLst/>
          </a:prstGeom>
          <a:noFill/>
        </p:spPr>
        <p:txBody>
          <a:bodyPr wrap="square" rtlCol="0">
            <a:spAutoFit/>
          </a:bodyPr>
          <a:lstStyle/>
          <a:p>
            <a:pPr lvl="0"/>
            <a:r>
              <a:rPr lang="en-US" sz="1800" b="1" dirty="0"/>
              <a:t>How often does your church typically celebrate a formal first-time profession of faith for one or more individuals?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sp>
        <p:nvSpPr>
          <p:cNvPr id="334" name="Google Shape;334;p40"/>
          <p:cNvSpPr txBox="1"/>
          <p:nvPr/>
        </p:nvSpPr>
        <p:spPr>
          <a:xfrm>
            <a:off x="0" y="0"/>
            <a:ext cx="12192000" cy="369300"/>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35" name="Google Shape;335;p40"/>
          <p:cNvPicPr preferRelativeResize="0"/>
          <p:nvPr/>
        </p:nvPicPr>
        <p:blipFill rotWithShape="1">
          <a:blip r:embed="rId3">
            <a:alphaModFix/>
          </a:blip>
          <a:srcRect/>
          <a:stretch/>
        </p:blipFill>
        <p:spPr>
          <a:xfrm>
            <a:off x="270933" y="369331"/>
            <a:ext cx="11579410" cy="3508401"/>
          </a:xfrm>
          <a:prstGeom prst="rect">
            <a:avLst/>
          </a:prstGeom>
          <a:noFill/>
          <a:ln>
            <a:noFill/>
          </a:ln>
        </p:spPr>
      </p:pic>
      <p:graphicFrame>
        <p:nvGraphicFramePr>
          <p:cNvPr id="336" name="Google Shape;336;p40"/>
          <p:cNvGraphicFramePr/>
          <p:nvPr/>
        </p:nvGraphicFramePr>
        <p:xfrm>
          <a:off x="6535400" y="5122550"/>
          <a:ext cx="5314950" cy="1239520"/>
        </p:xfrm>
        <a:graphic>
          <a:graphicData uri="http://schemas.openxmlformats.org/drawingml/2006/table">
            <a:tbl>
              <a:tblPr>
                <a:noFill/>
                <a:tableStyleId>{86D32A31-9440-466C-947C-AB955EF73E24}</a:tableStyleId>
              </a:tblPr>
              <a:tblGrid>
                <a:gridCol w="4371975">
                  <a:extLst>
                    <a:ext uri="{9D8B030D-6E8A-4147-A177-3AD203B41FA5}">
                      <a16:colId xmlns:a16="http://schemas.microsoft.com/office/drawing/2014/main" val="20000"/>
                    </a:ext>
                  </a:extLst>
                </a:gridCol>
                <a:gridCol w="495300">
                  <a:extLst>
                    <a:ext uri="{9D8B030D-6E8A-4147-A177-3AD203B41FA5}">
                      <a16:colId xmlns:a16="http://schemas.microsoft.com/office/drawing/2014/main" val="20001"/>
                    </a:ext>
                  </a:extLst>
                </a:gridCol>
                <a:gridCol w="447675">
                  <a:extLst>
                    <a:ext uri="{9D8B030D-6E8A-4147-A177-3AD203B41FA5}">
                      <a16:colId xmlns:a16="http://schemas.microsoft.com/office/drawing/2014/main" val="20002"/>
                    </a:ext>
                  </a:extLst>
                </a:gridCol>
              </a:tblGrid>
              <a:tr h="279400">
                <a:tc>
                  <a:txBody>
                    <a:bodyPr/>
                    <a:lstStyle/>
                    <a:p>
                      <a:pPr marL="0" lvl="0" indent="0" algn="l" rtl="0">
                        <a:spcBef>
                          <a:spcPts val="0"/>
                        </a:spcBef>
                        <a:spcAft>
                          <a:spcPts val="0"/>
                        </a:spcAft>
                        <a:buNone/>
                      </a:pPr>
                      <a:endParaRPr sz="1200" b="1">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1999</a:t>
                      </a:r>
                      <a:endParaRPr sz="1200" b="1">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2018</a:t>
                      </a:r>
                      <a:endParaRPr sz="1200" b="1">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0"/>
                  </a:ext>
                </a:extLst>
              </a:tr>
              <a:tr h="279400">
                <a:tc rowSpan="3">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Profession of Faith Liturgy   </a:t>
                      </a:r>
                      <a:r>
                        <a:rPr lang="en-US" sz="1200">
                          <a:latin typeface="Times New Roman"/>
                          <a:ea typeface="Times New Roman"/>
                          <a:cs typeface="Times New Roman"/>
                          <a:sym typeface="Times New Roman"/>
                        </a:rPr>
                        <a:t>                                                      Yes</a:t>
                      </a: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Yes, but adapted</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No</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55</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37</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1"/>
                  </a:ext>
                </a:extLst>
              </a:tr>
              <a:tr h="279400">
                <a:tc vMerge="1">
                  <a:txBody>
                    <a:bodyPr/>
                    <a:lstStyle/>
                    <a:p>
                      <a:endParaRPr lang="en-US"/>
                    </a:p>
                  </a:txBody>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32.6</a:t>
                      </a:r>
                      <a:endParaRPr sz="1200">
                        <a:latin typeface="Times New Roman"/>
                        <a:ea typeface="Times New Roman"/>
                        <a:cs typeface="Times New Roman"/>
                        <a:sym typeface="Times New Roman"/>
                      </a:endParaRPr>
                    </a:p>
                  </a:txBody>
                  <a:tcPr marL="63500" marR="63500" marT="63500" marB="63500">
                    <a:solidFill>
                      <a:srgbClr val="FFFF00"/>
                    </a:solidFill>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52</a:t>
                      </a:r>
                      <a:endParaRPr sz="1200">
                        <a:latin typeface="Times New Roman"/>
                        <a:ea typeface="Times New Roman"/>
                        <a:cs typeface="Times New Roman"/>
                        <a:sym typeface="Times New Roman"/>
                      </a:endParaRPr>
                    </a:p>
                  </a:txBody>
                  <a:tcPr marL="63500" marR="63500" marT="63500" marB="63500">
                    <a:solidFill>
                      <a:srgbClr val="FFFF00"/>
                    </a:solidFill>
                  </a:tcPr>
                </a:tc>
                <a:extLst>
                  <a:ext uri="{0D108BD9-81ED-4DB2-BD59-A6C34878D82A}">
                    <a16:rowId xmlns:a16="http://schemas.microsoft.com/office/drawing/2014/main" val="10002"/>
                  </a:ext>
                </a:extLst>
              </a:tr>
              <a:tr h="279400">
                <a:tc vMerge="1">
                  <a:txBody>
                    <a:bodyPr/>
                    <a:lstStyle/>
                    <a:p>
                      <a:endParaRPr lang="en-US"/>
                    </a:p>
                  </a:txBody>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0.7</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3</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3"/>
                  </a:ext>
                </a:extLst>
              </a:tr>
            </a:tbl>
          </a:graphicData>
        </a:graphic>
      </p:graphicFrame>
      <p:sp>
        <p:nvSpPr>
          <p:cNvPr id="6" name="Rectangle 5"/>
          <p:cNvSpPr/>
          <p:nvPr/>
        </p:nvSpPr>
        <p:spPr>
          <a:xfrm>
            <a:off x="227290" y="720436"/>
            <a:ext cx="3993728" cy="286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6AA84F"/>
        </a:solidFill>
        <a:effectLst/>
      </p:bgPr>
    </p:bg>
    <p:spTree>
      <p:nvGrpSpPr>
        <p:cNvPr id="1" name="Shape 88"/>
        <p:cNvGrpSpPr/>
        <p:nvPr/>
      </p:nvGrpSpPr>
      <p:grpSpPr>
        <a:xfrm>
          <a:off x="0" y="0"/>
          <a:ext cx="0" cy="0"/>
          <a:chOff x="0" y="0"/>
          <a:chExt cx="0" cy="0"/>
        </a:xfrm>
      </p:grpSpPr>
      <p:sp>
        <p:nvSpPr>
          <p:cNvPr id="89" name="Google Shape;89;p13"/>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pic>
        <p:nvPicPr>
          <p:cNvPr id="90" name="Google Shape;90;p13"/>
          <p:cNvPicPr preferRelativeResize="0"/>
          <p:nvPr/>
        </p:nvPicPr>
        <p:blipFill rotWithShape="1">
          <a:blip r:embed="rId3">
            <a:alphaModFix amt="21000"/>
          </a:blip>
          <a:srcRect b="36439"/>
          <a:stretch/>
        </p:blipFill>
        <p:spPr>
          <a:xfrm>
            <a:off x="1779523" y="16797"/>
            <a:ext cx="8405251" cy="5471703"/>
          </a:xfrm>
          <a:prstGeom prst="rect">
            <a:avLst/>
          </a:prstGeom>
          <a:noFill/>
          <a:ln>
            <a:noFill/>
          </a:ln>
        </p:spPr>
      </p:pic>
      <p:sp>
        <p:nvSpPr>
          <p:cNvPr id="91" name="Google Shape;91;p13"/>
          <p:cNvSpPr txBox="1"/>
          <p:nvPr/>
        </p:nvSpPr>
        <p:spPr>
          <a:xfrm>
            <a:off x="2252188" y="996625"/>
            <a:ext cx="7973100" cy="96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a:latin typeface="Georgia"/>
                <a:ea typeface="Georgia"/>
                <a:cs typeface="Georgia"/>
                <a:sym typeface="Georgia"/>
              </a:rPr>
              <a:t>2018 Worship Survey</a:t>
            </a:r>
            <a:endParaRPr sz="4800" b="1">
              <a:latin typeface="Georgia"/>
              <a:ea typeface="Georgia"/>
              <a:cs typeface="Georgia"/>
              <a:sym typeface="Georgia"/>
            </a:endParaRPr>
          </a:p>
        </p:txBody>
      </p:sp>
      <p:sp>
        <p:nvSpPr>
          <p:cNvPr id="92" name="Google Shape;92;p13"/>
          <p:cNvSpPr txBox="1"/>
          <p:nvPr/>
        </p:nvSpPr>
        <p:spPr>
          <a:xfrm>
            <a:off x="5277613" y="2671938"/>
            <a:ext cx="1312500" cy="49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Calibri"/>
                <a:ea typeface="Calibri"/>
                <a:cs typeface="Calibri"/>
                <a:sym typeface="Calibri"/>
              </a:rPr>
              <a:t>CRCNA Results</a:t>
            </a:r>
            <a:endParaRPr b="1">
              <a:latin typeface="Calibri"/>
              <a:ea typeface="Calibri"/>
              <a:cs typeface="Calibri"/>
              <a:sym typeface="Calibri"/>
            </a:endParaRPr>
          </a:p>
        </p:txBody>
      </p:sp>
      <p:sp>
        <p:nvSpPr>
          <p:cNvPr id="93" name="Google Shape;93;p13"/>
          <p:cNvSpPr/>
          <p:nvPr/>
        </p:nvSpPr>
        <p:spPr>
          <a:xfrm>
            <a:off x="9875" y="5476525"/>
            <a:ext cx="12192000" cy="1430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4" name="Google Shape;94;p13"/>
          <p:cNvPicPr preferRelativeResize="0"/>
          <p:nvPr/>
        </p:nvPicPr>
        <p:blipFill>
          <a:blip r:embed="rId4">
            <a:alphaModFix/>
          </a:blip>
          <a:stretch>
            <a:fillRect/>
          </a:stretch>
        </p:blipFill>
        <p:spPr>
          <a:xfrm>
            <a:off x="196500" y="5625875"/>
            <a:ext cx="1396600" cy="1132000"/>
          </a:xfrm>
          <a:prstGeom prst="rect">
            <a:avLst/>
          </a:prstGeom>
          <a:noFill/>
          <a:ln>
            <a:noFill/>
          </a:ln>
        </p:spPr>
      </p:pic>
      <p:pic>
        <p:nvPicPr>
          <p:cNvPr id="95" name="Google Shape;95;p13"/>
          <p:cNvPicPr preferRelativeResize="0"/>
          <p:nvPr/>
        </p:nvPicPr>
        <p:blipFill>
          <a:blip r:embed="rId5">
            <a:alphaModFix/>
          </a:blip>
          <a:stretch>
            <a:fillRect/>
          </a:stretch>
        </p:blipFill>
        <p:spPr>
          <a:xfrm>
            <a:off x="4161049" y="5810900"/>
            <a:ext cx="3642201" cy="910550"/>
          </a:xfrm>
          <a:prstGeom prst="rect">
            <a:avLst/>
          </a:prstGeom>
          <a:noFill/>
          <a:ln>
            <a:noFill/>
          </a:ln>
        </p:spPr>
      </p:pic>
      <p:pic>
        <p:nvPicPr>
          <p:cNvPr id="96" name="Google Shape;96;p13"/>
          <p:cNvPicPr preferRelativeResize="0"/>
          <p:nvPr/>
        </p:nvPicPr>
        <p:blipFill>
          <a:blip r:embed="rId6">
            <a:alphaModFix/>
          </a:blip>
          <a:stretch>
            <a:fillRect/>
          </a:stretch>
        </p:blipFill>
        <p:spPr>
          <a:xfrm>
            <a:off x="10225300" y="5792238"/>
            <a:ext cx="1750050" cy="799275"/>
          </a:xfrm>
          <a:prstGeom prst="rect">
            <a:avLst/>
          </a:prstGeom>
          <a:noFill/>
          <a:ln>
            <a:noFill/>
          </a:ln>
        </p:spPr>
      </p:pic>
      <p:pic>
        <p:nvPicPr>
          <p:cNvPr id="10" name="Picture 9" descr="File:Simple questionmark.svg - Wikipedi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74626" y="1521900"/>
            <a:ext cx="1569322" cy="2300075"/>
          </a:xfrm>
          <a:prstGeom prst="rect">
            <a:avLst/>
          </a:prstGeom>
        </p:spPr>
      </p:pic>
      <p:pic>
        <p:nvPicPr>
          <p:cNvPr id="11" name="Picture 10" descr="File:Simple questionmark.svg - Wikipedi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75" y="1637157"/>
            <a:ext cx="1569322" cy="2300075"/>
          </a:xfrm>
          <a:prstGeom prst="rect">
            <a:avLst/>
          </a:prstGeom>
        </p:spPr>
      </p:pic>
    </p:spTree>
    <p:extLst>
      <p:ext uri="{BB962C8B-B14F-4D97-AF65-F5344CB8AC3E}">
        <p14:creationId xmlns:p14="http://schemas.microsoft.com/office/powerpoint/2010/main" val="41618247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6AA84F"/>
        </a:solidFill>
        <a:effectLst/>
      </p:bgPr>
    </p:bg>
    <p:spTree>
      <p:nvGrpSpPr>
        <p:cNvPr id="1" name="Shape 341"/>
        <p:cNvGrpSpPr/>
        <p:nvPr/>
      </p:nvGrpSpPr>
      <p:grpSpPr>
        <a:xfrm>
          <a:off x="0" y="0"/>
          <a:ext cx="0" cy="0"/>
          <a:chOff x="0" y="0"/>
          <a:chExt cx="0" cy="0"/>
        </a:xfrm>
      </p:grpSpPr>
      <p:sp>
        <p:nvSpPr>
          <p:cNvPr id="342" name="Google Shape;342;p41"/>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pic>
        <p:nvPicPr>
          <p:cNvPr id="343" name="Google Shape;343;p41"/>
          <p:cNvPicPr preferRelativeResize="0"/>
          <p:nvPr/>
        </p:nvPicPr>
        <p:blipFill rotWithShape="1">
          <a:blip r:embed="rId3">
            <a:alphaModFix amt="21000"/>
          </a:blip>
          <a:srcRect b="36439"/>
          <a:stretch/>
        </p:blipFill>
        <p:spPr>
          <a:xfrm>
            <a:off x="1593100" y="0"/>
            <a:ext cx="8405251" cy="5471703"/>
          </a:xfrm>
          <a:prstGeom prst="rect">
            <a:avLst/>
          </a:prstGeom>
          <a:noFill/>
          <a:ln>
            <a:noFill/>
          </a:ln>
        </p:spPr>
      </p:pic>
      <p:sp>
        <p:nvSpPr>
          <p:cNvPr id="344" name="Google Shape;344;p41"/>
          <p:cNvSpPr txBox="1"/>
          <p:nvPr/>
        </p:nvSpPr>
        <p:spPr>
          <a:xfrm>
            <a:off x="2252188" y="996625"/>
            <a:ext cx="7973100" cy="96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a:latin typeface="Georgia"/>
                <a:ea typeface="Georgia"/>
                <a:cs typeface="Georgia"/>
                <a:sym typeface="Georgia"/>
              </a:rPr>
              <a:t>Lord’s Supper</a:t>
            </a:r>
            <a:endParaRPr sz="4800" b="1">
              <a:latin typeface="Georgia"/>
              <a:ea typeface="Georgia"/>
              <a:cs typeface="Georgia"/>
              <a:sym typeface="Georgia"/>
            </a:endParaRPr>
          </a:p>
        </p:txBody>
      </p:sp>
      <p:sp>
        <p:nvSpPr>
          <p:cNvPr id="345" name="Google Shape;345;p41"/>
          <p:cNvSpPr txBox="1"/>
          <p:nvPr/>
        </p:nvSpPr>
        <p:spPr>
          <a:xfrm>
            <a:off x="5277613" y="2671938"/>
            <a:ext cx="1312500" cy="49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Calibri"/>
                <a:ea typeface="Calibri"/>
                <a:cs typeface="Calibri"/>
                <a:sym typeface="Calibri"/>
              </a:rPr>
              <a:t>CRCNA Results</a:t>
            </a:r>
            <a:endParaRPr b="1">
              <a:latin typeface="Calibri"/>
              <a:ea typeface="Calibri"/>
              <a:cs typeface="Calibri"/>
              <a:sym typeface="Calibri"/>
            </a:endParaRPr>
          </a:p>
        </p:txBody>
      </p:sp>
      <p:sp>
        <p:nvSpPr>
          <p:cNvPr id="346" name="Google Shape;346;p41"/>
          <p:cNvSpPr/>
          <p:nvPr/>
        </p:nvSpPr>
        <p:spPr>
          <a:xfrm>
            <a:off x="9875" y="5476525"/>
            <a:ext cx="12192000" cy="1430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7" name="Google Shape;347;p41"/>
          <p:cNvPicPr preferRelativeResize="0"/>
          <p:nvPr/>
        </p:nvPicPr>
        <p:blipFill>
          <a:blip r:embed="rId4">
            <a:alphaModFix/>
          </a:blip>
          <a:stretch>
            <a:fillRect/>
          </a:stretch>
        </p:blipFill>
        <p:spPr>
          <a:xfrm>
            <a:off x="196500" y="5625875"/>
            <a:ext cx="1396600" cy="1132000"/>
          </a:xfrm>
          <a:prstGeom prst="rect">
            <a:avLst/>
          </a:prstGeom>
          <a:noFill/>
          <a:ln>
            <a:noFill/>
          </a:ln>
        </p:spPr>
      </p:pic>
      <p:pic>
        <p:nvPicPr>
          <p:cNvPr id="348" name="Google Shape;348;p41"/>
          <p:cNvPicPr preferRelativeResize="0"/>
          <p:nvPr/>
        </p:nvPicPr>
        <p:blipFill>
          <a:blip r:embed="rId5">
            <a:alphaModFix/>
          </a:blip>
          <a:stretch>
            <a:fillRect/>
          </a:stretch>
        </p:blipFill>
        <p:spPr>
          <a:xfrm>
            <a:off x="4440400" y="5736600"/>
            <a:ext cx="3642201" cy="910550"/>
          </a:xfrm>
          <a:prstGeom prst="rect">
            <a:avLst/>
          </a:prstGeom>
          <a:noFill/>
          <a:ln>
            <a:noFill/>
          </a:ln>
        </p:spPr>
      </p:pic>
      <p:pic>
        <p:nvPicPr>
          <p:cNvPr id="349" name="Google Shape;349;p41"/>
          <p:cNvPicPr preferRelativeResize="0"/>
          <p:nvPr/>
        </p:nvPicPr>
        <p:blipFill>
          <a:blip r:embed="rId6">
            <a:alphaModFix/>
          </a:blip>
          <a:stretch>
            <a:fillRect/>
          </a:stretch>
        </p:blipFill>
        <p:spPr>
          <a:xfrm>
            <a:off x="10225300" y="5792238"/>
            <a:ext cx="1750050" cy="799275"/>
          </a:xfrm>
          <a:prstGeom prst="rect">
            <a:avLst/>
          </a:prstGeom>
          <a:noFill/>
          <a:ln>
            <a:no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4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a:p>
        </p:txBody>
      </p:sp>
      <p:sp>
        <p:nvSpPr>
          <p:cNvPr id="355" name="Google Shape;355;p42"/>
          <p:cNvSpPr txBox="1"/>
          <p:nvPr/>
        </p:nvSpPr>
        <p:spPr>
          <a:xfrm>
            <a:off x="0" y="0"/>
            <a:ext cx="12192000" cy="369300"/>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56" name="Google Shape;356;p42"/>
          <p:cNvPicPr preferRelativeResize="0"/>
          <p:nvPr/>
        </p:nvPicPr>
        <p:blipFill rotWithShape="1">
          <a:blip r:embed="rId3">
            <a:alphaModFix/>
          </a:blip>
          <a:srcRect/>
          <a:stretch/>
        </p:blipFill>
        <p:spPr>
          <a:xfrm>
            <a:off x="284309" y="369332"/>
            <a:ext cx="11610191" cy="3712217"/>
          </a:xfrm>
          <a:prstGeom prst="rect">
            <a:avLst/>
          </a:prstGeom>
          <a:noFill/>
          <a:ln>
            <a:noFill/>
          </a:ln>
        </p:spPr>
      </p:pic>
      <p:graphicFrame>
        <p:nvGraphicFramePr>
          <p:cNvPr id="357" name="Google Shape;357;p42"/>
          <p:cNvGraphicFramePr/>
          <p:nvPr/>
        </p:nvGraphicFramePr>
        <p:xfrm>
          <a:off x="53700" y="5245605"/>
          <a:ext cx="4318300" cy="1239520"/>
        </p:xfrm>
        <a:graphic>
          <a:graphicData uri="http://schemas.openxmlformats.org/drawingml/2006/table">
            <a:tbl>
              <a:tblPr>
                <a:noFill/>
                <a:tableStyleId>{86D32A31-9440-466C-947C-AB955EF73E24}</a:tableStyleId>
              </a:tblPr>
              <a:tblGrid>
                <a:gridCol w="3207575">
                  <a:extLst>
                    <a:ext uri="{9D8B030D-6E8A-4147-A177-3AD203B41FA5}">
                      <a16:colId xmlns:a16="http://schemas.microsoft.com/office/drawing/2014/main" val="20000"/>
                    </a:ext>
                  </a:extLst>
                </a:gridCol>
                <a:gridCol w="574275">
                  <a:extLst>
                    <a:ext uri="{9D8B030D-6E8A-4147-A177-3AD203B41FA5}">
                      <a16:colId xmlns:a16="http://schemas.microsoft.com/office/drawing/2014/main" val="20001"/>
                    </a:ext>
                  </a:extLst>
                </a:gridCol>
                <a:gridCol w="536450">
                  <a:extLst>
                    <a:ext uri="{9D8B030D-6E8A-4147-A177-3AD203B41FA5}">
                      <a16:colId xmlns:a16="http://schemas.microsoft.com/office/drawing/2014/main" val="20002"/>
                    </a:ext>
                  </a:extLst>
                </a:gridCol>
              </a:tblGrid>
              <a:tr h="308650">
                <a:tc>
                  <a:txBody>
                    <a:bodyPr/>
                    <a:lstStyle/>
                    <a:p>
                      <a:pPr marL="0" lvl="0" indent="0" algn="l" rtl="0">
                        <a:spcBef>
                          <a:spcPts val="0"/>
                        </a:spcBef>
                        <a:spcAft>
                          <a:spcPts val="0"/>
                        </a:spcAft>
                        <a:buNone/>
                      </a:pPr>
                      <a:endParaRPr sz="1200" b="1">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1999</a:t>
                      </a:r>
                      <a:endParaRPr sz="1200" b="1">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2018</a:t>
                      </a:r>
                      <a:endParaRPr sz="1200" b="1">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0"/>
                  </a:ext>
                </a:extLst>
              </a:tr>
              <a:tr h="306750">
                <a:tc rowSpan="3">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Frequency of the Lord’s Supper</a:t>
                      </a:r>
                      <a:r>
                        <a:rPr lang="en-US" sz="1200">
                          <a:latin typeface="Times New Roman"/>
                          <a:ea typeface="Times New Roman"/>
                          <a:cs typeface="Times New Roman"/>
                          <a:sym typeface="Times New Roman"/>
                        </a:rPr>
                        <a:t>   Weekly</a:t>
                      </a: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1-2x/month</a:t>
                      </a: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1-2x/quarter</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0.5</a:t>
                      </a:r>
                      <a:endParaRPr sz="1200">
                        <a:latin typeface="Times New Roman"/>
                        <a:ea typeface="Times New Roman"/>
                        <a:cs typeface="Times New Roman"/>
                        <a:sym typeface="Times New Roman"/>
                      </a:endParaRPr>
                    </a:p>
                  </a:txBody>
                  <a:tcPr marL="63500" marR="63500" marT="63500" marB="63500">
                    <a:solidFill>
                      <a:srgbClr val="FFFF00"/>
                    </a:solidFill>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4</a:t>
                      </a:r>
                      <a:endParaRPr sz="1200">
                        <a:latin typeface="Times New Roman"/>
                        <a:ea typeface="Times New Roman"/>
                        <a:cs typeface="Times New Roman"/>
                        <a:sym typeface="Times New Roman"/>
                      </a:endParaRPr>
                    </a:p>
                  </a:txBody>
                  <a:tcPr marL="63500" marR="63500" marT="63500" marB="63500">
                    <a:solidFill>
                      <a:srgbClr val="FFFF00"/>
                    </a:solidFill>
                  </a:tcPr>
                </a:tc>
                <a:extLst>
                  <a:ext uri="{0D108BD9-81ED-4DB2-BD59-A6C34878D82A}">
                    <a16:rowId xmlns:a16="http://schemas.microsoft.com/office/drawing/2014/main" val="10001"/>
                  </a:ext>
                </a:extLst>
              </a:tr>
              <a:tr h="306750">
                <a:tc vMerge="1">
                  <a:txBody>
                    <a:bodyPr/>
                    <a:lstStyle/>
                    <a:p>
                      <a:endParaRPr lang="en-US"/>
                    </a:p>
                  </a:txBody>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23</a:t>
                      </a:r>
                      <a:endParaRPr sz="1200">
                        <a:latin typeface="Times New Roman"/>
                        <a:ea typeface="Times New Roman"/>
                        <a:cs typeface="Times New Roman"/>
                        <a:sym typeface="Times New Roman"/>
                      </a:endParaRPr>
                    </a:p>
                  </a:txBody>
                  <a:tcPr marL="63500" marR="63500" marT="63500" marB="63500">
                    <a:solidFill>
                      <a:srgbClr val="FFFF00"/>
                    </a:solidFill>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40</a:t>
                      </a:r>
                      <a:endParaRPr sz="1200">
                        <a:latin typeface="Times New Roman"/>
                        <a:ea typeface="Times New Roman"/>
                        <a:cs typeface="Times New Roman"/>
                        <a:sym typeface="Times New Roman"/>
                      </a:endParaRPr>
                    </a:p>
                  </a:txBody>
                  <a:tcPr marL="63500" marR="63500" marT="63500" marB="63500">
                    <a:solidFill>
                      <a:srgbClr val="FFFF00"/>
                    </a:solidFill>
                  </a:tcPr>
                </a:tc>
                <a:extLst>
                  <a:ext uri="{0D108BD9-81ED-4DB2-BD59-A6C34878D82A}">
                    <a16:rowId xmlns:a16="http://schemas.microsoft.com/office/drawing/2014/main" val="10002"/>
                  </a:ext>
                </a:extLst>
              </a:tr>
              <a:tr h="306750">
                <a:tc vMerge="1">
                  <a:txBody>
                    <a:bodyPr/>
                    <a:lstStyle/>
                    <a:p>
                      <a:endParaRPr lang="en-US"/>
                    </a:p>
                  </a:txBody>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54.5</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39</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3"/>
                  </a:ext>
                </a:extLst>
              </a:tr>
            </a:tbl>
          </a:graphicData>
        </a:graphic>
      </p:graphicFrame>
      <p:pic>
        <p:nvPicPr>
          <p:cNvPr id="358" name="Google Shape;358;p42"/>
          <p:cNvPicPr preferRelativeResize="0"/>
          <p:nvPr/>
        </p:nvPicPr>
        <p:blipFill rotWithShape="1">
          <a:blip r:embed="rId4">
            <a:alphaModFix/>
          </a:blip>
          <a:srcRect t="11007" b="31148"/>
          <a:stretch/>
        </p:blipFill>
        <p:spPr>
          <a:xfrm>
            <a:off x="2417548" y="2867163"/>
            <a:ext cx="9220601" cy="835825"/>
          </a:xfrm>
          <a:prstGeom prst="rect">
            <a:avLst/>
          </a:prstGeom>
          <a:noFill/>
          <a:ln>
            <a:noFill/>
          </a:ln>
        </p:spPr>
      </p:pic>
      <p:pic>
        <p:nvPicPr>
          <p:cNvPr id="359" name="Google Shape;359;p42"/>
          <p:cNvPicPr preferRelativeResize="0"/>
          <p:nvPr/>
        </p:nvPicPr>
        <p:blipFill rotWithShape="1">
          <a:blip r:embed="rId5">
            <a:alphaModFix/>
          </a:blip>
          <a:srcRect t="10293" b="30751"/>
          <a:stretch/>
        </p:blipFill>
        <p:spPr>
          <a:xfrm>
            <a:off x="53700" y="4155412"/>
            <a:ext cx="12192000" cy="1016350"/>
          </a:xfrm>
          <a:prstGeom prst="rect">
            <a:avLst/>
          </a:prstGeom>
          <a:noFill/>
          <a:ln>
            <a:noFill/>
          </a:ln>
        </p:spPr>
      </p:pic>
      <p:sp>
        <p:nvSpPr>
          <p:cNvPr id="8" name="Rectangle 7"/>
          <p:cNvSpPr/>
          <p:nvPr/>
        </p:nvSpPr>
        <p:spPr>
          <a:xfrm>
            <a:off x="227290" y="720436"/>
            <a:ext cx="3670455" cy="286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AA84F"/>
        </a:solidFill>
        <a:effectLst/>
      </p:bgPr>
    </p:bg>
    <p:spTree>
      <p:nvGrpSpPr>
        <p:cNvPr id="1" name="Shape 101"/>
        <p:cNvGrpSpPr/>
        <p:nvPr/>
      </p:nvGrpSpPr>
      <p:grpSpPr>
        <a:xfrm>
          <a:off x="0" y="0"/>
          <a:ext cx="0" cy="0"/>
          <a:chOff x="0" y="0"/>
          <a:chExt cx="0" cy="0"/>
        </a:xfrm>
      </p:grpSpPr>
      <p:sp>
        <p:nvSpPr>
          <p:cNvPr id="102" name="Google Shape;102;p14"/>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pic>
        <p:nvPicPr>
          <p:cNvPr id="103" name="Google Shape;103;p14"/>
          <p:cNvPicPr preferRelativeResize="0"/>
          <p:nvPr/>
        </p:nvPicPr>
        <p:blipFill rotWithShape="1">
          <a:blip r:embed="rId3">
            <a:alphaModFix amt="21000"/>
          </a:blip>
          <a:srcRect b="36439"/>
          <a:stretch/>
        </p:blipFill>
        <p:spPr>
          <a:xfrm>
            <a:off x="1593100" y="0"/>
            <a:ext cx="8405251" cy="5471703"/>
          </a:xfrm>
          <a:prstGeom prst="rect">
            <a:avLst/>
          </a:prstGeom>
          <a:noFill/>
          <a:ln>
            <a:noFill/>
          </a:ln>
        </p:spPr>
      </p:pic>
      <p:sp>
        <p:nvSpPr>
          <p:cNvPr id="104" name="Google Shape;104;p14"/>
          <p:cNvSpPr txBox="1"/>
          <p:nvPr/>
        </p:nvSpPr>
        <p:spPr>
          <a:xfrm>
            <a:off x="2252188" y="996625"/>
            <a:ext cx="7973100" cy="96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a:latin typeface="Georgia"/>
                <a:ea typeface="Georgia"/>
                <a:cs typeface="Georgia"/>
                <a:sym typeface="Georgia"/>
              </a:rPr>
              <a:t>Worship Statistics</a:t>
            </a:r>
            <a:endParaRPr sz="4800" b="1">
              <a:latin typeface="Georgia"/>
              <a:ea typeface="Georgia"/>
              <a:cs typeface="Georgia"/>
              <a:sym typeface="Georgia"/>
            </a:endParaRPr>
          </a:p>
        </p:txBody>
      </p:sp>
      <p:sp>
        <p:nvSpPr>
          <p:cNvPr id="105" name="Google Shape;105;p14"/>
          <p:cNvSpPr txBox="1"/>
          <p:nvPr/>
        </p:nvSpPr>
        <p:spPr>
          <a:xfrm>
            <a:off x="5277613" y="2671938"/>
            <a:ext cx="1312500" cy="49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Calibri"/>
                <a:ea typeface="Calibri"/>
                <a:cs typeface="Calibri"/>
                <a:sym typeface="Calibri"/>
              </a:rPr>
              <a:t>CRCNA Results</a:t>
            </a:r>
            <a:endParaRPr b="1">
              <a:latin typeface="Calibri"/>
              <a:ea typeface="Calibri"/>
              <a:cs typeface="Calibri"/>
              <a:sym typeface="Calibri"/>
            </a:endParaRPr>
          </a:p>
        </p:txBody>
      </p:sp>
      <p:sp>
        <p:nvSpPr>
          <p:cNvPr id="106" name="Google Shape;106;p14"/>
          <p:cNvSpPr/>
          <p:nvPr/>
        </p:nvSpPr>
        <p:spPr>
          <a:xfrm>
            <a:off x="9875" y="5476525"/>
            <a:ext cx="12192000" cy="1430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7" name="Google Shape;107;p14"/>
          <p:cNvPicPr preferRelativeResize="0"/>
          <p:nvPr/>
        </p:nvPicPr>
        <p:blipFill>
          <a:blip r:embed="rId4">
            <a:alphaModFix/>
          </a:blip>
          <a:stretch>
            <a:fillRect/>
          </a:stretch>
        </p:blipFill>
        <p:spPr>
          <a:xfrm>
            <a:off x="196500" y="5625875"/>
            <a:ext cx="1396600" cy="1132000"/>
          </a:xfrm>
          <a:prstGeom prst="rect">
            <a:avLst/>
          </a:prstGeom>
          <a:noFill/>
          <a:ln>
            <a:noFill/>
          </a:ln>
        </p:spPr>
      </p:pic>
      <p:pic>
        <p:nvPicPr>
          <p:cNvPr id="108" name="Google Shape;108;p14"/>
          <p:cNvPicPr preferRelativeResize="0"/>
          <p:nvPr/>
        </p:nvPicPr>
        <p:blipFill>
          <a:blip r:embed="rId5">
            <a:alphaModFix/>
          </a:blip>
          <a:stretch>
            <a:fillRect/>
          </a:stretch>
        </p:blipFill>
        <p:spPr>
          <a:xfrm>
            <a:off x="4440400" y="5736600"/>
            <a:ext cx="3642201" cy="910550"/>
          </a:xfrm>
          <a:prstGeom prst="rect">
            <a:avLst/>
          </a:prstGeom>
          <a:noFill/>
          <a:ln>
            <a:noFill/>
          </a:ln>
        </p:spPr>
      </p:pic>
      <p:pic>
        <p:nvPicPr>
          <p:cNvPr id="109" name="Google Shape;109;p14"/>
          <p:cNvPicPr preferRelativeResize="0"/>
          <p:nvPr/>
        </p:nvPicPr>
        <p:blipFill>
          <a:blip r:embed="rId6">
            <a:alphaModFix/>
          </a:blip>
          <a:stretch>
            <a:fillRect/>
          </a:stretch>
        </p:blipFill>
        <p:spPr>
          <a:xfrm>
            <a:off x="10225300" y="5792238"/>
            <a:ext cx="1750050" cy="799275"/>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4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a:p>
        </p:txBody>
      </p:sp>
      <p:sp>
        <p:nvSpPr>
          <p:cNvPr id="365" name="Google Shape;365;p43"/>
          <p:cNvSpPr txBox="1"/>
          <p:nvPr/>
        </p:nvSpPr>
        <p:spPr>
          <a:xfrm>
            <a:off x="0" y="0"/>
            <a:ext cx="12192000" cy="369332"/>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66" name="Google Shape;366;p43"/>
          <p:cNvPicPr preferRelativeResize="0"/>
          <p:nvPr/>
        </p:nvPicPr>
        <p:blipFill rotWithShape="1">
          <a:blip r:embed="rId3">
            <a:alphaModFix/>
          </a:blip>
          <a:srcRect/>
          <a:stretch/>
        </p:blipFill>
        <p:spPr>
          <a:xfrm>
            <a:off x="220134" y="369332"/>
            <a:ext cx="11548156" cy="3347535"/>
          </a:xfrm>
          <a:prstGeom prst="rect">
            <a:avLst/>
          </a:prstGeom>
          <a:noFill/>
          <a:ln>
            <a:noFill/>
          </a:ln>
        </p:spPr>
      </p:pic>
      <p:graphicFrame>
        <p:nvGraphicFramePr>
          <p:cNvPr id="367" name="Google Shape;367;p43"/>
          <p:cNvGraphicFramePr/>
          <p:nvPr/>
        </p:nvGraphicFramePr>
        <p:xfrm>
          <a:off x="6453350" y="5738500"/>
          <a:ext cx="5314950" cy="619760"/>
        </p:xfrm>
        <a:graphic>
          <a:graphicData uri="http://schemas.openxmlformats.org/drawingml/2006/table">
            <a:tbl>
              <a:tblPr>
                <a:noFill/>
                <a:tableStyleId>{86D32A31-9440-466C-947C-AB955EF73E24}</a:tableStyleId>
              </a:tblPr>
              <a:tblGrid>
                <a:gridCol w="4371975">
                  <a:extLst>
                    <a:ext uri="{9D8B030D-6E8A-4147-A177-3AD203B41FA5}">
                      <a16:colId xmlns:a16="http://schemas.microsoft.com/office/drawing/2014/main" val="20000"/>
                    </a:ext>
                  </a:extLst>
                </a:gridCol>
                <a:gridCol w="495300">
                  <a:extLst>
                    <a:ext uri="{9D8B030D-6E8A-4147-A177-3AD203B41FA5}">
                      <a16:colId xmlns:a16="http://schemas.microsoft.com/office/drawing/2014/main" val="20001"/>
                    </a:ext>
                  </a:extLst>
                </a:gridCol>
                <a:gridCol w="447675">
                  <a:extLst>
                    <a:ext uri="{9D8B030D-6E8A-4147-A177-3AD203B41FA5}">
                      <a16:colId xmlns:a16="http://schemas.microsoft.com/office/drawing/2014/main" val="20002"/>
                    </a:ext>
                  </a:extLst>
                </a:gridCol>
              </a:tblGrid>
              <a:tr h="0">
                <a:tc>
                  <a:txBody>
                    <a:bodyPr/>
                    <a:lstStyle/>
                    <a:p>
                      <a:pPr marL="0" lvl="0" indent="0" algn="l" rtl="0">
                        <a:spcBef>
                          <a:spcPts val="0"/>
                        </a:spcBef>
                        <a:spcAft>
                          <a:spcPts val="0"/>
                        </a:spcAft>
                        <a:buNone/>
                      </a:pPr>
                      <a:endParaRPr sz="1200" b="1">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1999</a:t>
                      </a:r>
                      <a:endParaRPr sz="1200" b="1">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2018</a:t>
                      </a:r>
                      <a:endParaRPr sz="1200" b="1">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Use of Preparatory form</a:t>
                      </a:r>
                      <a:endParaRPr sz="1200" b="1">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59.6</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52</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1"/>
                  </a:ext>
                </a:extLst>
              </a:tr>
            </a:tbl>
          </a:graphicData>
        </a:graphic>
      </p:graphicFrame>
      <p:sp>
        <p:nvSpPr>
          <p:cNvPr id="6" name="Rectangle 5"/>
          <p:cNvSpPr/>
          <p:nvPr/>
        </p:nvSpPr>
        <p:spPr>
          <a:xfrm>
            <a:off x="220134" y="951025"/>
            <a:ext cx="3670455" cy="286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4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31</a:t>
            </a:fld>
            <a:endParaRPr/>
          </a:p>
        </p:txBody>
      </p:sp>
      <p:sp>
        <p:nvSpPr>
          <p:cNvPr id="373" name="Google Shape;373;p44"/>
          <p:cNvSpPr txBox="1"/>
          <p:nvPr/>
        </p:nvSpPr>
        <p:spPr>
          <a:xfrm>
            <a:off x="0" y="0"/>
            <a:ext cx="12192000" cy="369332"/>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74" name="Google Shape;374;p44"/>
          <p:cNvPicPr preferRelativeResize="0"/>
          <p:nvPr/>
        </p:nvPicPr>
        <p:blipFill rotWithShape="1">
          <a:blip r:embed="rId3">
            <a:alphaModFix/>
          </a:blip>
          <a:srcRect/>
          <a:stretch/>
        </p:blipFill>
        <p:spPr>
          <a:xfrm>
            <a:off x="121391" y="369332"/>
            <a:ext cx="11802967" cy="3576135"/>
          </a:xfrm>
          <a:prstGeom prst="rect">
            <a:avLst/>
          </a:prstGeom>
          <a:noFill/>
          <a:ln>
            <a:noFill/>
          </a:ln>
        </p:spPr>
      </p:pic>
      <p:graphicFrame>
        <p:nvGraphicFramePr>
          <p:cNvPr id="375" name="Google Shape;375;p44"/>
          <p:cNvGraphicFramePr/>
          <p:nvPr/>
        </p:nvGraphicFramePr>
        <p:xfrm>
          <a:off x="121400" y="4798055"/>
          <a:ext cx="3311800" cy="1767145"/>
        </p:xfrm>
        <a:graphic>
          <a:graphicData uri="http://schemas.openxmlformats.org/drawingml/2006/table">
            <a:tbl>
              <a:tblPr>
                <a:noFill/>
                <a:tableStyleId>{86D32A31-9440-466C-947C-AB955EF73E24}</a:tableStyleId>
              </a:tblPr>
              <a:tblGrid>
                <a:gridCol w="2368825">
                  <a:extLst>
                    <a:ext uri="{9D8B030D-6E8A-4147-A177-3AD203B41FA5}">
                      <a16:colId xmlns:a16="http://schemas.microsoft.com/office/drawing/2014/main" val="20000"/>
                    </a:ext>
                  </a:extLst>
                </a:gridCol>
                <a:gridCol w="455875">
                  <a:extLst>
                    <a:ext uri="{9D8B030D-6E8A-4147-A177-3AD203B41FA5}">
                      <a16:colId xmlns:a16="http://schemas.microsoft.com/office/drawing/2014/main" val="20001"/>
                    </a:ext>
                  </a:extLst>
                </a:gridCol>
                <a:gridCol w="487100">
                  <a:extLst>
                    <a:ext uri="{9D8B030D-6E8A-4147-A177-3AD203B41FA5}">
                      <a16:colId xmlns:a16="http://schemas.microsoft.com/office/drawing/2014/main" val="20002"/>
                    </a:ext>
                  </a:extLst>
                </a:gridCol>
              </a:tblGrid>
              <a:tr h="277325">
                <a:tc>
                  <a:txBody>
                    <a:bodyPr/>
                    <a:lstStyle/>
                    <a:p>
                      <a:pPr marL="0" lvl="0" indent="0" algn="l" rtl="0">
                        <a:spcBef>
                          <a:spcPts val="0"/>
                        </a:spcBef>
                        <a:spcAft>
                          <a:spcPts val="0"/>
                        </a:spcAft>
                        <a:buNone/>
                      </a:pPr>
                      <a:endParaRPr sz="1200" b="1">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1999</a:t>
                      </a:r>
                      <a:endParaRPr sz="1200" b="1">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2018</a:t>
                      </a:r>
                      <a:endParaRPr sz="1200" b="1">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0"/>
                  </a:ext>
                </a:extLst>
              </a:tr>
              <a:tr h="275600">
                <a:tc rowSpan="4">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Lord’s Supper Liturgy </a:t>
                      </a:r>
                      <a:r>
                        <a:rPr lang="en-US" sz="1200">
                          <a:latin typeface="Times New Roman"/>
                          <a:ea typeface="Times New Roman"/>
                          <a:cs typeface="Times New Roman"/>
                          <a:sym typeface="Times New Roman"/>
                        </a:rPr>
                        <a:t>    Yes</a:t>
                      </a: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Yes, but adapted</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Create our own</a:t>
                      </a: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No</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32</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23</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1"/>
                  </a:ext>
                </a:extLst>
              </a:tr>
              <a:tr h="275600">
                <a:tc vMerge="1">
                  <a:txBody>
                    <a:bodyPr/>
                    <a:lstStyle/>
                    <a:p>
                      <a:endParaRPr lang="en-US"/>
                    </a:p>
                  </a:txBody>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48.5</a:t>
                      </a:r>
                      <a:endParaRPr sz="1200">
                        <a:latin typeface="Times New Roman"/>
                        <a:ea typeface="Times New Roman"/>
                        <a:cs typeface="Times New Roman"/>
                        <a:sym typeface="Times New Roman"/>
                      </a:endParaRPr>
                    </a:p>
                  </a:txBody>
                  <a:tcPr marL="63500" marR="63500" marT="63500" marB="63500">
                    <a:solidFill>
                      <a:srgbClr val="FFFF00"/>
                    </a:solidFill>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56</a:t>
                      </a:r>
                      <a:endParaRPr sz="1200">
                        <a:latin typeface="Times New Roman"/>
                        <a:ea typeface="Times New Roman"/>
                        <a:cs typeface="Times New Roman"/>
                        <a:sym typeface="Times New Roman"/>
                      </a:endParaRPr>
                    </a:p>
                  </a:txBody>
                  <a:tcPr marL="63500" marR="63500" marT="63500" marB="63500">
                    <a:solidFill>
                      <a:srgbClr val="FFFF00"/>
                    </a:solidFill>
                  </a:tcPr>
                </a:tc>
                <a:extLst>
                  <a:ext uri="{0D108BD9-81ED-4DB2-BD59-A6C34878D82A}">
                    <a16:rowId xmlns:a16="http://schemas.microsoft.com/office/drawing/2014/main" val="10002"/>
                  </a:ext>
                </a:extLst>
              </a:tr>
              <a:tr h="275600">
                <a:tc vMerge="1">
                  <a:txBody>
                    <a:bodyPr/>
                    <a:lstStyle/>
                    <a:p>
                      <a:endParaRPr lang="en-US"/>
                    </a:p>
                  </a:txBody>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17.7</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15</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3"/>
                  </a:ext>
                </a:extLst>
              </a:tr>
              <a:tr h="527625">
                <a:tc vMerge="1">
                  <a:txBody>
                    <a:bodyPr/>
                    <a:lstStyle/>
                    <a:p>
                      <a:endParaRPr lang="en-US"/>
                    </a:p>
                  </a:txBody>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0.5</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4</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4"/>
                  </a:ext>
                </a:extLst>
              </a:tr>
            </a:tbl>
          </a:graphicData>
        </a:graphic>
      </p:graphicFrame>
      <p:pic>
        <p:nvPicPr>
          <p:cNvPr id="376" name="Google Shape;376;p44"/>
          <p:cNvPicPr preferRelativeResize="0"/>
          <p:nvPr/>
        </p:nvPicPr>
        <p:blipFill rotWithShape="1">
          <a:blip r:embed="rId4">
            <a:alphaModFix/>
          </a:blip>
          <a:srcRect t="14909" b="52221"/>
          <a:stretch/>
        </p:blipFill>
        <p:spPr>
          <a:xfrm>
            <a:off x="2062325" y="4324400"/>
            <a:ext cx="10011251" cy="299806"/>
          </a:xfrm>
          <a:prstGeom prst="rect">
            <a:avLst/>
          </a:prstGeom>
          <a:noFill/>
          <a:ln>
            <a:noFill/>
          </a:ln>
        </p:spPr>
      </p:pic>
      <p:pic>
        <p:nvPicPr>
          <p:cNvPr id="377" name="Google Shape;377;p44"/>
          <p:cNvPicPr preferRelativeResize="0"/>
          <p:nvPr/>
        </p:nvPicPr>
        <p:blipFill rotWithShape="1">
          <a:blip r:embed="rId5">
            <a:alphaModFix/>
          </a:blip>
          <a:srcRect t="7755" b="31369"/>
          <a:stretch/>
        </p:blipFill>
        <p:spPr>
          <a:xfrm>
            <a:off x="2062325" y="3377875"/>
            <a:ext cx="10011251" cy="875075"/>
          </a:xfrm>
          <a:prstGeom prst="rect">
            <a:avLst/>
          </a:prstGeom>
          <a:noFill/>
          <a:ln>
            <a:noFill/>
          </a:ln>
        </p:spPr>
      </p:pic>
      <p:sp>
        <p:nvSpPr>
          <p:cNvPr id="8" name="Rectangle 7"/>
          <p:cNvSpPr/>
          <p:nvPr/>
        </p:nvSpPr>
        <p:spPr>
          <a:xfrm>
            <a:off x="121391" y="652585"/>
            <a:ext cx="3670455" cy="286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4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32</a:t>
            </a:fld>
            <a:endParaRPr/>
          </a:p>
        </p:txBody>
      </p:sp>
      <p:sp>
        <p:nvSpPr>
          <p:cNvPr id="383" name="Google Shape;383;p45"/>
          <p:cNvSpPr txBox="1"/>
          <p:nvPr/>
        </p:nvSpPr>
        <p:spPr>
          <a:xfrm>
            <a:off x="0" y="0"/>
            <a:ext cx="12192000" cy="369300"/>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84" name="Google Shape;384;p45"/>
          <p:cNvPicPr preferRelativeResize="0"/>
          <p:nvPr/>
        </p:nvPicPr>
        <p:blipFill>
          <a:blip r:embed="rId3">
            <a:alphaModFix/>
          </a:blip>
          <a:stretch>
            <a:fillRect/>
          </a:stretch>
        </p:blipFill>
        <p:spPr>
          <a:xfrm>
            <a:off x="152400" y="369300"/>
            <a:ext cx="11887201" cy="4526760"/>
          </a:xfrm>
          <a:prstGeom prst="rect">
            <a:avLst/>
          </a:prstGeom>
          <a:noFill/>
          <a:ln>
            <a:noFill/>
          </a:ln>
        </p:spPr>
      </p:pic>
      <p:sp>
        <p:nvSpPr>
          <p:cNvPr id="5" name="Rectangle 4"/>
          <p:cNvSpPr/>
          <p:nvPr/>
        </p:nvSpPr>
        <p:spPr>
          <a:xfrm>
            <a:off x="152400" y="738600"/>
            <a:ext cx="3670455" cy="286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4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33</a:t>
            </a:fld>
            <a:endParaRPr/>
          </a:p>
        </p:txBody>
      </p:sp>
      <p:sp>
        <p:nvSpPr>
          <p:cNvPr id="390" name="Google Shape;390;p46"/>
          <p:cNvSpPr txBox="1"/>
          <p:nvPr/>
        </p:nvSpPr>
        <p:spPr>
          <a:xfrm>
            <a:off x="0" y="0"/>
            <a:ext cx="12192000" cy="369300"/>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91" name="Google Shape;391;p46"/>
          <p:cNvPicPr preferRelativeResize="0"/>
          <p:nvPr/>
        </p:nvPicPr>
        <p:blipFill>
          <a:blip r:embed="rId3">
            <a:alphaModFix/>
          </a:blip>
          <a:stretch>
            <a:fillRect/>
          </a:stretch>
        </p:blipFill>
        <p:spPr>
          <a:xfrm>
            <a:off x="152400" y="369300"/>
            <a:ext cx="11887201" cy="2467482"/>
          </a:xfrm>
          <a:prstGeom prst="rect">
            <a:avLst/>
          </a:prstGeom>
          <a:noFill/>
          <a:ln>
            <a:noFill/>
          </a:ln>
        </p:spPr>
      </p:pic>
      <p:sp>
        <p:nvSpPr>
          <p:cNvPr id="5" name="Rectangle 4"/>
          <p:cNvSpPr/>
          <p:nvPr/>
        </p:nvSpPr>
        <p:spPr>
          <a:xfrm>
            <a:off x="152400" y="655782"/>
            <a:ext cx="3726873" cy="350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4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34</a:t>
            </a:fld>
            <a:endParaRPr/>
          </a:p>
        </p:txBody>
      </p:sp>
      <p:sp>
        <p:nvSpPr>
          <p:cNvPr id="397" name="Google Shape;397;p47"/>
          <p:cNvSpPr txBox="1"/>
          <p:nvPr/>
        </p:nvSpPr>
        <p:spPr>
          <a:xfrm>
            <a:off x="0" y="0"/>
            <a:ext cx="12192000" cy="369300"/>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98" name="Google Shape;398;p47"/>
          <p:cNvPicPr preferRelativeResize="0"/>
          <p:nvPr/>
        </p:nvPicPr>
        <p:blipFill>
          <a:blip r:embed="rId3">
            <a:alphaModFix/>
          </a:blip>
          <a:stretch>
            <a:fillRect/>
          </a:stretch>
        </p:blipFill>
        <p:spPr>
          <a:xfrm>
            <a:off x="152400" y="369300"/>
            <a:ext cx="11887201" cy="4321808"/>
          </a:xfrm>
          <a:prstGeom prst="rect">
            <a:avLst/>
          </a:prstGeom>
          <a:noFill/>
          <a:ln>
            <a:noFill/>
          </a:ln>
        </p:spPr>
      </p:pic>
      <p:sp>
        <p:nvSpPr>
          <p:cNvPr id="5" name="Rectangle 4"/>
          <p:cNvSpPr/>
          <p:nvPr/>
        </p:nvSpPr>
        <p:spPr>
          <a:xfrm>
            <a:off x="152400" y="738600"/>
            <a:ext cx="3745346" cy="2679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4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35</a:t>
            </a:fld>
            <a:endParaRPr/>
          </a:p>
        </p:txBody>
      </p:sp>
      <p:sp>
        <p:nvSpPr>
          <p:cNvPr id="404" name="Google Shape;404;p48"/>
          <p:cNvSpPr txBox="1"/>
          <p:nvPr/>
        </p:nvSpPr>
        <p:spPr>
          <a:xfrm>
            <a:off x="0" y="0"/>
            <a:ext cx="12192000" cy="369332"/>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05" name="Google Shape;405;p48"/>
          <p:cNvPicPr preferRelativeResize="0"/>
          <p:nvPr/>
        </p:nvPicPr>
        <p:blipFill rotWithShape="1">
          <a:blip r:embed="rId3">
            <a:alphaModFix/>
          </a:blip>
          <a:srcRect/>
          <a:stretch/>
        </p:blipFill>
        <p:spPr>
          <a:xfrm>
            <a:off x="228598" y="432921"/>
            <a:ext cx="11657706" cy="3141552"/>
          </a:xfrm>
          <a:prstGeom prst="rect">
            <a:avLst/>
          </a:prstGeom>
          <a:noFill/>
          <a:ln>
            <a:noFill/>
          </a:ln>
        </p:spPr>
      </p:pic>
      <p:sp>
        <p:nvSpPr>
          <p:cNvPr id="5" name="Rectangle 4"/>
          <p:cNvSpPr/>
          <p:nvPr/>
        </p:nvSpPr>
        <p:spPr>
          <a:xfrm>
            <a:off x="227290" y="720436"/>
            <a:ext cx="3670455" cy="286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4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36</a:t>
            </a:fld>
            <a:endParaRPr/>
          </a:p>
        </p:txBody>
      </p:sp>
      <p:sp>
        <p:nvSpPr>
          <p:cNvPr id="411" name="Google Shape;411;p49"/>
          <p:cNvSpPr txBox="1"/>
          <p:nvPr/>
        </p:nvSpPr>
        <p:spPr>
          <a:xfrm>
            <a:off x="0" y="0"/>
            <a:ext cx="12192000" cy="369300"/>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12" name="Google Shape;412;p49"/>
          <p:cNvPicPr preferRelativeResize="0"/>
          <p:nvPr/>
        </p:nvPicPr>
        <p:blipFill>
          <a:blip r:embed="rId3">
            <a:alphaModFix/>
          </a:blip>
          <a:stretch>
            <a:fillRect/>
          </a:stretch>
        </p:blipFill>
        <p:spPr>
          <a:xfrm>
            <a:off x="83325" y="369300"/>
            <a:ext cx="11887201" cy="4009925"/>
          </a:xfrm>
          <a:prstGeom prst="rect">
            <a:avLst/>
          </a:prstGeom>
          <a:noFill/>
          <a:ln>
            <a:noFill/>
          </a:ln>
        </p:spPr>
      </p:pic>
      <p:graphicFrame>
        <p:nvGraphicFramePr>
          <p:cNvPr id="413" name="Google Shape;413;p49"/>
          <p:cNvGraphicFramePr/>
          <p:nvPr/>
        </p:nvGraphicFramePr>
        <p:xfrm>
          <a:off x="6216475" y="5080725"/>
          <a:ext cx="5137325" cy="1239520"/>
        </p:xfrm>
        <a:graphic>
          <a:graphicData uri="http://schemas.openxmlformats.org/drawingml/2006/table">
            <a:tbl>
              <a:tblPr>
                <a:noFill/>
                <a:tableStyleId>{86D32A31-9440-466C-947C-AB955EF73E24}</a:tableStyleId>
              </a:tblPr>
              <a:tblGrid>
                <a:gridCol w="4194350">
                  <a:extLst>
                    <a:ext uri="{9D8B030D-6E8A-4147-A177-3AD203B41FA5}">
                      <a16:colId xmlns:a16="http://schemas.microsoft.com/office/drawing/2014/main" val="20000"/>
                    </a:ext>
                  </a:extLst>
                </a:gridCol>
                <a:gridCol w="495300">
                  <a:extLst>
                    <a:ext uri="{9D8B030D-6E8A-4147-A177-3AD203B41FA5}">
                      <a16:colId xmlns:a16="http://schemas.microsoft.com/office/drawing/2014/main" val="20001"/>
                    </a:ext>
                  </a:extLst>
                </a:gridCol>
                <a:gridCol w="447675">
                  <a:extLst>
                    <a:ext uri="{9D8B030D-6E8A-4147-A177-3AD203B41FA5}">
                      <a16:colId xmlns:a16="http://schemas.microsoft.com/office/drawing/2014/main" val="20002"/>
                    </a:ext>
                  </a:extLst>
                </a:gridCol>
              </a:tblGrid>
              <a:tr h="279400">
                <a:tc>
                  <a:txBody>
                    <a:bodyPr/>
                    <a:lstStyle/>
                    <a:p>
                      <a:pPr marL="0" lvl="0" indent="0" algn="l" rtl="0">
                        <a:spcBef>
                          <a:spcPts val="0"/>
                        </a:spcBef>
                        <a:spcAft>
                          <a:spcPts val="0"/>
                        </a:spcAft>
                        <a:buNone/>
                      </a:pPr>
                      <a:endParaRPr sz="1200" b="1">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1999</a:t>
                      </a:r>
                      <a:endParaRPr sz="1200" b="1">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2018</a:t>
                      </a:r>
                      <a:endParaRPr sz="1200" b="1">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0"/>
                  </a:ext>
                </a:extLst>
              </a:tr>
              <a:tr h="279400">
                <a:tc rowSpan="3">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Do communicants typically remain seated or come forward?</a:t>
                      </a:r>
                      <a:endParaRPr sz="1200" b="1">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Seated</a:t>
                      </a: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Come forward</a:t>
                      </a: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Sometimes come forward</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67.5</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68</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1"/>
                  </a:ext>
                </a:extLst>
              </a:tr>
              <a:tr h="279400">
                <a:tc vMerge="1">
                  <a:txBody>
                    <a:bodyPr/>
                    <a:lstStyle/>
                    <a:p>
                      <a:endParaRPr lang="en-US"/>
                    </a:p>
                  </a:txBody>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40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20</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2"/>
                  </a:ext>
                </a:extLst>
              </a:tr>
              <a:tr h="279400">
                <a:tc vMerge="1">
                  <a:txBody>
                    <a:bodyPr/>
                    <a:lstStyle/>
                    <a:p>
                      <a:endParaRPr lang="en-US"/>
                    </a:p>
                  </a:txBody>
                  <a:tcPr/>
                </a:tc>
                <a:tc>
                  <a:txBody>
                    <a:bodyPr/>
                    <a:lstStyle/>
                    <a:p>
                      <a:pPr marL="0" lvl="0" indent="0" algn="l" rtl="0">
                        <a:spcBef>
                          <a:spcPts val="0"/>
                        </a:spcBef>
                        <a:spcAft>
                          <a:spcPts val="0"/>
                        </a:spcAft>
                        <a:buNone/>
                      </a:pP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32</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3"/>
                  </a:ext>
                </a:extLst>
              </a:tr>
            </a:tbl>
          </a:graphicData>
        </a:graphic>
      </p:graphicFrame>
      <p:sp>
        <p:nvSpPr>
          <p:cNvPr id="6" name="Rectangle 5"/>
          <p:cNvSpPr/>
          <p:nvPr/>
        </p:nvSpPr>
        <p:spPr>
          <a:xfrm>
            <a:off x="83325" y="738600"/>
            <a:ext cx="3670455" cy="286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5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37</a:t>
            </a:fld>
            <a:endParaRPr/>
          </a:p>
        </p:txBody>
      </p:sp>
      <p:sp>
        <p:nvSpPr>
          <p:cNvPr id="419" name="Google Shape;419;p50"/>
          <p:cNvSpPr txBox="1"/>
          <p:nvPr/>
        </p:nvSpPr>
        <p:spPr>
          <a:xfrm>
            <a:off x="0" y="0"/>
            <a:ext cx="12192000" cy="369332"/>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20" name="Google Shape;420;p50"/>
          <p:cNvPicPr preferRelativeResize="0"/>
          <p:nvPr/>
        </p:nvPicPr>
        <p:blipFill rotWithShape="1">
          <a:blip r:embed="rId3">
            <a:alphaModFix/>
          </a:blip>
          <a:srcRect/>
          <a:stretch/>
        </p:blipFill>
        <p:spPr>
          <a:xfrm>
            <a:off x="254000" y="369332"/>
            <a:ext cx="11648509" cy="3529337"/>
          </a:xfrm>
          <a:prstGeom prst="rect">
            <a:avLst/>
          </a:prstGeom>
          <a:noFill/>
          <a:ln>
            <a:noFill/>
          </a:ln>
        </p:spPr>
      </p:pic>
      <p:sp>
        <p:nvSpPr>
          <p:cNvPr id="5" name="Rectangle 4"/>
          <p:cNvSpPr/>
          <p:nvPr/>
        </p:nvSpPr>
        <p:spPr>
          <a:xfrm>
            <a:off x="227290" y="720436"/>
            <a:ext cx="3670455" cy="286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5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38</a:t>
            </a:fld>
            <a:endParaRPr/>
          </a:p>
        </p:txBody>
      </p:sp>
      <p:sp>
        <p:nvSpPr>
          <p:cNvPr id="433" name="Google Shape;433;p52"/>
          <p:cNvSpPr txBox="1"/>
          <p:nvPr/>
        </p:nvSpPr>
        <p:spPr>
          <a:xfrm>
            <a:off x="0" y="0"/>
            <a:ext cx="12192000" cy="369300"/>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34" name="Google Shape;434;p52"/>
          <p:cNvPicPr preferRelativeResize="0"/>
          <p:nvPr/>
        </p:nvPicPr>
        <p:blipFill rotWithShape="1">
          <a:blip r:embed="rId3">
            <a:alphaModFix/>
          </a:blip>
          <a:srcRect l="25458" t="20249" b="12072"/>
          <a:stretch/>
        </p:blipFill>
        <p:spPr>
          <a:xfrm>
            <a:off x="191728" y="1578462"/>
            <a:ext cx="11885971" cy="2217845"/>
          </a:xfrm>
          <a:prstGeom prst="rect">
            <a:avLst/>
          </a:prstGeom>
          <a:noFill/>
          <a:ln>
            <a:noFill/>
          </a:ln>
        </p:spPr>
      </p:pic>
      <p:sp>
        <p:nvSpPr>
          <p:cNvPr id="2" name="TextBox 1"/>
          <p:cNvSpPr txBox="1"/>
          <p:nvPr/>
        </p:nvSpPr>
        <p:spPr>
          <a:xfrm>
            <a:off x="471948" y="589935"/>
            <a:ext cx="10264878" cy="646331"/>
          </a:xfrm>
          <a:prstGeom prst="rect">
            <a:avLst/>
          </a:prstGeom>
          <a:noFill/>
        </p:spPr>
        <p:txBody>
          <a:bodyPr wrap="square" rtlCol="0">
            <a:spAutoFit/>
          </a:bodyPr>
          <a:lstStyle/>
          <a:p>
            <a:r>
              <a:rPr lang="en-US" sz="1800" dirty="0" smtClean="0"/>
              <a:t>Which prevailing theme(s) are communicated during your congregation’s celebration of the Lord’s Supper? Check all that apply. </a:t>
            </a:r>
            <a:endParaRPr lang="en-US" sz="20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6AA84F"/>
        </a:solidFill>
        <a:effectLst/>
      </p:bgPr>
    </p:bg>
    <p:spTree>
      <p:nvGrpSpPr>
        <p:cNvPr id="1" name="Shape 88"/>
        <p:cNvGrpSpPr/>
        <p:nvPr/>
      </p:nvGrpSpPr>
      <p:grpSpPr>
        <a:xfrm>
          <a:off x="0" y="0"/>
          <a:ext cx="0" cy="0"/>
          <a:chOff x="0" y="0"/>
          <a:chExt cx="0" cy="0"/>
        </a:xfrm>
      </p:grpSpPr>
      <p:sp>
        <p:nvSpPr>
          <p:cNvPr id="89" name="Google Shape;89;p13"/>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39</a:t>
            </a:fld>
            <a:endParaRPr/>
          </a:p>
        </p:txBody>
      </p:sp>
      <p:pic>
        <p:nvPicPr>
          <p:cNvPr id="90" name="Google Shape;90;p13"/>
          <p:cNvPicPr preferRelativeResize="0"/>
          <p:nvPr/>
        </p:nvPicPr>
        <p:blipFill rotWithShape="1">
          <a:blip r:embed="rId3">
            <a:alphaModFix amt="21000"/>
          </a:blip>
          <a:srcRect b="36439"/>
          <a:stretch/>
        </p:blipFill>
        <p:spPr>
          <a:xfrm>
            <a:off x="1779523" y="16797"/>
            <a:ext cx="8405251" cy="5471703"/>
          </a:xfrm>
          <a:prstGeom prst="rect">
            <a:avLst/>
          </a:prstGeom>
          <a:noFill/>
          <a:ln>
            <a:noFill/>
          </a:ln>
        </p:spPr>
      </p:pic>
      <p:sp>
        <p:nvSpPr>
          <p:cNvPr id="91" name="Google Shape;91;p13"/>
          <p:cNvSpPr txBox="1"/>
          <p:nvPr/>
        </p:nvSpPr>
        <p:spPr>
          <a:xfrm>
            <a:off x="2252188" y="996625"/>
            <a:ext cx="7973100" cy="96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a:latin typeface="Georgia"/>
                <a:ea typeface="Georgia"/>
                <a:cs typeface="Georgia"/>
                <a:sym typeface="Georgia"/>
              </a:rPr>
              <a:t>2018 Worship Survey</a:t>
            </a:r>
            <a:endParaRPr sz="4800" b="1">
              <a:latin typeface="Georgia"/>
              <a:ea typeface="Georgia"/>
              <a:cs typeface="Georgia"/>
              <a:sym typeface="Georgia"/>
            </a:endParaRPr>
          </a:p>
        </p:txBody>
      </p:sp>
      <p:sp>
        <p:nvSpPr>
          <p:cNvPr id="92" name="Google Shape;92;p13"/>
          <p:cNvSpPr txBox="1"/>
          <p:nvPr/>
        </p:nvSpPr>
        <p:spPr>
          <a:xfrm>
            <a:off x="5277613" y="2671938"/>
            <a:ext cx="1312500" cy="49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Calibri"/>
                <a:ea typeface="Calibri"/>
                <a:cs typeface="Calibri"/>
                <a:sym typeface="Calibri"/>
              </a:rPr>
              <a:t>CRCNA Results</a:t>
            </a:r>
            <a:endParaRPr b="1">
              <a:latin typeface="Calibri"/>
              <a:ea typeface="Calibri"/>
              <a:cs typeface="Calibri"/>
              <a:sym typeface="Calibri"/>
            </a:endParaRPr>
          </a:p>
        </p:txBody>
      </p:sp>
      <p:sp>
        <p:nvSpPr>
          <p:cNvPr id="93" name="Google Shape;93;p13"/>
          <p:cNvSpPr/>
          <p:nvPr/>
        </p:nvSpPr>
        <p:spPr>
          <a:xfrm>
            <a:off x="9875" y="5476525"/>
            <a:ext cx="12192000" cy="1430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4" name="Google Shape;94;p13"/>
          <p:cNvPicPr preferRelativeResize="0"/>
          <p:nvPr/>
        </p:nvPicPr>
        <p:blipFill>
          <a:blip r:embed="rId4">
            <a:alphaModFix/>
          </a:blip>
          <a:stretch>
            <a:fillRect/>
          </a:stretch>
        </p:blipFill>
        <p:spPr>
          <a:xfrm>
            <a:off x="196500" y="5625875"/>
            <a:ext cx="1396600" cy="1132000"/>
          </a:xfrm>
          <a:prstGeom prst="rect">
            <a:avLst/>
          </a:prstGeom>
          <a:noFill/>
          <a:ln>
            <a:noFill/>
          </a:ln>
        </p:spPr>
      </p:pic>
      <p:pic>
        <p:nvPicPr>
          <p:cNvPr id="95" name="Google Shape;95;p13"/>
          <p:cNvPicPr preferRelativeResize="0"/>
          <p:nvPr/>
        </p:nvPicPr>
        <p:blipFill>
          <a:blip r:embed="rId5">
            <a:alphaModFix/>
          </a:blip>
          <a:stretch>
            <a:fillRect/>
          </a:stretch>
        </p:blipFill>
        <p:spPr>
          <a:xfrm>
            <a:off x="4161049" y="5810900"/>
            <a:ext cx="3642201" cy="910550"/>
          </a:xfrm>
          <a:prstGeom prst="rect">
            <a:avLst/>
          </a:prstGeom>
          <a:noFill/>
          <a:ln>
            <a:noFill/>
          </a:ln>
        </p:spPr>
      </p:pic>
      <p:pic>
        <p:nvPicPr>
          <p:cNvPr id="96" name="Google Shape;96;p13"/>
          <p:cNvPicPr preferRelativeResize="0"/>
          <p:nvPr/>
        </p:nvPicPr>
        <p:blipFill>
          <a:blip r:embed="rId6">
            <a:alphaModFix/>
          </a:blip>
          <a:stretch>
            <a:fillRect/>
          </a:stretch>
        </p:blipFill>
        <p:spPr>
          <a:xfrm>
            <a:off x="10225300" y="5792238"/>
            <a:ext cx="1750050" cy="799275"/>
          </a:xfrm>
          <a:prstGeom prst="rect">
            <a:avLst/>
          </a:prstGeom>
          <a:noFill/>
          <a:ln>
            <a:noFill/>
          </a:ln>
        </p:spPr>
      </p:pic>
      <p:pic>
        <p:nvPicPr>
          <p:cNvPr id="10" name="Picture 9" descr="File:Simple questionmark.svg - Wikipedi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74626" y="1521900"/>
            <a:ext cx="1569322" cy="2300075"/>
          </a:xfrm>
          <a:prstGeom prst="rect">
            <a:avLst/>
          </a:prstGeom>
        </p:spPr>
      </p:pic>
      <p:pic>
        <p:nvPicPr>
          <p:cNvPr id="11" name="Picture 10" descr="File:Simple questionmark.svg - Wikipedi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75" y="1637157"/>
            <a:ext cx="1569322" cy="2300075"/>
          </a:xfrm>
          <a:prstGeom prst="rect">
            <a:avLst/>
          </a:prstGeom>
        </p:spPr>
      </p:pic>
    </p:spTree>
    <p:extLst>
      <p:ext uri="{BB962C8B-B14F-4D97-AF65-F5344CB8AC3E}">
        <p14:creationId xmlns:p14="http://schemas.microsoft.com/office/powerpoint/2010/main" val="17273272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sp>
        <p:nvSpPr>
          <p:cNvPr id="115" name="Google Shape;115;p15"/>
          <p:cNvSpPr txBox="1"/>
          <p:nvPr/>
        </p:nvSpPr>
        <p:spPr>
          <a:xfrm>
            <a:off x="0" y="0"/>
            <a:ext cx="12192000" cy="369332"/>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16" name="Google Shape;116;p15"/>
          <p:cNvPicPr preferRelativeResize="0"/>
          <p:nvPr/>
        </p:nvPicPr>
        <p:blipFill rotWithShape="1">
          <a:blip r:embed="rId3">
            <a:alphaModFix/>
          </a:blip>
          <a:srcRect/>
          <a:stretch/>
        </p:blipFill>
        <p:spPr>
          <a:xfrm>
            <a:off x="227290" y="369332"/>
            <a:ext cx="11737420" cy="3556276"/>
          </a:xfrm>
          <a:prstGeom prst="rect">
            <a:avLst/>
          </a:prstGeom>
          <a:noFill/>
          <a:ln>
            <a:noFill/>
          </a:ln>
        </p:spPr>
      </p:pic>
      <p:graphicFrame>
        <p:nvGraphicFramePr>
          <p:cNvPr id="117" name="Google Shape;117;p15"/>
          <p:cNvGraphicFramePr/>
          <p:nvPr/>
        </p:nvGraphicFramePr>
        <p:xfrm>
          <a:off x="6649750" y="5738500"/>
          <a:ext cx="5314950" cy="619760"/>
        </p:xfrm>
        <a:graphic>
          <a:graphicData uri="http://schemas.openxmlformats.org/drawingml/2006/table">
            <a:tbl>
              <a:tblPr>
                <a:noFill/>
                <a:tableStyleId>{86D32A31-9440-466C-947C-AB955EF73E24}</a:tableStyleId>
              </a:tblPr>
              <a:tblGrid>
                <a:gridCol w="4371975">
                  <a:extLst>
                    <a:ext uri="{9D8B030D-6E8A-4147-A177-3AD203B41FA5}">
                      <a16:colId xmlns:a16="http://schemas.microsoft.com/office/drawing/2014/main" val="20000"/>
                    </a:ext>
                  </a:extLst>
                </a:gridCol>
                <a:gridCol w="495300">
                  <a:extLst>
                    <a:ext uri="{9D8B030D-6E8A-4147-A177-3AD203B41FA5}">
                      <a16:colId xmlns:a16="http://schemas.microsoft.com/office/drawing/2014/main" val="20001"/>
                    </a:ext>
                  </a:extLst>
                </a:gridCol>
                <a:gridCol w="447675">
                  <a:extLst>
                    <a:ext uri="{9D8B030D-6E8A-4147-A177-3AD203B41FA5}">
                      <a16:colId xmlns:a16="http://schemas.microsoft.com/office/drawing/2014/main" val="20002"/>
                    </a:ext>
                  </a:extLst>
                </a:gridCol>
              </a:tblGrid>
              <a:tr h="0">
                <a:tc>
                  <a:txBody>
                    <a:bodyPr/>
                    <a:lstStyle/>
                    <a:p>
                      <a:pPr marL="0" lvl="0" indent="0" algn="l" rtl="0">
                        <a:spcBef>
                          <a:spcPts val="0"/>
                        </a:spcBef>
                        <a:spcAft>
                          <a:spcPts val="0"/>
                        </a:spcAft>
                        <a:buNone/>
                      </a:pPr>
                      <a:endParaRPr sz="1200" b="1">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1999</a:t>
                      </a:r>
                      <a:endParaRPr sz="1200" b="1">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2018</a:t>
                      </a:r>
                      <a:endParaRPr sz="1200" b="1">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How many churches have 2 services on Sunday? </a:t>
                      </a:r>
                      <a:endParaRPr sz="1200" b="1">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73.5</a:t>
                      </a:r>
                      <a:endParaRPr sz="1200">
                        <a:latin typeface="Times New Roman"/>
                        <a:ea typeface="Times New Roman"/>
                        <a:cs typeface="Times New Roman"/>
                        <a:sym typeface="Times New Roman"/>
                      </a:endParaRPr>
                    </a:p>
                  </a:txBody>
                  <a:tcPr marL="63500" marR="63500" marT="63500" marB="63500">
                    <a:solidFill>
                      <a:srgbClr val="FFFF00"/>
                    </a:solidFill>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37</a:t>
                      </a:r>
                      <a:endParaRPr sz="1200">
                        <a:latin typeface="Times New Roman"/>
                        <a:ea typeface="Times New Roman"/>
                        <a:cs typeface="Times New Roman"/>
                        <a:sym typeface="Times New Roman"/>
                      </a:endParaRPr>
                    </a:p>
                  </a:txBody>
                  <a:tcPr marL="63500" marR="63500" marT="63500" marB="63500">
                    <a:solidFill>
                      <a:srgbClr val="FFFF00"/>
                    </a:solidFill>
                  </a:tcPr>
                </a:tc>
                <a:extLst>
                  <a:ext uri="{0D108BD9-81ED-4DB2-BD59-A6C34878D82A}">
                    <a16:rowId xmlns:a16="http://schemas.microsoft.com/office/drawing/2014/main" val="10001"/>
                  </a:ext>
                </a:extLst>
              </a:tr>
            </a:tbl>
          </a:graphicData>
        </a:graphic>
      </p:graphicFrame>
      <p:sp>
        <p:nvSpPr>
          <p:cNvPr id="6" name="Rectangle 5"/>
          <p:cNvSpPr/>
          <p:nvPr/>
        </p:nvSpPr>
        <p:spPr>
          <a:xfrm>
            <a:off x="227290" y="720436"/>
            <a:ext cx="3670455" cy="286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6AA84F"/>
        </a:solidFill>
        <a:effectLst/>
      </p:bgPr>
    </p:bg>
    <p:spTree>
      <p:nvGrpSpPr>
        <p:cNvPr id="1" name="Shape 439"/>
        <p:cNvGrpSpPr/>
        <p:nvPr/>
      </p:nvGrpSpPr>
      <p:grpSpPr>
        <a:xfrm>
          <a:off x="0" y="0"/>
          <a:ext cx="0" cy="0"/>
          <a:chOff x="0" y="0"/>
          <a:chExt cx="0" cy="0"/>
        </a:xfrm>
      </p:grpSpPr>
      <p:sp>
        <p:nvSpPr>
          <p:cNvPr id="440" name="Google Shape;440;p53"/>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40</a:t>
            </a:fld>
            <a:endParaRPr/>
          </a:p>
        </p:txBody>
      </p:sp>
      <p:pic>
        <p:nvPicPr>
          <p:cNvPr id="441" name="Google Shape;441;p53"/>
          <p:cNvPicPr preferRelativeResize="0"/>
          <p:nvPr/>
        </p:nvPicPr>
        <p:blipFill rotWithShape="1">
          <a:blip r:embed="rId3">
            <a:alphaModFix amt="21000"/>
          </a:blip>
          <a:srcRect b="36439"/>
          <a:stretch/>
        </p:blipFill>
        <p:spPr>
          <a:xfrm>
            <a:off x="1593100" y="0"/>
            <a:ext cx="8405251" cy="5471703"/>
          </a:xfrm>
          <a:prstGeom prst="rect">
            <a:avLst/>
          </a:prstGeom>
          <a:noFill/>
          <a:ln>
            <a:noFill/>
          </a:ln>
        </p:spPr>
      </p:pic>
      <p:sp>
        <p:nvSpPr>
          <p:cNvPr id="442" name="Google Shape;442;p53"/>
          <p:cNvSpPr txBox="1"/>
          <p:nvPr/>
        </p:nvSpPr>
        <p:spPr>
          <a:xfrm>
            <a:off x="2252188" y="996625"/>
            <a:ext cx="7973100" cy="96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a:latin typeface="Georgia"/>
                <a:ea typeface="Georgia"/>
                <a:cs typeface="Georgia"/>
                <a:sym typeface="Georgia"/>
              </a:rPr>
              <a:t>Public Prayer</a:t>
            </a:r>
            <a:endParaRPr sz="4800" b="1">
              <a:latin typeface="Georgia"/>
              <a:ea typeface="Georgia"/>
              <a:cs typeface="Georgia"/>
              <a:sym typeface="Georgia"/>
            </a:endParaRPr>
          </a:p>
        </p:txBody>
      </p:sp>
      <p:sp>
        <p:nvSpPr>
          <p:cNvPr id="443" name="Google Shape;443;p53"/>
          <p:cNvSpPr txBox="1"/>
          <p:nvPr/>
        </p:nvSpPr>
        <p:spPr>
          <a:xfrm>
            <a:off x="5277613" y="2671938"/>
            <a:ext cx="1312500" cy="49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Calibri"/>
                <a:ea typeface="Calibri"/>
                <a:cs typeface="Calibri"/>
                <a:sym typeface="Calibri"/>
              </a:rPr>
              <a:t>CRCNA Results</a:t>
            </a:r>
            <a:endParaRPr b="1">
              <a:latin typeface="Calibri"/>
              <a:ea typeface="Calibri"/>
              <a:cs typeface="Calibri"/>
              <a:sym typeface="Calibri"/>
            </a:endParaRPr>
          </a:p>
        </p:txBody>
      </p:sp>
      <p:sp>
        <p:nvSpPr>
          <p:cNvPr id="444" name="Google Shape;444;p53"/>
          <p:cNvSpPr/>
          <p:nvPr/>
        </p:nvSpPr>
        <p:spPr>
          <a:xfrm>
            <a:off x="9875" y="5476525"/>
            <a:ext cx="12192000" cy="1430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45" name="Google Shape;445;p53"/>
          <p:cNvPicPr preferRelativeResize="0"/>
          <p:nvPr/>
        </p:nvPicPr>
        <p:blipFill>
          <a:blip r:embed="rId4">
            <a:alphaModFix/>
          </a:blip>
          <a:stretch>
            <a:fillRect/>
          </a:stretch>
        </p:blipFill>
        <p:spPr>
          <a:xfrm>
            <a:off x="196500" y="5625875"/>
            <a:ext cx="1396600" cy="1132000"/>
          </a:xfrm>
          <a:prstGeom prst="rect">
            <a:avLst/>
          </a:prstGeom>
          <a:noFill/>
          <a:ln>
            <a:noFill/>
          </a:ln>
        </p:spPr>
      </p:pic>
      <p:pic>
        <p:nvPicPr>
          <p:cNvPr id="446" name="Google Shape;446;p53"/>
          <p:cNvPicPr preferRelativeResize="0"/>
          <p:nvPr/>
        </p:nvPicPr>
        <p:blipFill>
          <a:blip r:embed="rId5">
            <a:alphaModFix/>
          </a:blip>
          <a:stretch>
            <a:fillRect/>
          </a:stretch>
        </p:blipFill>
        <p:spPr>
          <a:xfrm>
            <a:off x="4440400" y="5736600"/>
            <a:ext cx="3642201" cy="910550"/>
          </a:xfrm>
          <a:prstGeom prst="rect">
            <a:avLst/>
          </a:prstGeom>
          <a:noFill/>
          <a:ln>
            <a:noFill/>
          </a:ln>
        </p:spPr>
      </p:pic>
      <p:pic>
        <p:nvPicPr>
          <p:cNvPr id="447" name="Google Shape;447;p53"/>
          <p:cNvPicPr preferRelativeResize="0"/>
          <p:nvPr/>
        </p:nvPicPr>
        <p:blipFill>
          <a:blip r:embed="rId6">
            <a:alphaModFix/>
          </a:blip>
          <a:stretch>
            <a:fillRect/>
          </a:stretch>
        </p:blipFill>
        <p:spPr>
          <a:xfrm>
            <a:off x="10225300" y="5792238"/>
            <a:ext cx="1750050" cy="799275"/>
          </a:xfrm>
          <a:prstGeom prst="rect">
            <a:avLst/>
          </a:prstGeom>
          <a:noFill/>
          <a:ln>
            <a:noFill/>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54"/>
          <p:cNvSpPr txBox="1">
            <a:spLocks noGrp="1"/>
          </p:cNvSpPr>
          <p:nvPr>
            <p:ph type="sldNum" idx="12"/>
          </p:nvPr>
        </p:nvSpPr>
        <p:spPr>
          <a:xfrm>
            <a:off x="8610600" y="649254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41</a:t>
            </a:fld>
            <a:endParaRPr/>
          </a:p>
        </p:txBody>
      </p:sp>
      <p:sp>
        <p:nvSpPr>
          <p:cNvPr id="453" name="Google Shape;453;p54"/>
          <p:cNvSpPr txBox="1"/>
          <p:nvPr/>
        </p:nvSpPr>
        <p:spPr>
          <a:xfrm>
            <a:off x="0" y="0"/>
            <a:ext cx="12192000" cy="369332"/>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54" name="Google Shape;454;p54"/>
          <p:cNvPicPr preferRelativeResize="0"/>
          <p:nvPr/>
        </p:nvPicPr>
        <p:blipFill rotWithShape="1">
          <a:blip r:embed="rId3">
            <a:alphaModFix/>
          </a:blip>
          <a:srcRect/>
          <a:stretch/>
        </p:blipFill>
        <p:spPr>
          <a:xfrm>
            <a:off x="44740" y="369332"/>
            <a:ext cx="12009508" cy="5753882"/>
          </a:xfrm>
          <a:prstGeom prst="rect">
            <a:avLst/>
          </a:prstGeom>
          <a:noFill/>
          <a:ln>
            <a:noFill/>
          </a:ln>
        </p:spPr>
      </p:pic>
      <p:sp>
        <p:nvSpPr>
          <p:cNvPr id="5" name="Rectangle 4"/>
          <p:cNvSpPr/>
          <p:nvPr/>
        </p:nvSpPr>
        <p:spPr>
          <a:xfrm>
            <a:off x="44740" y="738664"/>
            <a:ext cx="3670455" cy="286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55"/>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42</a:t>
            </a:fld>
            <a:endParaRPr/>
          </a:p>
        </p:txBody>
      </p:sp>
      <p:pic>
        <p:nvPicPr>
          <p:cNvPr id="461" name="Google Shape;461;p55"/>
          <p:cNvPicPr preferRelativeResize="0"/>
          <p:nvPr/>
        </p:nvPicPr>
        <p:blipFill>
          <a:blip r:embed="rId3">
            <a:alphaModFix/>
          </a:blip>
          <a:stretch>
            <a:fillRect/>
          </a:stretch>
        </p:blipFill>
        <p:spPr>
          <a:xfrm>
            <a:off x="152400" y="369300"/>
            <a:ext cx="11887199" cy="4832262"/>
          </a:xfrm>
          <a:prstGeom prst="rect">
            <a:avLst/>
          </a:prstGeom>
          <a:noFill/>
          <a:ln>
            <a:noFill/>
          </a:ln>
        </p:spPr>
      </p:pic>
      <p:sp>
        <p:nvSpPr>
          <p:cNvPr id="462" name="Google Shape;462;p55"/>
          <p:cNvSpPr txBox="1"/>
          <p:nvPr/>
        </p:nvSpPr>
        <p:spPr>
          <a:xfrm>
            <a:off x="0" y="0"/>
            <a:ext cx="12192000" cy="369300"/>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 name="Rectangle 4"/>
          <p:cNvSpPr/>
          <p:nvPr/>
        </p:nvSpPr>
        <p:spPr>
          <a:xfrm>
            <a:off x="0" y="665018"/>
            <a:ext cx="3670455" cy="359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56"/>
          <p:cNvSpPr txBox="1">
            <a:spLocks noGrp="1"/>
          </p:cNvSpPr>
          <p:nvPr>
            <p:ph type="sldNum" idx="12"/>
          </p:nvPr>
        </p:nvSpPr>
        <p:spPr>
          <a:xfrm>
            <a:off x="8610600" y="649254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43</a:t>
            </a:fld>
            <a:endParaRPr/>
          </a:p>
        </p:txBody>
      </p:sp>
      <p:sp>
        <p:nvSpPr>
          <p:cNvPr id="468" name="Google Shape;468;p56"/>
          <p:cNvSpPr txBox="1"/>
          <p:nvPr/>
        </p:nvSpPr>
        <p:spPr>
          <a:xfrm>
            <a:off x="0" y="0"/>
            <a:ext cx="12192000" cy="369332"/>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69" name="Google Shape;469;p56"/>
          <p:cNvPicPr preferRelativeResize="0"/>
          <p:nvPr/>
        </p:nvPicPr>
        <p:blipFill rotWithShape="1">
          <a:blip r:embed="rId3">
            <a:alphaModFix/>
          </a:blip>
          <a:srcRect/>
          <a:stretch/>
        </p:blipFill>
        <p:spPr>
          <a:xfrm>
            <a:off x="252137" y="369332"/>
            <a:ext cx="11770846" cy="5412632"/>
          </a:xfrm>
          <a:prstGeom prst="rect">
            <a:avLst/>
          </a:prstGeom>
          <a:noFill/>
          <a:ln>
            <a:noFill/>
          </a:ln>
        </p:spPr>
      </p:pic>
      <p:sp>
        <p:nvSpPr>
          <p:cNvPr id="5" name="Rectangle 4"/>
          <p:cNvSpPr/>
          <p:nvPr/>
        </p:nvSpPr>
        <p:spPr>
          <a:xfrm>
            <a:off x="252137" y="1034473"/>
            <a:ext cx="3670455" cy="286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57"/>
          <p:cNvSpPr txBox="1">
            <a:spLocks noGrp="1"/>
          </p:cNvSpPr>
          <p:nvPr>
            <p:ph type="sldNum" idx="12"/>
          </p:nvPr>
        </p:nvSpPr>
        <p:spPr>
          <a:xfrm>
            <a:off x="8610600" y="649254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44</a:t>
            </a:fld>
            <a:endParaRPr/>
          </a:p>
        </p:txBody>
      </p:sp>
      <p:sp>
        <p:nvSpPr>
          <p:cNvPr id="475" name="Google Shape;475;p57"/>
          <p:cNvSpPr txBox="1"/>
          <p:nvPr/>
        </p:nvSpPr>
        <p:spPr>
          <a:xfrm>
            <a:off x="0" y="0"/>
            <a:ext cx="12192000" cy="369332"/>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76" name="Google Shape;476;p57"/>
          <p:cNvPicPr preferRelativeResize="0"/>
          <p:nvPr/>
        </p:nvPicPr>
        <p:blipFill rotWithShape="1">
          <a:blip r:embed="rId3">
            <a:alphaModFix/>
          </a:blip>
          <a:srcRect/>
          <a:stretch/>
        </p:blipFill>
        <p:spPr>
          <a:xfrm>
            <a:off x="395748" y="369332"/>
            <a:ext cx="10660179" cy="6430066"/>
          </a:xfrm>
          <a:prstGeom prst="rect">
            <a:avLst/>
          </a:prstGeom>
          <a:noFill/>
          <a:ln>
            <a:noFill/>
          </a:ln>
        </p:spPr>
      </p:pic>
      <p:sp>
        <p:nvSpPr>
          <p:cNvPr id="5" name="Rectangle 4"/>
          <p:cNvSpPr/>
          <p:nvPr/>
        </p:nvSpPr>
        <p:spPr>
          <a:xfrm>
            <a:off x="208817" y="923636"/>
            <a:ext cx="3670455" cy="286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59"/>
          <p:cNvSpPr txBox="1">
            <a:spLocks noGrp="1"/>
          </p:cNvSpPr>
          <p:nvPr>
            <p:ph type="sldNum" idx="12"/>
          </p:nvPr>
        </p:nvSpPr>
        <p:spPr>
          <a:xfrm>
            <a:off x="8610600" y="6492546"/>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45</a:t>
            </a:fld>
            <a:endParaRPr/>
          </a:p>
        </p:txBody>
      </p:sp>
      <p:sp>
        <p:nvSpPr>
          <p:cNvPr id="489" name="Google Shape;489;p59"/>
          <p:cNvSpPr txBox="1"/>
          <p:nvPr/>
        </p:nvSpPr>
        <p:spPr>
          <a:xfrm>
            <a:off x="0" y="0"/>
            <a:ext cx="12192000" cy="369300"/>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90" name="Google Shape;490;p59"/>
          <p:cNvPicPr preferRelativeResize="0"/>
          <p:nvPr/>
        </p:nvPicPr>
        <p:blipFill rotWithShape="1">
          <a:blip r:embed="rId3">
            <a:alphaModFix/>
          </a:blip>
          <a:srcRect b="47407"/>
          <a:stretch/>
        </p:blipFill>
        <p:spPr>
          <a:xfrm>
            <a:off x="152400" y="369300"/>
            <a:ext cx="11887201" cy="1998925"/>
          </a:xfrm>
          <a:prstGeom prst="rect">
            <a:avLst/>
          </a:prstGeom>
          <a:noFill/>
          <a:ln>
            <a:noFill/>
          </a:ln>
        </p:spPr>
      </p:pic>
      <p:pic>
        <p:nvPicPr>
          <p:cNvPr id="491" name="Google Shape;491;p59"/>
          <p:cNvPicPr preferRelativeResize="0"/>
          <p:nvPr/>
        </p:nvPicPr>
        <p:blipFill rotWithShape="1">
          <a:blip r:embed="rId4">
            <a:alphaModFix/>
          </a:blip>
          <a:srcRect t="4552"/>
          <a:stretch/>
        </p:blipFill>
        <p:spPr>
          <a:xfrm>
            <a:off x="152400" y="2753075"/>
            <a:ext cx="11887200" cy="3522775"/>
          </a:xfrm>
          <a:prstGeom prst="rect">
            <a:avLst/>
          </a:prstGeom>
          <a:noFill/>
          <a:ln>
            <a:noFill/>
          </a:ln>
        </p:spPr>
      </p:pic>
      <p:cxnSp>
        <p:nvCxnSpPr>
          <p:cNvPr id="492" name="Google Shape;492;p59"/>
          <p:cNvCxnSpPr/>
          <p:nvPr/>
        </p:nvCxnSpPr>
        <p:spPr>
          <a:xfrm>
            <a:off x="217100" y="2565575"/>
            <a:ext cx="11791800" cy="0"/>
          </a:xfrm>
          <a:prstGeom prst="straightConnector1">
            <a:avLst/>
          </a:prstGeom>
          <a:noFill/>
          <a:ln w="28575" cap="flat" cmpd="sng">
            <a:solidFill>
              <a:schemeClr val="dk2"/>
            </a:solidFill>
            <a:prstDash val="solid"/>
            <a:round/>
            <a:headEnd type="none" w="med" len="med"/>
            <a:tailEnd type="none" w="med" len="med"/>
          </a:ln>
        </p:spPr>
      </p:cxnSp>
      <p:sp>
        <p:nvSpPr>
          <p:cNvPr id="7" name="Rectangle 6"/>
          <p:cNvSpPr/>
          <p:nvPr/>
        </p:nvSpPr>
        <p:spPr>
          <a:xfrm>
            <a:off x="152400" y="738600"/>
            <a:ext cx="3745345" cy="2679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60"/>
          <p:cNvSpPr txBox="1">
            <a:spLocks noGrp="1"/>
          </p:cNvSpPr>
          <p:nvPr>
            <p:ph type="sldNum" idx="12"/>
          </p:nvPr>
        </p:nvSpPr>
        <p:spPr>
          <a:xfrm>
            <a:off x="8610600" y="649254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46</a:t>
            </a:fld>
            <a:endParaRPr/>
          </a:p>
        </p:txBody>
      </p:sp>
      <p:sp>
        <p:nvSpPr>
          <p:cNvPr id="498" name="Google Shape;498;p60"/>
          <p:cNvSpPr txBox="1"/>
          <p:nvPr/>
        </p:nvSpPr>
        <p:spPr>
          <a:xfrm>
            <a:off x="0" y="0"/>
            <a:ext cx="12192000" cy="369332"/>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99" name="Google Shape;499;p60"/>
          <p:cNvPicPr preferRelativeResize="0"/>
          <p:nvPr/>
        </p:nvPicPr>
        <p:blipFill rotWithShape="1">
          <a:blip r:embed="rId3">
            <a:alphaModFix/>
          </a:blip>
          <a:srcRect/>
          <a:stretch/>
        </p:blipFill>
        <p:spPr>
          <a:xfrm>
            <a:off x="478235" y="369332"/>
            <a:ext cx="11235530" cy="4800788"/>
          </a:xfrm>
          <a:prstGeom prst="rect">
            <a:avLst/>
          </a:prstGeom>
          <a:noFill/>
          <a:ln>
            <a:noFill/>
          </a:ln>
        </p:spPr>
      </p:pic>
      <p:sp>
        <p:nvSpPr>
          <p:cNvPr id="5" name="Rectangle 4"/>
          <p:cNvSpPr/>
          <p:nvPr/>
        </p:nvSpPr>
        <p:spPr>
          <a:xfrm>
            <a:off x="227290" y="720435"/>
            <a:ext cx="3698165" cy="323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6AA84F"/>
        </a:solidFill>
        <a:effectLst/>
      </p:bgPr>
    </p:bg>
    <p:spTree>
      <p:nvGrpSpPr>
        <p:cNvPr id="1" name="Shape 88"/>
        <p:cNvGrpSpPr/>
        <p:nvPr/>
      </p:nvGrpSpPr>
      <p:grpSpPr>
        <a:xfrm>
          <a:off x="0" y="0"/>
          <a:ext cx="0" cy="0"/>
          <a:chOff x="0" y="0"/>
          <a:chExt cx="0" cy="0"/>
        </a:xfrm>
      </p:grpSpPr>
      <p:sp>
        <p:nvSpPr>
          <p:cNvPr id="89" name="Google Shape;89;p13"/>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47</a:t>
            </a:fld>
            <a:endParaRPr/>
          </a:p>
        </p:txBody>
      </p:sp>
      <p:pic>
        <p:nvPicPr>
          <p:cNvPr id="90" name="Google Shape;90;p13"/>
          <p:cNvPicPr preferRelativeResize="0"/>
          <p:nvPr/>
        </p:nvPicPr>
        <p:blipFill rotWithShape="1">
          <a:blip r:embed="rId3">
            <a:alphaModFix amt="21000"/>
          </a:blip>
          <a:srcRect b="36439"/>
          <a:stretch/>
        </p:blipFill>
        <p:spPr>
          <a:xfrm>
            <a:off x="1779523" y="16797"/>
            <a:ext cx="8405251" cy="5471703"/>
          </a:xfrm>
          <a:prstGeom prst="rect">
            <a:avLst/>
          </a:prstGeom>
          <a:noFill/>
          <a:ln>
            <a:noFill/>
          </a:ln>
        </p:spPr>
      </p:pic>
      <p:sp>
        <p:nvSpPr>
          <p:cNvPr id="91" name="Google Shape;91;p13"/>
          <p:cNvSpPr txBox="1"/>
          <p:nvPr/>
        </p:nvSpPr>
        <p:spPr>
          <a:xfrm>
            <a:off x="2252188" y="996625"/>
            <a:ext cx="7973100" cy="96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a:latin typeface="Georgia"/>
                <a:ea typeface="Georgia"/>
                <a:cs typeface="Georgia"/>
                <a:sym typeface="Georgia"/>
              </a:rPr>
              <a:t>2018 Worship Survey</a:t>
            </a:r>
            <a:endParaRPr sz="4800" b="1">
              <a:latin typeface="Georgia"/>
              <a:ea typeface="Georgia"/>
              <a:cs typeface="Georgia"/>
              <a:sym typeface="Georgia"/>
            </a:endParaRPr>
          </a:p>
        </p:txBody>
      </p:sp>
      <p:sp>
        <p:nvSpPr>
          <p:cNvPr id="92" name="Google Shape;92;p13"/>
          <p:cNvSpPr txBox="1"/>
          <p:nvPr/>
        </p:nvSpPr>
        <p:spPr>
          <a:xfrm>
            <a:off x="5277613" y="2671938"/>
            <a:ext cx="1312500" cy="49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Calibri"/>
                <a:ea typeface="Calibri"/>
                <a:cs typeface="Calibri"/>
                <a:sym typeface="Calibri"/>
              </a:rPr>
              <a:t>CRCNA Results</a:t>
            </a:r>
            <a:endParaRPr b="1">
              <a:latin typeface="Calibri"/>
              <a:ea typeface="Calibri"/>
              <a:cs typeface="Calibri"/>
              <a:sym typeface="Calibri"/>
            </a:endParaRPr>
          </a:p>
        </p:txBody>
      </p:sp>
      <p:sp>
        <p:nvSpPr>
          <p:cNvPr id="93" name="Google Shape;93;p13"/>
          <p:cNvSpPr/>
          <p:nvPr/>
        </p:nvSpPr>
        <p:spPr>
          <a:xfrm>
            <a:off x="9875" y="5476525"/>
            <a:ext cx="12192000" cy="1430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4" name="Google Shape;94;p13"/>
          <p:cNvPicPr preferRelativeResize="0"/>
          <p:nvPr/>
        </p:nvPicPr>
        <p:blipFill>
          <a:blip r:embed="rId4">
            <a:alphaModFix/>
          </a:blip>
          <a:stretch>
            <a:fillRect/>
          </a:stretch>
        </p:blipFill>
        <p:spPr>
          <a:xfrm>
            <a:off x="196500" y="5625875"/>
            <a:ext cx="1396600" cy="1132000"/>
          </a:xfrm>
          <a:prstGeom prst="rect">
            <a:avLst/>
          </a:prstGeom>
          <a:noFill/>
          <a:ln>
            <a:noFill/>
          </a:ln>
        </p:spPr>
      </p:pic>
      <p:pic>
        <p:nvPicPr>
          <p:cNvPr id="95" name="Google Shape;95;p13"/>
          <p:cNvPicPr preferRelativeResize="0"/>
          <p:nvPr/>
        </p:nvPicPr>
        <p:blipFill>
          <a:blip r:embed="rId5">
            <a:alphaModFix/>
          </a:blip>
          <a:stretch>
            <a:fillRect/>
          </a:stretch>
        </p:blipFill>
        <p:spPr>
          <a:xfrm>
            <a:off x="4161049" y="5810900"/>
            <a:ext cx="3642201" cy="910550"/>
          </a:xfrm>
          <a:prstGeom prst="rect">
            <a:avLst/>
          </a:prstGeom>
          <a:noFill/>
          <a:ln>
            <a:noFill/>
          </a:ln>
        </p:spPr>
      </p:pic>
      <p:pic>
        <p:nvPicPr>
          <p:cNvPr id="96" name="Google Shape;96;p13"/>
          <p:cNvPicPr preferRelativeResize="0"/>
          <p:nvPr/>
        </p:nvPicPr>
        <p:blipFill>
          <a:blip r:embed="rId6">
            <a:alphaModFix/>
          </a:blip>
          <a:stretch>
            <a:fillRect/>
          </a:stretch>
        </p:blipFill>
        <p:spPr>
          <a:xfrm>
            <a:off x="10225300" y="5792238"/>
            <a:ext cx="1750050" cy="799275"/>
          </a:xfrm>
          <a:prstGeom prst="rect">
            <a:avLst/>
          </a:prstGeom>
          <a:noFill/>
          <a:ln>
            <a:noFill/>
          </a:ln>
        </p:spPr>
      </p:pic>
      <p:pic>
        <p:nvPicPr>
          <p:cNvPr id="10" name="Picture 9" descr="File:Simple questionmark.svg - Wikipedi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74626" y="1521900"/>
            <a:ext cx="1569322" cy="2300075"/>
          </a:xfrm>
          <a:prstGeom prst="rect">
            <a:avLst/>
          </a:prstGeom>
        </p:spPr>
      </p:pic>
      <p:pic>
        <p:nvPicPr>
          <p:cNvPr id="11" name="Picture 10" descr="File:Simple questionmark.svg - Wikipedi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75" y="1637157"/>
            <a:ext cx="1569322" cy="2300075"/>
          </a:xfrm>
          <a:prstGeom prst="rect">
            <a:avLst/>
          </a:prstGeom>
        </p:spPr>
      </p:pic>
    </p:spTree>
    <p:extLst>
      <p:ext uri="{BB962C8B-B14F-4D97-AF65-F5344CB8AC3E}">
        <p14:creationId xmlns:p14="http://schemas.microsoft.com/office/powerpoint/2010/main" val="31293157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6AA84F"/>
        </a:solidFill>
        <a:effectLst/>
      </p:bgPr>
    </p:bg>
    <p:spTree>
      <p:nvGrpSpPr>
        <p:cNvPr id="1" name="Shape 504"/>
        <p:cNvGrpSpPr/>
        <p:nvPr/>
      </p:nvGrpSpPr>
      <p:grpSpPr>
        <a:xfrm>
          <a:off x="0" y="0"/>
          <a:ext cx="0" cy="0"/>
          <a:chOff x="0" y="0"/>
          <a:chExt cx="0" cy="0"/>
        </a:xfrm>
      </p:grpSpPr>
      <p:sp>
        <p:nvSpPr>
          <p:cNvPr id="505" name="Google Shape;505;p61"/>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48</a:t>
            </a:fld>
            <a:endParaRPr/>
          </a:p>
        </p:txBody>
      </p:sp>
      <p:pic>
        <p:nvPicPr>
          <p:cNvPr id="506" name="Google Shape;506;p61"/>
          <p:cNvPicPr preferRelativeResize="0"/>
          <p:nvPr/>
        </p:nvPicPr>
        <p:blipFill rotWithShape="1">
          <a:blip r:embed="rId3">
            <a:alphaModFix amt="21000"/>
          </a:blip>
          <a:srcRect b="36439"/>
          <a:stretch/>
        </p:blipFill>
        <p:spPr>
          <a:xfrm>
            <a:off x="1593100" y="0"/>
            <a:ext cx="8405251" cy="5471703"/>
          </a:xfrm>
          <a:prstGeom prst="rect">
            <a:avLst/>
          </a:prstGeom>
          <a:noFill/>
          <a:ln>
            <a:noFill/>
          </a:ln>
        </p:spPr>
      </p:pic>
      <p:sp>
        <p:nvSpPr>
          <p:cNvPr id="507" name="Google Shape;507;p61"/>
          <p:cNvSpPr txBox="1"/>
          <p:nvPr/>
        </p:nvSpPr>
        <p:spPr>
          <a:xfrm>
            <a:off x="2252188" y="996625"/>
            <a:ext cx="7973100" cy="96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a:latin typeface="Georgia"/>
                <a:ea typeface="Georgia"/>
                <a:cs typeface="Georgia"/>
                <a:sym typeface="Georgia"/>
              </a:rPr>
              <a:t>Other Liturgical Elements and Practices</a:t>
            </a:r>
            <a:endParaRPr sz="4800" b="1">
              <a:latin typeface="Georgia"/>
              <a:ea typeface="Georgia"/>
              <a:cs typeface="Georgia"/>
              <a:sym typeface="Georgia"/>
            </a:endParaRPr>
          </a:p>
        </p:txBody>
      </p:sp>
      <p:sp>
        <p:nvSpPr>
          <p:cNvPr id="508" name="Google Shape;508;p61"/>
          <p:cNvSpPr txBox="1"/>
          <p:nvPr/>
        </p:nvSpPr>
        <p:spPr>
          <a:xfrm>
            <a:off x="5277613" y="2671938"/>
            <a:ext cx="1312500" cy="49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Calibri"/>
                <a:ea typeface="Calibri"/>
                <a:cs typeface="Calibri"/>
                <a:sym typeface="Calibri"/>
              </a:rPr>
              <a:t>CRCNA Results</a:t>
            </a:r>
            <a:endParaRPr b="1">
              <a:latin typeface="Calibri"/>
              <a:ea typeface="Calibri"/>
              <a:cs typeface="Calibri"/>
              <a:sym typeface="Calibri"/>
            </a:endParaRPr>
          </a:p>
        </p:txBody>
      </p:sp>
      <p:sp>
        <p:nvSpPr>
          <p:cNvPr id="509" name="Google Shape;509;p61"/>
          <p:cNvSpPr/>
          <p:nvPr/>
        </p:nvSpPr>
        <p:spPr>
          <a:xfrm>
            <a:off x="9875" y="5476525"/>
            <a:ext cx="12192000" cy="1430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10" name="Google Shape;510;p61"/>
          <p:cNvPicPr preferRelativeResize="0"/>
          <p:nvPr/>
        </p:nvPicPr>
        <p:blipFill>
          <a:blip r:embed="rId4">
            <a:alphaModFix/>
          </a:blip>
          <a:stretch>
            <a:fillRect/>
          </a:stretch>
        </p:blipFill>
        <p:spPr>
          <a:xfrm>
            <a:off x="196500" y="5625875"/>
            <a:ext cx="1396600" cy="1132000"/>
          </a:xfrm>
          <a:prstGeom prst="rect">
            <a:avLst/>
          </a:prstGeom>
          <a:noFill/>
          <a:ln>
            <a:noFill/>
          </a:ln>
        </p:spPr>
      </p:pic>
      <p:pic>
        <p:nvPicPr>
          <p:cNvPr id="511" name="Google Shape;511;p61"/>
          <p:cNvPicPr preferRelativeResize="0"/>
          <p:nvPr/>
        </p:nvPicPr>
        <p:blipFill>
          <a:blip r:embed="rId5">
            <a:alphaModFix/>
          </a:blip>
          <a:stretch>
            <a:fillRect/>
          </a:stretch>
        </p:blipFill>
        <p:spPr>
          <a:xfrm>
            <a:off x="4440400" y="5736600"/>
            <a:ext cx="3642201" cy="910550"/>
          </a:xfrm>
          <a:prstGeom prst="rect">
            <a:avLst/>
          </a:prstGeom>
          <a:noFill/>
          <a:ln>
            <a:noFill/>
          </a:ln>
        </p:spPr>
      </p:pic>
      <p:pic>
        <p:nvPicPr>
          <p:cNvPr id="512" name="Google Shape;512;p61"/>
          <p:cNvPicPr preferRelativeResize="0"/>
          <p:nvPr/>
        </p:nvPicPr>
        <p:blipFill>
          <a:blip r:embed="rId6">
            <a:alphaModFix/>
          </a:blip>
          <a:stretch>
            <a:fillRect/>
          </a:stretch>
        </p:blipFill>
        <p:spPr>
          <a:xfrm>
            <a:off x="10225300" y="5792238"/>
            <a:ext cx="1750050" cy="799275"/>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62"/>
          <p:cNvSpPr txBox="1">
            <a:spLocks noGrp="1"/>
          </p:cNvSpPr>
          <p:nvPr>
            <p:ph type="sldNum" idx="12"/>
          </p:nvPr>
        </p:nvSpPr>
        <p:spPr>
          <a:xfrm>
            <a:off x="8610600" y="649254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49</a:t>
            </a:fld>
            <a:endParaRPr/>
          </a:p>
        </p:txBody>
      </p:sp>
      <p:sp>
        <p:nvSpPr>
          <p:cNvPr id="518" name="Google Shape;518;p62"/>
          <p:cNvSpPr txBox="1"/>
          <p:nvPr/>
        </p:nvSpPr>
        <p:spPr>
          <a:xfrm>
            <a:off x="0" y="0"/>
            <a:ext cx="12192000" cy="369332"/>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19" name="Google Shape;519;p62"/>
          <p:cNvPicPr preferRelativeResize="0"/>
          <p:nvPr/>
        </p:nvPicPr>
        <p:blipFill rotWithShape="1">
          <a:blip r:embed="rId3">
            <a:alphaModFix/>
          </a:blip>
          <a:srcRect/>
          <a:stretch/>
        </p:blipFill>
        <p:spPr>
          <a:xfrm>
            <a:off x="245527" y="369331"/>
            <a:ext cx="11856855" cy="3827111"/>
          </a:xfrm>
          <a:prstGeom prst="rect">
            <a:avLst/>
          </a:prstGeom>
          <a:noFill/>
          <a:ln>
            <a:noFill/>
          </a:ln>
        </p:spPr>
      </p:pic>
      <p:graphicFrame>
        <p:nvGraphicFramePr>
          <p:cNvPr id="520" name="Google Shape;520;p62"/>
          <p:cNvGraphicFramePr/>
          <p:nvPr/>
        </p:nvGraphicFramePr>
        <p:xfrm>
          <a:off x="6038850" y="4884100"/>
          <a:ext cx="5314950" cy="1549400"/>
        </p:xfrm>
        <a:graphic>
          <a:graphicData uri="http://schemas.openxmlformats.org/drawingml/2006/table">
            <a:tbl>
              <a:tblPr>
                <a:noFill/>
                <a:tableStyleId>{86D32A31-9440-466C-947C-AB955EF73E24}</a:tableStyleId>
              </a:tblPr>
              <a:tblGrid>
                <a:gridCol w="4371975">
                  <a:extLst>
                    <a:ext uri="{9D8B030D-6E8A-4147-A177-3AD203B41FA5}">
                      <a16:colId xmlns:a16="http://schemas.microsoft.com/office/drawing/2014/main" val="20000"/>
                    </a:ext>
                  </a:extLst>
                </a:gridCol>
                <a:gridCol w="495300">
                  <a:extLst>
                    <a:ext uri="{9D8B030D-6E8A-4147-A177-3AD203B41FA5}">
                      <a16:colId xmlns:a16="http://schemas.microsoft.com/office/drawing/2014/main" val="20001"/>
                    </a:ext>
                  </a:extLst>
                </a:gridCol>
                <a:gridCol w="447675">
                  <a:extLst>
                    <a:ext uri="{9D8B030D-6E8A-4147-A177-3AD203B41FA5}">
                      <a16:colId xmlns:a16="http://schemas.microsoft.com/office/drawing/2014/main" val="20002"/>
                    </a:ext>
                  </a:extLst>
                </a:gridCol>
              </a:tblGrid>
              <a:tr h="279400">
                <a:tc>
                  <a:txBody>
                    <a:bodyPr/>
                    <a:lstStyle/>
                    <a:p>
                      <a:pPr marL="0" lvl="0" indent="0" algn="l" rtl="0">
                        <a:spcBef>
                          <a:spcPts val="0"/>
                        </a:spcBef>
                        <a:spcAft>
                          <a:spcPts val="0"/>
                        </a:spcAft>
                        <a:buNone/>
                      </a:pPr>
                      <a:endParaRPr sz="1200" b="1">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1999</a:t>
                      </a:r>
                      <a:endParaRPr sz="1200" b="1">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2018</a:t>
                      </a:r>
                      <a:endParaRPr sz="1200" b="1">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0"/>
                  </a:ext>
                </a:extLst>
              </a:tr>
              <a:tr h="279400">
                <a:tc rowSpan="4">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How often is there a Confession of Sin?        </a:t>
                      </a:r>
                      <a:r>
                        <a:rPr lang="en-US" sz="1200">
                          <a:latin typeface="Times New Roman"/>
                          <a:ea typeface="Times New Roman"/>
                          <a:cs typeface="Times New Roman"/>
                          <a:sym typeface="Times New Roman"/>
                        </a:rPr>
                        <a:t>        Always- Usually</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Sometimes</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Seldom</a:t>
                      </a: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Never</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69.6</a:t>
                      </a:r>
                      <a:endParaRPr sz="1200">
                        <a:latin typeface="Times New Roman"/>
                        <a:ea typeface="Times New Roman"/>
                        <a:cs typeface="Times New Roman"/>
                        <a:sym typeface="Times New Roman"/>
                      </a:endParaRPr>
                    </a:p>
                  </a:txBody>
                  <a:tcPr marL="63500" marR="63500" marT="63500" marB="63500">
                    <a:solidFill>
                      <a:srgbClr val="FFFF00"/>
                    </a:solidFill>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75</a:t>
                      </a:r>
                      <a:endParaRPr sz="1200">
                        <a:latin typeface="Times New Roman"/>
                        <a:ea typeface="Times New Roman"/>
                        <a:cs typeface="Times New Roman"/>
                        <a:sym typeface="Times New Roman"/>
                      </a:endParaRPr>
                    </a:p>
                  </a:txBody>
                  <a:tcPr marL="63500" marR="63500" marT="63500" marB="63500">
                    <a:solidFill>
                      <a:srgbClr val="FFFF00"/>
                    </a:solidFill>
                  </a:tcPr>
                </a:tc>
                <a:extLst>
                  <a:ext uri="{0D108BD9-81ED-4DB2-BD59-A6C34878D82A}">
                    <a16:rowId xmlns:a16="http://schemas.microsoft.com/office/drawing/2014/main" val="10001"/>
                  </a:ext>
                </a:extLst>
              </a:tr>
              <a:tr h="279400">
                <a:tc vMerge="1">
                  <a:txBody>
                    <a:bodyPr/>
                    <a:lstStyle/>
                    <a:p>
                      <a:endParaRPr lang="en-US"/>
                    </a:p>
                  </a:txBody>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22.6</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17</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2"/>
                  </a:ext>
                </a:extLst>
              </a:tr>
              <a:tr h="279400">
                <a:tc vMerge="1">
                  <a:txBody>
                    <a:bodyPr/>
                    <a:lstStyle/>
                    <a:p>
                      <a:endParaRPr lang="en-US"/>
                    </a:p>
                  </a:txBody>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7.8</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4</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3"/>
                  </a:ext>
                </a:extLst>
              </a:tr>
              <a:tr h="279400">
                <a:tc vMerge="1">
                  <a:txBody>
                    <a:bodyPr/>
                    <a:lstStyle/>
                    <a:p>
                      <a:endParaRPr lang="en-US"/>
                    </a:p>
                  </a:txBody>
                  <a:tcPr/>
                </a:tc>
                <a:tc>
                  <a:txBody>
                    <a:bodyPr/>
                    <a:lstStyle/>
                    <a:p>
                      <a:pPr marL="0" lvl="0" indent="0" algn="l" rtl="0">
                        <a:spcBef>
                          <a:spcPts val="0"/>
                        </a:spcBef>
                        <a:spcAft>
                          <a:spcPts val="0"/>
                        </a:spcAft>
                        <a:buNone/>
                      </a:pP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2</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4"/>
                  </a:ext>
                </a:extLst>
              </a:tr>
            </a:tbl>
          </a:graphicData>
        </a:graphic>
      </p:graphicFrame>
      <p:sp>
        <p:nvSpPr>
          <p:cNvPr id="6" name="Rectangle 5"/>
          <p:cNvSpPr/>
          <p:nvPr/>
        </p:nvSpPr>
        <p:spPr>
          <a:xfrm>
            <a:off x="227290" y="720436"/>
            <a:ext cx="5323765" cy="286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
        <p:nvSpPr>
          <p:cNvPr id="130" name="Google Shape;130;p17"/>
          <p:cNvSpPr txBox="1"/>
          <p:nvPr/>
        </p:nvSpPr>
        <p:spPr>
          <a:xfrm>
            <a:off x="0" y="0"/>
            <a:ext cx="12192000" cy="369332"/>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31" name="Google Shape;131;p17"/>
          <p:cNvPicPr preferRelativeResize="0"/>
          <p:nvPr/>
        </p:nvPicPr>
        <p:blipFill rotWithShape="1">
          <a:blip r:embed="rId3">
            <a:alphaModFix/>
          </a:blip>
          <a:srcRect t="22246" b="45004"/>
          <a:stretch/>
        </p:blipFill>
        <p:spPr>
          <a:xfrm>
            <a:off x="448733" y="1906726"/>
            <a:ext cx="11411744" cy="1131399"/>
          </a:xfrm>
          <a:prstGeom prst="rect">
            <a:avLst/>
          </a:prstGeom>
          <a:noFill/>
          <a:ln>
            <a:noFill/>
          </a:ln>
        </p:spPr>
      </p:pic>
      <p:pic>
        <p:nvPicPr>
          <p:cNvPr id="2" name="Picture 1"/>
          <p:cNvPicPr>
            <a:picLocks noChangeAspect="1"/>
          </p:cNvPicPr>
          <p:nvPr/>
        </p:nvPicPr>
        <p:blipFill rotWithShape="1">
          <a:blip r:embed="rId4"/>
          <a:srcRect t="7278" b="29944"/>
          <a:stretch/>
        </p:blipFill>
        <p:spPr>
          <a:xfrm>
            <a:off x="448733" y="3221890"/>
            <a:ext cx="11411744" cy="1128884"/>
          </a:xfrm>
          <a:prstGeom prst="rect">
            <a:avLst/>
          </a:prstGeom>
        </p:spPr>
      </p:pic>
      <p:pic>
        <p:nvPicPr>
          <p:cNvPr id="6" name="Picture 5"/>
          <p:cNvPicPr>
            <a:picLocks noChangeAspect="1"/>
          </p:cNvPicPr>
          <p:nvPr/>
        </p:nvPicPr>
        <p:blipFill rotWithShape="1">
          <a:blip r:embed="rId5"/>
          <a:srcRect t="-19186" r="56707" b="52701"/>
          <a:stretch/>
        </p:blipFill>
        <p:spPr>
          <a:xfrm>
            <a:off x="227290" y="370278"/>
            <a:ext cx="5662507" cy="487680"/>
          </a:xfrm>
          <a:prstGeom prst="rect">
            <a:avLst/>
          </a:prstGeom>
        </p:spPr>
      </p:pic>
      <p:cxnSp>
        <p:nvCxnSpPr>
          <p:cNvPr id="13" name="Google Shape;285;p35"/>
          <p:cNvCxnSpPr/>
          <p:nvPr/>
        </p:nvCxnSpPr>
        <p:spPr>
          <a:xfrm>
            <a:off x="0" y="3165689"/>
            <a:ext cx="11989200" cy="0"/>
          </a:xfrm>
          <a:prstGeom prst="straightConnector1">
            <a:avLst/>
          </a:prstGeom>
          <a:noFill/>
          <a:ln w="28575" cap="flat" cmpd="sng">
            <a:solidFill>
              <a:schemeClr val="dk2"/>
            </a:solidFill>
            <a:prstDash val="solid"/>
            <a:round/>
            <a:headEnd type="none" w="med" len="med"/>
            <a:tailEnd type="none" w="med" len="med"/>
          </a:ln>
        </p:spPr>
      </p:cxnSp>
      <p:cxnSp>
        <p:nvCxnSpPr>
          <p:cNvPr id="14" name="Google Shape;285;p35"/>
          <p:cNvCxnSpPr/>
          <p:nvPr/>
        </p:nvCxnSpPr>
        <p:spPr>
          <a:xfrm>
            <a:off x="0" y="4596314"/>
            <a:ext cx="11989200" cy="0"/>
          </a:xfrm>
          <a:prstGeom prst="straightConnector1">
            <a:avLst/>
          </a:prstGeom>
          <a:noFill/>
          <a:ln w="28575" cap="flat" cmpd="sng">
            <a:solidFill>
              <a:schemeClr val="dk2"/>
            </a:solidFill>
            <a:prstDash val="solid"/>
            <a:round/>
            <a:headEnd type="none" w="med" len="med"/>
            <a:tailEnd type="none" w="med" len="med"/>
          </a:ln>
        </p:spPr>
      </p:cxnSp>
      <p:sp>
        <p:nvSpPr>
          <p:cNvPr id="15" name="Rectangle 14"/>
          <p:cNvSpPr/>
          <p:nvPr/>
        </p:nvSpPr>
        <p:spPr>
          <a:xfrm>
            <a:off x="227290" y="1283099"/>
            <a:ext cx="3670455" cy="286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6"/>
          <a:srcRect l="127" t="10901" r="-127" b="21974"/>
          <a:stretch/>
        </p:blipFill>
        <p:spPr>
          <a:xfrm>
            <a:off x="448733" y="4780158"/>
            <a:ext cx="11411744" cy="1552111"/>
          </a:xfrm>
          <a:prstGeom prst="rect">
            <a:avLst/>
          </a:prstGeom>
        </p:spPr>
      </p:pic>
      <p:pic>
        <p:nvPicPr>
          <p:cNvPr id="5" name="Picture 4"/>
          <p:cNvPicPr>
            <a:picLocks noChangeAspect="1"/>
          </p:cNvPicPr>
          <p:nvPr/>
        </p:nvPicPr>
        <p:blipFill>
          <a:blip r:embed="rId7"/>
          <a:stretch>
            <a:fillRect/>
          </a:stretch>
        </p:blipFill>
        <p:spPr>
          <a:xfrm>
            <a:off x="10012369" y="502339"/>
            <a:ext cx="1848108" cy="1314633"/>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63"/>
          <p:cNvSpPr txBox="1">
            <a:spLocks noGrp="1"/>
          </p:cNvSpPr>
          <p:nvPr>
            <p:ph type="sldNum" idx="12"/>
          </p:nvPr>
        </p:nvSpPr>
        <p:spPr>
          <a:xfrm>
            <a:off x="8610600" y="649254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50</a:t>
            </a:fld>
            <a:endParaRPr/>
          </a:p>
        </p:txBody>
      </p:sp>
      <p:sp>
        <p:nvSpPr>
          <p:cNvPr id="526" name="Google Shape;526;p63"/>
          <p:cNvSpPr txBox="1"/>
          <p:nvPr/>
        </p:nvSpPr>
        <p:spPr>
          <a:xfrm>
            <a:off x="0" y="0"/>
            <a:ext cx="12192000" cy="369332"/>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27" name="Google Shape;527;p63"/>
          <p:cNvPicPr preferRelativeResize="0"/>
          <p:nvPr/>
        </p:nvPicPr>
        <p:blipFill rotWithShape="1">
          <a:blip r:embed="rId3">
            <a:alphaModFix/>
          </a:blip>
          <a:srcRect/>
          <a:stretch/>
        </p:blipFill>
        <p:spPr>
          <a:xfrm>
            <a:off x="163884" y="369332"/>
            <a:ext cx="11929944" cy="4316968"/>
          </a:xfrm>
          <a:prstGeom prst="rect">
            <a:avLst/>
          </a:prstGeom>
          <a:noFill/>
          <a:ln>
            <a:noFill/>
          </a:ln>
        </p:spPr>
      </p:pic>
      <p:graphicFrame>
        <p:nvGraphicFramePr>
          <p:cNvPr id="528" name="Google Shape;528;p63"/>
          <p:cNvGraphicFramePr/>
          <p:nvPr/>
        </p:nvGraphicFramePr>
        <p:xfrm>
          <a:off x="6566350" y="5193975"/>
          <a:ext cx="5314950" cy="1549400"/>
        </p:xfrm>
        <a:graphic>
          <a:graphicData uri="http://schemas.openxmlformats.org/drawingml/2006/table">
            <a:tbl>
              <a:tblPr>
                <a:noFill/>
                <a:tableStyleId>{86D32A31-9440-466C-947C-AB955EF73E24}</a:tableStyleId>
              </a:tblPr>
              <a:tblGrid>
                <a:gridCol w="4371975">
                  <a:extLst>
                    <a:ext uri="{9D8B030D-6E8A-4147-A177-3AD203B41FA5}">
                      <a16:colId xmlns:a16="http://schemas.microsoft.com/office/drawing/2014/main" val="20000"/>
                    </a:ext>
                  </a:extLst>
                </a:gridCol>
                <a:gridCol w="495300">
                  <a:extLst>
                    <a:ext uri="{9D8B030D-6E8A-4147-A177-3AD203B41FA5}">
                      <a16:colId xmlns:a16="http://schemas.microsoft.com/office/drawing/2014/main" val="20001"/>
                    </a:ext>
                  </a:extLst>
                </a:gridCol>
                <a:gridCol w="447675">
                  <a:extLst>
                    <a:ext uri="{9D8B030D-6E8A-4147-A177-3AD203B41FA5}">
                      <a16:colId xmlns:a16="http://schemas.microsoft.com/office/drawing/2014/main" val="20002"/>
                    </a:ext>
                  </a:extLst>
                </a:gridCol>
              </a:tblGrid>
              <a:tr h="279400">
                <a:tc>
                  <a:txBody>
                    <a:bodyPr/>
                    <a:lstStyle/>
                    <a:p>
                      <a:pPr marL="0" lvl="0" indent="0" algn="l" rtl="0">
                        <a:spcBef>
                          <a:spcPts val="0"/>
                        </a:spcBef>
                        <a:spcAft>
                          <a:spcPts val="0"/>
                        </a:spcAft>
                        <a:buNone/>
                      </a:pPr>
                      <a:endParaRPr sz="1200" b="1">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1999</a:t>
                      </a:r>
                      <a:endParaRPr sz="1200" b="1">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2018</a:t>
                      </a:r>
                      <a:endParaRPr sz="1200" b="1">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0"/>
                  </a:ext>
                </a:extLst>
              </a:tr>
              <a:tr h="279400">
                <a:tc rowSpan="4">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How often is the Apostles’ Creed used? </a:t>
                      </a:r>
                      <a:r>
                        <a:rPr lang="en-US" sz="1200">
                          <a:latin typeface="Times New Roman"/>
                          <a:ea typeface="Times New Roman"/>
                          <a:cs typeface="Times New Roman"/>
                          <a:sym typeface="Times New Roman"/>
                        </a:rPr>
                        <a:t>       Always-Us/Weekly</a:t>
                      </a: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Sometimes/1x month</a:t>
                      </a: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Seldom</a:t>
                      </a: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Never</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94.9</a:t>
                      </a:r>
                      <a:endParaRPr sz="1200">
                        <a:latin typeface="Times New Roman"/>
                        <a:ea typeface="Times New Roman"/>
                        <a:cs typeface="Times New Roman"/>
                        <a:sym typeface="Times New Roman"/>
                      </a:endParaRPr>
                    </a:p>
                  </a:txBody>
                  <a:tcPr marL="63500" marR="63500" marT="63500" marB="63500">
                    <a:solidFill>
                      <a:srgbClr val="FFFF00"/>
                    </a:solidFill>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25</a:t>
                      </a:r>
                      <a:endParaRPr sz="1200">
                        <a:latin typeface="Times New Roman"/>
                        <a:ea typeface="Times New Roman"/>
                        <a:cs typeface="Times New Roman"/>
                        <a:sym typeface="Times New Roman"/>
                      </a:endParaRPr>
                    </a:p>
                  </a:txBody>
                  <a:tcPr marL="63500" marR="63500" marT="63500" marB="63500">
                    <a:solidFill>
                      <a:srgbClr val="FFFF00"/>
                    </a:solidFill>
                  </a:tcPr>
                </a:tc>
                <a:extLst>
                  <a:ext uri="{0D108BD9-81ED-4DB2-BD59-A6C34878D82A}">
                    <a16:rowId xmlns:a16="http://schemas.microsoft.com/office/drawing/2014/main" val="10001"/>
                  </a:ext>
                </a:extLst>
              </a:tr>
              <a:tr h="279400">
                <a:tc vMerge="1">
                  <a:txBody>
                    <a:bodyPr/>
                    <a:lstStyle/>
                    <a:p>
                      <a:endParaRPr lang="en-US"/>
                    </a:p>
                  </a:txBody>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39.2</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55</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2"/>
                  </a:ext>
                </a:extLst>
              </a:tr>
              <a:tr h="279400">
                <a:tc vMerge="1">
                  <a:txBody>
                    <a:bodyPr/>
                    <a:lstStyle/>
                    <a:p>
                      <a:endParaRPr lang="en-US"/>
                    </a:p>
                  </a:txBody>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1.6</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16</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3"/>
                  </a:ext>
                </a:extLst>
              </a:tr>
              <a:tr h="279400">
                <a:tc vMerge="1">
                  <a:txBody>
                    <a:bodyPr/>
                    <a:lstStyle/>
                    <a:p>
                      <a:endParaRPr lang="en-US"/>
                    </a:p>
                  </a:txBody>
                  <a:tcPr/>
                </a:tc>
                <a:tc>
                  <a:txBody>
                    <a:bodyPr/>
                    <a:lstStyle/>
                    <a:p>
                      <a:pPr marL="0" lvl="0" indent="0" algn="l" rtl="0">
                        <a:spcBef>
                          <a:spcPts val="0"/>
                        </a:spcBef>
                        <a:spcAft>
                          <a:spcPts val="0"/>
                        </a:spcAft>
                        <a:buNone/>
                      </a:pP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2</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4"/>
                  </a:ext>
                </a:extLst>
              </a:tr>
            </a:tbl>
          </a:graphicData>
        </a:graphic>
      </p:graphicFrame>
      <p:sp>
        <p:nvSpPr>
          <p:cNvPr id="6" name="Rectangle 5"/>
          <p:cNvSpPr/>
          <p:nvPr/>
        </p:nvSpPr>
        <p:spPr>
          <a:xfrm>
            <a:off x="163884" y="738664"/>
            <a:ext cx="5664261" cy="2678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64"/>
          <p:cNvSpPr txBox="1">
            <a:spLocks noGrp="1"/>
          </p:cNvSpPr>
          <p:nvPr>
            <p:ph type="sldNum" idx="12"/>
          </p:nvPr>
        </p:nvSpPr>
        <p:spPr>
          <a:xfrm>
            <a:off x="8610600" y="649254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51</a:t>
            </a:fld>
            <a:endParaRPr/>
          </a:p>
        </p:txBody>
      </p:sp>
      <p:sp>
        <p:nvSpPr>
          <p:cNvPr id="534" name="Google Shape;534;p64"/>
          <p:cNvSpPr txBox="1"/>
          <p:nvPr/>
        </p:nvSpPr>
        <p:spPr>
          <a:xfrm>
            <a:off x="0" y="0"/>
            <a:ext cx="12192000" cy="369332"/>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35" name="Google Shape;535;p64"/>
          <p:cNvPicPr preferRelativeResize="0"/>
          <p:nvPr/>
        </p:nvPicPr>
        <p:blipFill rotWithShape="1">
          <a:blip r:embed="rId3">
            <a:alphaModFix/>
          </a:blip>
          <a:srcRect b="6907"/>
          <a:stretch/>
        </p:blipFill>
        <p:spPr>
          <a:xfrm>
            <a:off x="180225" y="369325"/>
            <a:ext cx="11540801" cy="4307925"/>
          </a:xfrm>
          <a:prstGeom prst="rect">
            <a:avLst/>
          </a:prstGeom>
          <a:noFill/>
          <a:ln>
            <a:noFill/>
          </a:ln>
        </p:spPr>
      </p:pic>
      <p:graphicFrame>
        <p:nvGraphicFramePr>
          <p:cNvPr id="536" name="Google Shape;536;p64"/>
          <p:cNvGraphicFramePr/>
          <p:nvPr/>
        </p:nvGraphicFramePr>
        <p:xfrm>
          <a:off x="6406075" y="4703125"/>
          <a:ext cx="5314950" cy="1717040"/>
        </p:xfrm>
        <a:graphic>
          <a:graphicData uri="http://schemas.openxmlformats.org/drawingml/2006/table">
            <a:tbl>
              <a:tblPr>
                <a:noFill/>
                <a:tableStyleId>{86D32A31-9440-466C-947C-AB955EF73E24}</a:tableStyleId>
              </a:tblPr>
              <a:tblGrid>
                <a:gridCol w="4371975">
                  <a:extLst>
                    <a:ext uri="{9D8B030D-6E8A-4147-A177-3AD203B41FA5}">
                      <a16:colId xmlns:a16="http://schemas.microsoft.com/office/drawing/2014/main" val="20000"/>
                    </a:ext>
                  </a:extLst>
                </a:gridCol>
                <a:gridCol w="495300">
                  <a:extLst>
                    <a:ext uri="{9D8B030D-6E8A-4147-A177-3AD203B41FA5}">
                      <a16:colId xmlns:a16="http://schemas.microsoft.com/office/drawing/2014/main" val="20001"/>
                    </a:ext>
                  </a:extLst>
                </a:gridCol>
                <a:gridCol w="447675">
                  <a:extLst>
                    <a:ext uri="{9D8B030D-6E8A-4147-A177-3AD203B41FA5}">
                      <a16:colId xmlns:a16="http://schemas.microsoft.com/office/drawing/2014/main" val="20002"/>
                    </a:ext>
                  </a:extLst>
                </a:gridCol>
              </a:tblGrid>
              <a:tr h="279400">
                <a:tc>
                  <a:txBody>
                    <a:bodyPr/>
                    <a:lstStyle/>
                    <a:p>
                      <a:pPr marL="0" lvl="0" indent="0" algn="l" rtl="0">
                        <a:spcBef>
                          <a:spcPts val="0"/>
                        </a:spcBef>
                        <a:spcAft>
                          <a:spcPts val="0"/>
                        </a:spcAft>
                        <a:buNone/>
                      </a:pPr>
                      <a:endParaRPr sz="1200" b="1">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1999</a:t>
                      </a:r>
                      <a:endParaRPr sz="1200" b="1">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2018</a:t>
                      </a:r>
                      <a:endParaRPr sz="1200" b="1">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0"/>
                  </a:ext>
                </a:extLst>
              </a:tr>
              <a:tr h="279400">
                <a:tc rowSpan="4">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How often are 10 Commandments used?  </a:t>
                      </a:r>
                      <a:r>
                        <a:rPr lang="en-US"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Always-Usually/Weekly</a:t>
                      </a: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Sometimes/1x month</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Seldom</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Never</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12.5</a:t>
                      </a:r>
                      <a:endParaRPr sz="1200">
                        <a:latin typeface="Times New Roman"/>
                        <a:ea typeface="Times New Roman"/>
                        <a:cs typeface="Times New Roman"/>
                        <a:sym typeface="Times New Roman"/>
                      </a:endParaRPr>
                    </a:p>
                  </a:txBody>
                  <a:tcPr marL="63500" marR="63500" marT="63500" marB="63500">
                    <a:solidFill>
                      <a:srgbClr val="FFFF00"/>
                    </a:solidFill>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19</a:t>
                      </a:r>
                      <a:endParaRPr sz="1200">
                        <a:latin typeface="Times New Roman"/>
                        <a:ea typeface="Times New Roman"/>
                        <a:cs typeface="Times New Roman"/>
                        <a:sym typeface="Times New Roman"/>
                      </a:endParaRPr>
                    </a:p>
                  </a:txBody>
                  <a:tcPr marL="63500" marR="63500" marT="63500" marB="63500">
                    <a:solidFill>
                      <a:srgbClr val="FFFF00"/>
                    </a:solidFill>
                  </a:tcPr>
                </a:tc>
                <a:extLst>
                  <a:ext uri="{0D108BD9-81ED-4DB2-BD59-A6C34878D82A}">
                    <a16:rowId xmlns:a16="http://schemas.microsoft.com/office/drawing/2014/main" val="10001"/>
                  </a:ext>
                </a:extLst>
              </a:tr>
              <a:tr h="279400">
                <a:tc vMerge="1">
                  <a:txBody>
                    <a:bodyPr/>
                    <a:lstStyle/>
                    <a:p>
                      <a:endParaRPr lang="en-US"/>
                    </a:p>
                  </a:txBody>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38.5</a:t>
                      </a:r>
                      <a:endParaRPr sz="1200">
                        <a:latin typeface="Times New Roman"/>
                        <a:ea typeface="Times New Roman"/>
                        <a:cs typeface="Times New Roman"/>
                        <a:sym typeface="Times New Roman"/>
                      </a:endParaRPr>
                    </a:p>
                  </a:txBody>
                  <a:tcPr marL="63500" marR="63500" marT="63500" marB="63500">
                    <a:solidFill>
                      <a:srgbClr val="FFFF00"/>
                    </a:solidFill>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43</a:t>
                      </a:r>
                      <a:endParaRPr sz="1200">
                        <a:latin typeface="Times New Roman"/>
                        <a:ea typeface="Times New Roman"/>
                        <a:cs typeface="Times New Roman"/>
                        <a:sym typeface="Times New Roman"/>
                      </a:endParaRPr>
                    </a:p>
                  </a:txBody>
                  <a:tcPr marL="63500" marR="63500" marT="63500" marB="63500">
                    <a:solidFill>
                      <a:srgbClr val="FFFF00"/>
                    </a:solidFill>
                  </a:tcPr>
                </a:tc>
                <a:extLst>
                  <a:ext uri="{0D108BD9-81ED-4DB2-BD59-A6C34878D82A}">
                    <a16:rowId xmlns:a16="http://schemas.microsoft.com/office/drawing/2014/main" val="10002"/>
                  </a:ext>
                </a:extLst>
              </a:tr>
              <a:tr h="279400">
                <a:tc vMerge="1">
                  <a:txBody>
                    <a:bodyPr/>
                    <a:lstStyle/>
                    <a:p>
                      <a:endParaRPr lang="en-US"/>
                    </a:p>
                  </a:txBody>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30.6</a:t>
                      </a:r>
                      <a:endParaRPr sz="1200">
                        <a:latin typeface="Times New Roman"/>
                        <a:ea typeface="Times New Roman"/>
                        <a:cs typeface="Times New Roman"/>
                        <a:sym typeface="Times New Roman"/>
                      </a:endParaRPr>
                    </a:p>
                  </a:txBody>
                  <a:tcPr marL="63500" marR="63500" marT="63500" marB="63500">
                    <a:solidFill>
                      <a:srgbClr val="FFFF00"/>
                    </a:solidFill>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31</a:t>
                      </a:r>
                      <a:endParaRPr sz="1200">
                        <a:latin typeface="Times New Roman"/>
                        <a:ea typeface="Times New Roman"/>
                        <a:cs typeface="Times New Roman"/>
                        <a:sym typeface="Times New Roman"/>
                      </a:endParaRPr>
                    </a:p>
                  </a:txBody>
                  <a:tcPr marL="63500" marR="63500" marT="63500" marB="63500">
                    <a:solidFill>
                      <a:srgbClr val="FFFF00"/>
                    </a:solidFill>
                  </a:tcPr>
                </a:tc>
                <a:extLst>
                  <a:ext uri="{0D108BD9-81ED-4DB2-BD59-A6C34878D82A}">
                    <a16:rowId xmlns:a16="http://schemas.microsoft.com/office/drawing/2014/main" val="10003"/>
                  </a:ext>
                </a:extLst>
              </a:tr>
              <a:tr h="279400">
                <a:tc vMerge="1">
                  <a:txBody>
                    <a:bodyPr/>
                    <a:lstStyle/>
                    <a:p>
                      <a:endParaRPr lang="en-US"/>
                    </a:p>
                  </a:txBody>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17.4</a:t>
                      </a:r>
                      <a:endParaRPr sz="1200">
                        <a:latin typeface="Times New Roman"/>
                        <a:ea typeface="Times New Roman"/>
                        <a:cs typeface="Times New Roman"/>
                        <a:sym typeface="Times New Roman"/>
                      </a:endParaRPr>
                    </a:p>
                  </a:txBody>
                  <a:tcPr marL="63500" marR="63500" marT="63500" marB="63500">
                    <a:solidFill>
                      <a:srgbClr val="FFFF00"/>
                    </a:solidFill>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5</a:t>
                      </a:r>
                      <a:endParaRPr sz="1200">
                        <a:latin typeface="Times New Roman"/>
                        <a:ea typeface="Times New Roman"/>
                        <a:cs typeface="Times New Roman"/>
                        <a:sym typeface="Times New Roman"/>
                      </a:endParaRPr>
                    </a:p>
                  </a:txBody>
                  <a:tcPr marL="63500" marR="63500" marT="63500" marB="63500">
                    <a:solidFill>
                      <a:srgbClr val="FFFF00"/>
                    </a:solidFill>
                  </a:tcPr>
                </a:tc>
                <a:extLst>
                  <a:ext uri="{0D108BD9-81ED-4DB2-BD59-A6C34878D82A}">
                    <a16:rowId xmlns:a16="http://schemas.microsoft.com/office/drawing/2014/main" val="10004"/>
                  </a:ext>
                </a:extLst>
              </a:tr>
            </a:tbl>
          </a:graphicData>
        </a:graphic>
      </p:graphicFrame>
      <p:graphicFrame>
        <p:nvGraphicFramePr>
          <p:cNvPr id="537" name="Google Shape;537;p64"/>
          <p:cNvGraphicFramePr/>
          <p:nvPr/>
        </p:nvGraphicFramePr>
        <p:xfrm>
          <a:off x="180225" y="4884100"/>
          <a:ext cx="5314950" cy="1549400"/>
        </p:xfrm>
        <a:graphic>
          <a:graphicData uri="http://schemas.openxmlformats.org/drawingml/2006/table">
            <a:tbl>
              <a:tblPr>
                <a:noFill/>
                <a:tableStyleId>{86D32A31-9440-466C-947C-AB955EF73E24}</a:tableStyleId>
              </a:tblPr>
              <a:tblGrid>
                <a:gridCol w="4371975">
                  <a:extLst>
                    <a:ext uri="{9D8B030D-6E8A-4147-A177-3AD203B41FA5}">
                      <a16:colId xmlns:a16="http://schemas.microsoft.com/office/drawing/2014/main" val="20000"/>
                    </a:ext>
                  </a:extLst>
                </a:gridCol>
                <a:gridCol w="495300">
                  <a:extLst>
                    <a:ext uri="{9D8B030D-6E8A-4147-A177-3AD203B41FA5}">
                      <a16:colId xmlns:a16="http://schemas.microsoft.com/office/drawing/2014/main" val="20001"/>
                    </a:ext>
                  </a:extLst>
                </a:gridCol>
                <a:gridCol w="447675">
                  <a:extLst>
                    <a:ext uri="{9D8B030D-6E8A-4147-A177-3AD203B41FA5}">
                      <a16:colId xmlns:a16="http://schemas.microsoft.com/office/drawing/2014/main" val="20002"/>
                    </a:ext>
                  </a:extLst>
                </a:gridCol>
              </a:tblGrid>
              <a:tr h="279400">
                <a:tc>
                  <a:txBody>
                    <a:bodyPr/>
                    <a:lstStyle/>
                    <a:p>
                      <a:pPr marL="0" lvl="0" indent="0" algn="l" rtl="0">
                        <a:spcBef>
                          <a:spcPts val="0"/>
                        </a:spcBef>
                        <a:spcAft>
                          <a:spcPts val="0"/>
                        </a:spcAft>
                        <a:buNone/>
                      </a:pPr>
                      <a:endParaRPr sz="1200" b="1">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1999</a:t>
                      </a:r>
                      <a:endParaRPr sz="1200" b="1">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2018</a:t>
                      </a:r>
                      <a:endParaRPr sz="1200" b="1">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0"/>
                  </a:ext>
                </a:extLst>
              </a:tr>
              <a:tr h="279400">
                <a:tc rowSpan="4">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How often is the Nicene Creed used?      </a:t>
                      </a:r>
                      <a:r>
                        <a:rPr lang="en-US"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Always-Usually/Weekly</a:t>
                      </a: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Sometimes/1x month</a:t>
                      </a: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Seldom</a:t>
                      </a: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Never</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.7</a:t>
                      </a:r>
                      <a:endParaRPr sz="1200">
                        <a:latin typeface="Times New Roman"/>
                        <a:ea typeface="Times New Roman"/>
                        <a:cs typeface="Times New Roman"/>
                        <a:sym typeface="Times New Roman"/>
                      </a:endParaRPr>
                    </a:p>
                  </a:txBody>
                  <a:tcPr marL="63500" marR="63500" marT="63500" marB="63500">
                    <a:solidFill>
                      <a:srgbClr val="FFFF00"/>
                    </a:solidFill>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2</a:t>
                      </a:r>
                      <a:endParaRPr sz="1200">
                        <a:latin typeface="Times New Roman"/>
                        <a:ea typeface="Times New Roman"/>
                        <a:cs typeface="Times New Roman"/>
                        <a:sym typeface="Times New Roman"/>
                      </a:endParaRPr>
                    </a:p>
                  </a:txBody>
                  <a:tcPr marL="63500" marR="63500" marT="63500" marB="63500">
                    <a:solidFill>
                      <a:srgbClr val="FFFF00"/>
                    </a:solidFill>
                  </a:tcPr>
                </a:tc>
                <a:extLst>
                  <a:ext uri="{0D108BD9-81ED-4DB2-BD59-A6C34878D82A}">
                    <a16:rowId xmlns:a16="http://schemas.microsoft.com/office/drawing/2014/main" val="10001"/>
                  </a:ext>
                </a:extLst>
              </a:tr>
              <a:tr h="279400">
                <a:tc vMerge="1">
                  <a:txBody>
                    <a:bodyPr/>
                    <a:lstStyle/>
                    <a:p>
                      <a:endParaRPr lang="en-US"/>
                    </a:p>
                  </a:txBody>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37.8</a:t>
                      </a:r>
                      <a:endParaRPr sz="1200">
                        <a:latin typeface="Times New Roman"/>
                        <a:ea typeface="Times New Roman"/>
                        <a:cs typeface="Times New Roman"/>
                        <a:sym typeface="Times New Roman"/>
                      </a:endParaRPr>
                    </a:p>
                  </a:txBody>
                  <a:tcPr marL="63500" marR="63500" marT="63500" marB="63500">
                    <a:solidFill>
                      <a:srgbClr val="FFFF00"/>
                    </a:solidFill>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27</a:t>
                      </a:r>
                      <a:endParaRPr sz="1200">
                        <a:latin typeface="Times New Roman"/>
                        <a:ea typeface="Times New Roman"/>
                        <a:cs typeface="Times New Roman"/>
                        <a:sym typeface="Times New Roman"/>
                      </a:endParaRPr>
                    </a:p>
                  </a:txBody>
                  <a:tcPr marL="63500" marR="63500" marT="63500" marB="63500">
                    <a:solidFill>
                      <a:srgbClr val="FFFF00"/>
                    </a:solidFill>
                  </a:tcPr>
                </a:tc>
                <a:extLst>
                  <a:ext uri="{0D108BD9-81ED-4DB2-BD59-A6C34878D82A}">
                    <a16:rowId xmlns:a16="http://schemas.microsoft.com/office/drawing/2014/main" val="10002"/>
                  </a:ext>
                </a:extLst>
              </a:tr>
              <a:tr h="279400">
                <a:tc vMerge="1">
                  <a:txBody>
                    <a:bodyPr/>
                    <a:lstStyle/>
                    <a:p>
                      <a:endParaRPr lang="en-US"/>
                    </a:p>
                  </a:txBody>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72.8</a:t>
                      </a:r>
                      <a:endParaRPr sz="1200">
                        <a:latin typeface="Times New Roman"/>
                        <a:ea typeface="Times New Roman"/>
                        <a:cs typeface="Times New Roman"/>
                        <a:sym typeface="Times New Roman"/>
                      </a:endParaRPr>
                    </a:p>
                  </a:txBody>
                  <a:tcPr marL="63500" marR="63500" marT="63500" marB="63500">
                    <a:solidFill>
                      <a:srgbClr val="FFFF00"/>
                    </a:solidFill>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48</a:t>
                      </a:r>
                      <a:endParaRPr sz="1200">
                        <a:latin typeface="Times New Roman"/>
                        <a:ea typeface="Times New Roman"/>
                        <a:cs typeface="Times New Roman"/>
                        <a:sym typeface="Times New Roman"/>
                      </a:endParaRPr>
                    </a:p>
                  </a:txBody>
                  <a:tcPr marL="63500" marR="63500" marT="63500" marB="63500">
                    <a:solidFill>
                      <a:srgbClr val="FFFF00"/>
                    </a:solidFill>
                  </a:tcPr>
                </a:tc>
                <a:extLst>
                  <a:ext uri="{0D108BD9-81ED-4DB2-BD59-A6C34878D82A}">
                    <a16:rowId xmlns:a16="http://schemas.microsoft.com/office/drawing/2014/main" val="10003"/>
                  </a:ext>
                </a:extLst>
              </a:tr>
              <a:tr h="279400">
                <a:tc vMerge="1">
                  <a:txBody>
                    <a:bodyPr/>
                    <a:lstStyle/>
                    <a:p>
                      <a:endParaRPr lang="en-US"/>
                    </a:p>
                  </a:txBody>
                  <a:tcPr/>
                </a:tc>
                <a:tc>
                  <a:txBody>
                    <a:bodyPr/>
                    <a:lstStyle/>
                    <a:p>
                      <a:pPr marL="0" lvl="0" indent="0" algn="l" rtl="0">
                        <a:spcBef>
                          <a:spcPts val="0"/>
                        </a:spcBef>
                        <a:spcAft>
                          <a:spcPts val="0"/>
                        </a:spcAft>
                        <a:buNone/>
                      </a:pPr>
                      <a:endParaRPr sz="1200">
                        <a:latin typeface="Times New Roman"/>
                        <a:ea typeface="Times New Roman"/>
                        <a:cs typeface="Times New Roman"/>
                        <a:sym typeface="Times New Roman"/>
                      </a:endParaRPr>
                    </a:p>
                  </a:txBody>
                  <a:tcPr marL="63500" marR="63500" marT="63500" marB="63500">
                    <a:solidFill>
                      <a:srgbClr val="FFFF00"/>
                    </a:solidFill>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18</a:t>
                      </a:r>
                      <a:endParaRPr sz="1200">
                        <a:latin typeface="Times New Roman"/>
                        <a:ea typeface="Times New Roman"/>
                        <a:cs typeface="Times New Roman"/>
                        <a:sym typeface="Times New Roman"/>
                      </a:endParaRPr>
                    </a:p>
                  </a:txBody>
                  <a:tcPr marL="63500" marR="63500" marT="63500" marB="63500">
                    <a:solidFill>
                      <a:srgbClr val="FFFF00"/>
                    </a:solidFill>
                  </a:tcPr>
                </a:tc>
                <a:extLst>
                  <a:ext uri="{0D108BD9-81ED-4DB2-BD59-A6C34878D82A}">
                    <a16:rowId xmlns:a16="http://schemas.microsoft.com/office/drawing/2014/main" val="10004"/>
                  </a:ext>
                </a:extLst>
              </a:tr>
            </a:tbl>
          </a:graphicData>
        </a:graphic>
      </p:graphicFrame>
      <p:sp>
        <p:nvSpPr>
          <p:cNvPr id="7" name="Rectangle 6"/>
          <p:cNvSpPr/>
          <p:nvPr/>
        </p:nvSpPr>
        <p:spPr>
          <a:xfrm>
            <a:off x="180225" y="738656"/>
            <a:ext cx="5112211" cy="2678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65"/>
          <p:cNvSpPr txBox="1">
            <a:spLocks noGrp="1"/>
          </p:cNvSpPr>
          <p:nvPr>
            <p:ph type="sldNum" idx="12"/>
          </p:nvPr>
        </p:nvSpPr>
        <p:spPr>
          <a:xfrm>
            <a:off x="8610600" y="649254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52</a:t>
            </a:fld>
            <a:endParaRPr/>
          </a:p>
        </p:txBody>
      </p:sp>
      <p:sp>
        <p:nvSpPr>
          <p:cNvPr id="543" name="Google Shape;543;p65"/>
          <p:cNvSpPr txBox="1"/>
          <p:nvPr/>
        </p:nvSpPr>
        <p:spPr>
          <a:xfrm>
            <a:off x="0" y="0"/>
            <a:ext cx="12192000" cy="369332"/>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44" name="Google Shape;544;p65"/>
          <p:cNvPicPr preferRelativeResize="0"/>
          <p:nvPr/>
        </p:nvPicPr>
        <p:blipFill rotWithShape="1">
          <a:blip r:embed="rId3">
            <a:alphaModFix/>
          </a:blip>
          <a:srcRect/>
          <a:stretch/>
        </p:blipFill>
        <p:spPr>
          <a:xfrm>
            <a:off x="523162" y="369332"/>
            <a:ext cx="10678238" cy="6419751"/>
          </a:xfrm>
          <a:prstGeom prst="rect">
            <a:avLst/>
          </a:prstGeom>
          <a:noFill/>
          <a:ln>
            <a:noFill/>
          </a:ln>
        </p:spPr>
      </p:pic>
      <p:sp>
        <p:nvSpPr>
          <p:cNvPr id="5" name="Rectangle 4"/>
          <p:cNvSpPr/>
          <p:nvPr/>
        </p:nvSpPr>
        <p:spPr>
          <a:xfrm>
            <a:off x="227290" y="720436"/>
            <a:ext cx="5314528" cy="286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66"/>
          <p:cNvSpPr txBox="1">
            <a:spLocks noGrp="1"/>
          </p:cNvSpPr>
          <p:nvPr>
            <p:ph type="sldNum" idx="12"/>
          </p:nvPr>
        </p:nvSpPr>
        <p:spPr>
          <a:xfrm>
            <a:off x="8610600" y="6492546"/>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53</a:t>
            </a:fld>
            <a:endParaRPr/>
          </a:p>
        </p:txBody>
      </p:sp>
      <p:sp>
        <p:nvSpPr>
          <p:cNvPr id="550" name="Google Shape;550;p66"/>
          <p:cNvSpPr txBox="1"/>
          <p:nvPr/>
        </p:nvSpPr>
        <p:spPr>
          <a:xfrm>
            <a:off x="0" y="0"/>
            <a:ext cx="12192000" cy="369300"/>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aphicFrame>
        <p:nvGraphicFramePr>
          <p:cNvPr id="551" name="Google Shape;551;p66"/>
          <p:cNvGraphicFramePr/>
          <p:nvPr/>
        </p:nvGraphicFramePr>
        <p:xfrm>
          <a:off x="3033750" y="536550"/>
          <a:ext cx="5314950" cy="5267960"/>
        </p:xfrm>
        <a:graphic>
          <a:graphicData uri="http://schemas.openxmlformats.org/drawingml/2006/table">
            <a:tbl>
              <a:tblPr>
                <a:noFill/>
                <a:tableStyleId>{86D32A31-9440-466C-947C-AB955EF73E24}</a:tableStyleId>
              </a:tblPr>
              <a:tblGrid>
                <a:gridCol w="4371975">
                  <a:extLst>
                    <a:ext uri="{9D8B030D-6E8A-4147-A177-3AD203B41FA5}">
                      <a16:colId xmlns:a16="http://schemas.microsoft.com/office/drawing/2014/main" val="20000"/>
                    </a:ext>
                  </a:extLst>
                </a:gridCol>
                <a:gridCol w="495300">
                  <a:extLst>
                    <a:ext uri="{9D8B030D-6E8A-4147-A177-3AD203B41FA5}">
                      <a16:colId xmlns:a16="http://schemas.microsoft.com/office/drawing/2014/main" val="20001"/>
                    </a:ext>
                  </a:extLst>
                </a:gridCol>
                <a:gridCol w="447675">
                  <a:extLst>
                    <a:ext uri="{9D8B030D-6E8A-4147-A177-3AD203B41FA5}">
                      <a16:colId xmlns:a16="http://schemas.microsoft.com/office/drawing/2014/main" val="20002"/>
                    </a:ext>
                  </a:extLst>
                </a:gridCol>
              </a:tblGrid>
              <a:tr h="279400">
                <a:tc>
                  <a:txBody>
                    <a:bodyPr/>
                    <a:lstStyle/>
                    <a:p>
                      <a:pPr marL="0" lvl="0" indent="0" algn="l" rtl="0">
                        <a:spcBef>
                          <a:spcPts val="0"/>
                        </a:spcBef>
                        <a:spcAft>
                          <a:spcPts val="0"/>
                        </a:spcAft>
                        <a:buNone/>
                      </a:pPr>
                      <a:endParaRPr sz="1200" b="1">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1999</a:t>
                      </a:r>
                      <a:endParaRPr sz="1200" b="1">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2018</a:t>
                      </a:r>
                      <a:endParaRPr sz="1200" b="1">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0"/>
                  </a:ext>
                </a:extLst>
              </a:tr>
              <a:tr h="279400">
                <a:tc rowSpan="4">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How often is the Heidelberg Catechism used?  </a:t>
                      </a:r>
                      <a:r>
                        <a:rPr lang="en-US" sz="1200">
                          <a:latin typeface="Times New Roman"/>
                          <a:ea typeface="Times New Roman"/>
                          <a:cs typeface="Times New Roman"/>
                          <a:sym typeface="Times New Roman"/>
                        </a:rPr>
                        <a:t>            Always-Us</a:t>
                      </a: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Sometimes</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Seldom</a:t>
                      </a: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Never</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30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15</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1"/>
                  </a:ext>
                </a:extLst>
              </a:tr>
              <a:tr h="279400">
                <a:tc vMerge="1">
                  <a:txBody>
                    <a:bodyPr/>
                    <a:lstStyle/>
                    <a:p>
                      <a:endParaRPr lang="en-US"/>
                    </a:p>
                  </a:txBody>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29.1</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62</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2"/>
                  </a:ext>
                </a:extLst>
              </a:tr>
              <a:tr h="279400">
                <a:tc vMerge="1">
                  <a:txBody>
                    <a:bodyPr/>
                    <a:lstStyle/>
                    <a:p>
                      <a:endParaRPr lang="en-US"/>
                    </a:p>
                  </a:txBody>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12.6</a:t>
                      </a:r>
                      <a:endParaRPr sz="1200">
                        <a:latin typeface="Times New Roman"/>
                        <a:ea typeface="Times New Roman"/>
                        <a:cs typeface="Times New Roman"/>
                        <a:sym typeface="Times New Roman"/>
                      </a:endParaRPr>
                    </a:p>
                  </a:txBody>
                  <a:tcPr marL="63500" marR="63500" marT="63500" marB="63500">
                    <a:solidFill>
                      <a:srgbClr val="FFFF00"/>
                    </a:solidFill>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18</a:t>
                      </a:r>
                      <a:endParaRPr sz="1200">
                        <a:latin typeface="Times New Roman"/>
                        <a:ea typeface="Times New Roman"/>
                        <a:cs typeface="Times New Roman"/>
                        <a:sym typeface="Times New Roman"/>
                      </a:endParaRPr>
                    </a:p>
                  </a:txBody>
                  <a:tcPr marL="63500" marR="63500" marT="63500" marB="63500">
                    <a:solidFill>
                      <a:srgbClr val="FFFF00"/>
                    </a:solidFill>
                  </a:tcPr>
                </a:tc>
                <a:extLst>
                  <a:ext uri="{0D108BD9-81ED-4DB2-BD59-A6C34878D82A}">
                    <a16:rowId xmlns:a16="http://schemas.microsoft.com/office/drawing/2014/main" val="10003"/>
                  </a:ext>
                </a:extLst>
              </a:tr>
              <a:tr h="279400">
                <a:tc vMerge="1">
                  <a:txBody>
                    <a:bodyPr/>
                    <a:lstStyle/>
                    <a:p>
                      <a:endParaRPr lang="en-US"/>
                    </a:p>
                  </a:txBody>
                  <a:tcPr/>
                </a:tc>
                <a:tc>
                  <a:txBody>
                    <a:bodyPr/>
                    <a:lstStyle/>
                    <a:p>
                      <a:pPr marL="0" lvl="0" indent="0" algn="l" rtl="0">
                        <a:spcBef>
                          <a:spcPts val="0"/>
                        </a:spcBef>
                        <a:spcAft>
                          <a:spcPts val="0"/>
                        </a:spcAft>
                        <a:buNone/>
                      </a:pPr>
                      <a:endParaRPr sz="1200">
                        <a:latin typeface="Times New Roman"/>
                        <a:ea typeface="Times New Roman"/>
                        <a:cs typeface="Times New Roman"/>
                        <a:sym typeface="Times New Roman"/>
                      </a:endParaRPr>
                    </a:p>
                  </a:txBody>
                  <a:tcPr marL="63500" marR="63500" marT="63500" marB="63500">
                    <a:solidFill>
                      <a:srgbClr val="FFFF00"/>
                    </a:solidFill>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4</a:t>
                      </a:r>
                      <a:endParaRPr sz="1200">
                        <a:latin typeface="Times New Roman"/>
                        <a:ea typeface="Times New Roman"/>
                        <a:cs typeface="Times New Roman"/>
                        <a:sym typeface="Times New Roman"/>
                      </a:endParaRPr>
                    </a:p>
                  </a:txBody>
                  <a:tcPr marL="63500" marR="63500" marT="63500" marB="63500">
                    <a:solidFill>
                      <a:srgbClr val="FFFF00"/>
                    </a:solidFill>
                  </a:tcPr>
                </a:tc>
                <a:extLst>
                  <a:ext uri="{0D108BD9-81ED-4DB2-BD59-A6C34878D82A}">
                    <a16:rowId xmlns:a16="http://schemas.microsoft.com/office/drawing/2014/main" val="10004"/>
                  </a:ext>
                </a:extLst>
              </a:tr>
              <a:tr h="279400">
                <a:tc rowSpan="4">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How often is the Belgic Confession used?</a:t>
                      </a:r>
                      <a:r>
                        <a:rPr lang="en-US" sz="1200">
                          <a:latin typeface="Times New Roman"/>
                          <a:ea typeface="Times New Roman"/>
                          <a:cs typeface="Times New Roman"/>
                          <a:sym typeface="Times New Roman"/>
                        </a:rPr>
                        <a:t>               Always-Usually</a:t>
                      </a: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Sometimes</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Seldom</a:t>
                      </a: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Never</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3.3</a:t>
                      </a:r>
                      <a:endParaRPr sz="1200">
                        <a:latin typeface="Times New Roman"/>
                        <a:ea typeface="Times New Roman"/>
                        <a:cs typeface="Times New Roman"/>
                        <a:sym typeface="Times New Roman"/>
                      </a:endParaRPr>
                    </a:p>
                  </a:txBody>
                  <a:tcPr marL="63500" marR="63500" marT="63500" marB="63500">
                    <a:solidFill>
                      <a:srgbClr val="FFFF00"/>
                    </a:solidFill>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4</a:t>
                      </a:r>
                      <a:endParaRPr sz="1200">
                        <a:latin typeface="Times New Roman"/>
                        <a:ea typeface="Times New Roman"/>
                        <a:cs typeface="Times New Roman"/>
                        <a:sym typeface="Times New Roman"/>
                      </a:endParaRPr>
                    </a:p>
                  </a:txBody>
                  <a:tcPr marL="63500" marR="63500" marT="63500" marB="63500">
                    <a:solidFill>
                      <a:srgbClr val="FFFF00"/>
                    </a:solidFill>
                  </a:tcPr>
                </a:tc>
                <a:extLst>
                  <a:ext uri="{0D108BD9-81ED-4DB2-BD59-A6C34878D82A}">
                    <a16:rowId xmlns:a16="http://schemas.microsoft.com/office/drawing/2014/main" val="10005"/>
                  </a:ext>
                </a:extLst>
              </a:tr>
              <a:tr h="279400">
                <a:tc vMerge="1">
                  <a:txBody>
                    <a:bodyPr/>
                    <a:lstStyle/>
                    <a:p>
                      <a:endParaRPr lang="en-US"/>
                    </a:p>
                  </a:txBody>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34.5</a:t>
                      </a:r>
                      <a:endParaRPr sz="1200">
                        <a:latin typeface="Times New Roman"/>
                        <a:ea typeface="Times New Roman"/>
                        <a:cs typeface="Times New Roman"/>
                        <a:sym typeface="Times New Roman"/>
                      </a:endParaRPr>
                    </a:p>
                  </a:txBody>
                  <a:tcPr marL="63500" marR="63500" marT="63500" marB="63500">
                    <a:solidFill>
                      <a:srgbClr val="FFFF00"/>
                    </a:solidFill>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40</a:t>
                      </a:r>
                      <a:endParaRPr sz="1200">
                        <a:latin typeface="Times New Roman"/>
                        <a:ea typeface="Times New Roman"/>
                        <a:cs typeface="Times New Roman"/>
                        <a:sym typeface="Times New Roman"/>
                      </a:endParaRPr>
                    </a:p>
                  </a:txBody>
                  <a:tcPr marL="63500" marR="63500" marT="63500" marB="63500">
                    <a:solidFill>
                      <a:srgbClr val="FFFF00"/>
                    </a:solidFill>
                  </a:tcPr>
                </a:tc>
                <a:extLst>
                  <a:ext uri="{0D108BD9-81ED-4DB2-BD59-A6C34878D82A}">
                    <a16:rowId xmlns:a16="http://schemas.microsoft.com/office/drawing/2014/main" val="10006"/>
                  </a:ext>
                </a:extLst>
              </a:tr>
              <a:tr h="279400">
                <a:tc vMerge="1">
                  <a:txBody>
                    <a:bodyPr/>
                    <a:lstStyle/>
                    <a:p>
                      <a:endParaRPr lang="en-US"/>
                    </a:p>
                  </a:txBody>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62.2</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37</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7"/>
                  </a:ext>
                </a:extLst>
              </a:tr>
              <a:tr h="279400">
                <a:tc vMerge="1">
                  <a:txBody>
                    <a:bodyPr/>
                    <a:lstStyle/>
                    <a:p>
                      <a:endParaRPr lang="en-US"/>
                    </a:p>
                  </a:txBody>
                  <a:tcPr/>
                </a:tc>
                <a:tc>
                  <a:txBody>
                    <a:bodyPr/>
                    <a:lstStyle/>
                    <a:p>
                      <a:pPr marL="0" lvl="0" indent="0" algn="l" rtl="0">
                        <a:spcBef>
                          <a:spcPts val="0"/>
                        </a:spcBef>
                        <a:spcAft>
                          <a:spcPts val="0"/>
                        </a:spcAft>
                        <a:buNone/>
                      </a:pP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17</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8"/>
                  </a:ext>
                </a:extLst>
              </a:tr>
              <a:tr h="279400">
                <a:tc rowSpan="4">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How often is the Canons of Dort used?    </a:t>
                      </a:r>
                      <a:r>
                        <a:rPr lang="en-US" sz="1200">
                          <a:latin typeface="Times New Roman"/>
                          <a:ea typeface="Times New Roman"/>
                          <a:cs typeface="Times New Roman"/>
                          <a:sym typeface="Times New Roman"/>
                        </a:rPr>
                        <a:t>               Always-Usually</a:t>
                      </a: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Sometimes</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Seldom</a:t>
                      </a: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Never</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0</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3</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9"/>
                  </a:ext>
                </a:extLst>
              </a:tr>
              <a:tr h="279400">
                <a:tc vMerge="1">
                  <a:txBody>
                    <a:bodyPr/>
                    <a:lstStyle/>
                    <a:p>
                      <a:endParaRPr lang="en-US"/>
                    </a:p>
                  </a:txBody>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28.2</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22</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10"/>
                  </a:ext>
                </a:extLst>
              </a:tr>
              <a:tr h="279400">
                <a:tc vMerge="1">
                  <a:txBody>
                    <a:bodyPr/>
                    <a:lstStyle/>
                    <a:p>
                      <a:endParaRPr lang="en-US"/>
                    </a:p>
                  </a:txBody>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71.8</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40</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11"/>
                  </a:ext>
                </a:extLst>
              </a:tr>
              <a:tr h="279400">
                <a:tc vMerge="1">
                  <a:txBody>
                    <a:bodyPr/>
                    <a:lstStyle/>
                    <a:p>
                      <a:endParaRPr lang="en-US"/>
                    </a:p>
                  </a:txBody>
                  <a:tcPr/>
                </a:tc>
                <a:tc>
                  <a:txBody>
                    <a:bodyPr/>
                    <a:lstStyle/>
                    <a:p>
                      <a:pPr marL="0" lvl="0" indent="0" algn="l" rtl="0">
                        <a:spcBef>
                          <a:spcPts val="0"/>
                        </a:spcBef>
                        <a:spcAft>
                          <a:spcPts val="0"/>
                        </a:spcAft>
                        <a:buNone/>
                      </a:pP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32</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12"/>
                  </a:ext>
                </a:extLst>
              </a:tr>
              <a:tr h="279400">
                <a:tc rowSpan="4">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How often is the Contemporary Testimony used?</a:t>
                      </a:r>
                      <a:r>
                        <a:rPr lang="en-US" sz="1200">
                          <a:latin typeface="Times New Roman"/>
                          <a:ea typeface="Times New Roman"/>
                          <a:cs typeface="Times New Roman"/>
                          <a:sym typeface="Times New Roman"/>
                        </a:rPr>
                        <a:t>         Al-Usually</a:t>
                      </a: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Sometimes</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Seldom</a:t>
                      </a: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Never</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endParaRPr sz="1200">
                        <a:latin typeface="Times New Roman"/>
                        <a:ea typeface="Times New Roman"/>
                        <a:cs typeface="Times New Roman"/>
                        <a:sym typeface="Times New Roman"/>
                      </a:endParaRPr>
                    </a:p>
                  </a:txBody>
                  <a:tcPr marL="63500" marR="63500" marT="63500" marB="63500">
                    <a:solidFill>
                      <a:srgbClr val="FFFF00"/>
                    </a:solidFill>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3</a:t>
                      </a:r>
                      <a:endParaRPr sz="1200">
                        <a:latin typeface="Times New Roman"/>
                        <a:ea typeface="Times New Roman"/>
                        <a:cs typeface="Times New Roman"/>
                        <a:sym typeface="Times New Roman"/>
                      </a:endParaRPr>
                    </a:p>
                  </a:txBody>
                  <a:tcPr marL="63500" marR="63500" marT="63500" marB="63500">
                    <a:solidFill>
                      <a:srgbClr val="FFFF00"/>
                    </a:solidFill>
                  </a:tcPr>
                </a:tc>
                <a:extLst>
                  <a:ext uri="{0D108BD9-81ED-4DB2-BD59-A6C34878D82A}">
                    <a16:rowId xmlns:a16="http://schemas.microsoft.com/office/drawing/2014/main" val="10013"/>
                  </a:ext>
                </a:extLst>
              </a:tr>
              <a:tr h="279400">
                <a:tc vMerge="1">
                  <a:txBody>
                    <a:bodyPr/>
                    <a:lstStyle/>
                    <a:p>
                      <a:endParaRPr lang="en-US"/>
                    </a:p>
                  </a:txBody>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36.3</a:t>
                      </a:r>
                      <a:endParaRPr sz="1200">
                        <a:latin typeface="Times New Roman"/>
                        <a:ea typeface="Times New Roman"/>
                        <a:cs typeface="Times New Roman"/>
                        <a:sym typeface="Times New Roman"/>
                      </a:endParaRPr>
                    </a:p>
                  </a:txBody>
                  <a:tcPr marL="63500" marR="63500" marT="63500" marB="63500">
                    <a:solidFill>
                      <a:srgbClr val="FFFF00"/>
                    </a:solidFill>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49</a:t>
                      </a:r>
                      <a:endParaRPr sz="1200">
                        <a:latin typeface="Times New Roman"/>
                        <a:ea typeface="Times New Roman"/>
                        <a:cs typeface="Times New Roman"/>
                        <a:sym typeface="Times New Roman"/>
                      </a:endParaRPr>
                    </a:p>
                  </a:txBody>
                  <a:tcPr marL="63500" marR="63500" marT="63500" marB="63500">
                    <a:solidFill>
                      <a:srgbClr val="FFFF00"/>
                    </a:solidFill>
                  </a:tcPr>
                </a:tc>
                <a:extLst>
                  <a:ext uri="{0D108BD9-81ED-4DB2-BD59-A6C34878D82A}">
                    <a16:rowId xmlns:a16="http://schemas.microsoft.com/office/drawing/2014/main" val="10014"/>
                  </a:ext>
                </a:extLst>
              </a:tr>
              <a:tr h="279400">
                <a:tc vMerge="1">
                  <a:txBody>
                    <a:bodyPr/>
                    <a:lstStyle/>
                    <a:p>
                      <a:endParaRPr lang="en-US"/>
                    </a:p>
                  </a:txBody>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63.5</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27</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15"/>
                  </a:ext>
                </a:extLst>
              </a:tr>
              <a:tr h="279400">
                <a:tc vMerge="1">
                  <a:txBody>
                    <a:bodyPr/>
                    <a:lstStyle/>
                    <a:p>
                      <a:endParaRPr lang="en-US"/>
                    </a:p>
                  </a:txBody>
                  <a:tcPr/>
                </a:tc>
                <a:tc>
                  <a:txBody>
                    <a:bodyPr/>
                    <a:lstStyle/>
                    <a:p>
                      <a:pPr marL="0" lvl="0" indent="0" algn="l" rtl="0">
                        <a:spcBef>
                          <a:spcPts val="0"/>
                        </a:spcBef>
                        <a:spcAft>
                          <a:spcPts val="0"/>
                        </a:spcAft>
                        <a:buNone/>
                      </a:pP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17</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16"/>
                  </a:ext>
                </a:extLst>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67"/>
          <p:cNvSpPr txBox="1">
            <a:spLocks noGrp="1"/>
          </p:cNvSpPr>
          <p:nvPr>
            <p:ph type="sldNum" idx="12"/>
          </p:nvPr>
        </p:nvSpPr>
        <p:spPr>
          <a:xfrm>
            <a:off x="8610600" y="649254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54</a:t>
            </a:fld>
            <a:endParaRPr/>
          </a:p>
        </p:txBody>
      </p:sp>
      <p:sp>
        <p:nvSpPr>
          <p:cNvPr id="557" name="Google Shape;557;p67"/>
          <p:cNvSpPr txBox="1"/>
          <p:nvPr/>
        </p:nvSpPr>
        <p:spPr>
          <a:xfrm>
            <a:off x="0" y="0"/>
            <a:ext cx="12192000" cy="369332"/>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58" name="Google Shape;558;p67"/>
          <p:cNvPicPr preferRelativeResize="0"/>
          <p:nvPr/>
        </p:nvPicPr>
        <p:blipFill rotWithShape="1">
          <a:blip r:embed="rId3">
            <a:alphaModFix/>
          </a:blip>
          <a:srcRect/>
          <a:stretch/>
        </p:blipFill>
        <p:spPr>
          <a:xfrm>
            <a:off x="349566" y="369332"/>
            <a:ext cx="11004234" cy="5845047"/>
          </a:xfrm>
          <a:prstGeom prst="rect">
            <a:avLst/>
          </a:prstGeom>
          <a:noFill/>
          <a:ln>
            <a:noFill/>
          </a:ln>
        </p:spPr>
      </p:pic>
      <p:sp>
        <p:nvSpPr>
          <p:cNvPr id="5" name="Rectangle 4"/>
          <p:cNvSpPr/>
          <p:nvPr/>
        </p:nvSpPr>
        <p:spPr>
          <a:xfrm>
            <a:off x="227290" y="720436"/>
            <a:ext cx="4945074" cy="286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7290" y="720436"/>
            <a:ext cx="3670455" cy="286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68"/>
          <p:cNvSpPr txBox="1">
            <a:spLocks noGrp="1"/>
          </p:cNvSpPr>
          <p:nvPr>
            <p:ph type="sldNum" idx="12"/>
          </p:nvPr>
        </p:nvSpPr>
        <p:spPr>
          <a:xfrm>
            <a:off x="8610600" y="6492546"/>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55</a:t>
            </a:fld>
            <a:endParaRPr/>
          </a:p>
        </p:txBody>
      </p:sp>
      <p:sp>
        <p:nvSpPr>
          <p:cNvPr id="564" name="Google Shape;564;p68"/>
          <p:cNvSpPr txBox="1"/>
          <p:nvPr/>
        </p:nvSpPr>
        <p:spPr>
          <a:xfrm>
            <a:off x="0" y="0"/>
            <a:ext cx="12192000" cy="369300"/>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65" name="Google Shape;565;p68"/>
          <p:cNvPicPr preferRelativeResize="0"/>
          <p:nvPr/>
        </p:nvPicPr>
        <p:blipFill>
          <a:blip r:embed="rId3">
            <a:alphaModFix/>
          </a:blip>
          <a:stretch>
            <a:fillRect/>
          </a:stretch>
        </p:blipFill>
        <p:spPr>
          <a:xfrm>
            <a:off x="152400" y="369300"/>
            <a:ext cx="11887201" cy="4147101"/>
          </a:xfrm>
          <a:prstGeom prst="rect">
            <a:avLst/>
          </a:prstGeom>
          <a:noFill/>
          <a:ln>
            <a:noFill/>
          </a:ln>
        </p:spPr>
      </p:pic>
      <p:sp>
        <p:nvSpPr>
          <p:cNvPr id="5" name="Rectangle 4"/>
          <p:cNvSpPr/>
          <p:nvPr/>
        </p:nvSpPr>
        <p:spPr>
          <a:xfrm>
            <a:off x="227290" y="720436"/>
            <a:ext cx="4372419" cy="286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69"/>
          <p:cNvSpPr txBox="1">
            <a:spLocks noGrp="1"/>
          </p:cNvSpPr>
          <p:nvPr>
            <p:ph type="sldNum" idx="12"/>
          </p:nvPr>
        </p:nvSpPr>
        <p:spPr>
          <a:xfrm>
            <a:off x="8610600" y="649254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56</a:t>
            </a:fld>
            <a:endParaRPr/>
          </a:p>
        </p:txBody>
      </p:sp>
      <p:sp>
        <p:nvSpPr>
          <p:cNvPr id="571" name="Google Shape;571;p69"/>
          <p:cNvSpPr txBox="1"/>
          <p:nvPr/>
        </p:nvSpPr>
        <p:spPr>
          <a:xfrm>
            <a:off x="0" y="0"/>
            <a:ext cx="12192000" cy="369300"/>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72" name="Google Shape;572;p69"/>
          <p:cNvPicPr preferRelativeResize="0"/>
          <p:nvPr/>
        </p:nvPicPr>
        <p:blipFill rotWithShape="1">
          <a:blip r:embed="rId3">
            <a:alphaModFix/>
          </a:blip>
          <a:srcRect/>
          <a:stretch/>
        </p:blipFill>
        <p:spPr>
          <a:xfrm>
            <a:off x="402694" y="408791"/>
            <a:ext cx="10951096" cy="6394978"/>
          </a:xfrm>
          <a:prstGeom prst="rect">
            <a:avLst/>
          </a:prstGeom>
          <a:noFill/>
          <a:ln>
            <a:noFill/>
          </a:ln>
        </p:spPr>
      </p:pic>
      <p:graphicFrame>
        <p:nvGraphicFramePr>
          <p:cNvPr id="573" name="Google Shape;573;p69"/>
          <p:cNvGraphicFramePr/>
          <p:nvPr/>
        </p:nvGraphicFramePr>
        <p:xfrm>
          <a:off x="8495875" y="4884100"/>
          <a:ext cx="2857925" cy="1549400"/>
        </p:xfrm>
        <a:graphic>
          <a:graphicData uri="http://schemas.openxmlformats.org/drawingml/2006/table">
            <a:tbl>
              <a:tblPr>
                <a:noFill/>
                <a:tableStyleId>{86D32A31-9440-466C-947C-AB955EF73E24}</a:tableStyleId>
              </a:tblPr>
              <a:tblGrid>
                <a:gridCol w="1924800">
                  <a:extLst>
                    <a:ext uri="{9D8B030D-6E8A-4147-A177-3AD203B41FA5}">
                      <a16:colId xmlns:a16="http://schemas.microsoft.com/office/drawing/2014/main" val="20000"/>
                    </a:ext>
                  </a:extLst>
                </a:gridCol>
                <a:gridCol w="465700">
                  <a:extLst>
                    <a:ext uri="{9D8B030D-6E8A-4147-A177-3AD203B41FA5}">
                      <a16:colId xmlns:a16="http://schemas.microsoft.com/office/drawing/2014/main" val="20001"/>
                    </a:ext>
                  </a:extLst>
                </a:gridCol>
                <a:gridCol w="467425">
                  <a:extLst>
                    <a:ext uri="{9D8B030D-6E8A-4147-A177-3AD203B41FA5}">
                      <a16:colId xmlns:a16="http://schemas.microsoft.com/office/drawing/2014/main" val="20002"/>
                    </a:ext>
                  </a:extLst>
                </a:gridCol>
              </a:tblGrid>
              <a:tr h="279400">
                <a:tc>
                  <a:txBody>
                    <a:bodyPr/>
                    <a:lstStyle/>
                    <a:p>
                      <a:pPr marL="0" lvl="0" indent="0" algn="l" rtl="0">
                        <a:spcBef>
                          <a:spcPts val="0"/>
                        </a:spcBef>
                        <a:spcAft>
                          <a:spcPts val="0"/>
                        </a:spcAft>
                        <a:buNone/>
                      </a:pPr>
                      <a:endParaRPr sz="1200" b="1" dirty="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1999</a:t>
                      </a:r>
                      <a:endParaRPr sz="1200" b="1">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2018</a:t>
                      </a:r>
                      <a:endParaRPr sz="1200" b="1">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0"/>
                  </a:ext>
                </a:extLst>
              </a:tr>
              <a:tr h="279400">
                <a:tc rowSpan="4">
                  <a:txBody>
                    <a:bodyPr/>
                    <a:lstStyle/>
                    <a:p>
                      <a:pPr marL="0" lvl="0" indent="0" algn="l" rtl="0">
                        <a:spcBef>
                          <a:spcPts val="0"/>
                        </a:spcBef>
                        <a:spcAft>
                          <a:spcPts val="0"/>
                        </a:spcAft>
                        <a:buNone/>
                      </a:pPr>
                      <a:r>
                        <a:rPr lang="en-US" sz="1200" b="1" dirty="0">
                          <a:latin typeface="Times New Roman"/>
                          <a:ea typeface="Times New Roman"/>
                          <a:cs typeface="Times New Roman"/>
                          <a:sym typeface="Times New Roman"/>
                        </a:rPr>
                        <a:t>Kneeling:</a:t>
                      </a:r>
                      <a:r>
                        <a:rPr lang="en-US" sz="1200" dirty="0">
                          <a:latin typeface="Times New Roman"/>
                          <a:ea typeface="Times New Roman"/>
                          <a:cs typeface="Times New Roman"/>
                          <a:sym typeface="Times New Roman"/>
                        </a:rPr>
                        <a:t>   Always-Usually</a:t>
                      </a:r>
                      <a:endParaRPr sz="1200" dirty="0">
                        <a:latin typeface="Times New Roman"/>
                        <a:ea typeface="Times New Roman"/>
                        <a:cs typeface="Times New Roman"/>
                        <a:sym typeface="Times New Roman"/>
                      </a:endParaRPr>
                    </a:p>
                    <a:p>
                      <a:pPr marL="0" lvl="0" indent="0" algn="l" rtl="0">
                        <a:spcBef>
                          <a:spcPts val="0"/>
                        </a:spcBef>
                        <a:spcAft>
                          <a:spcPts val="0"/>
                        </a:spcAft>
                        <a:buNone/>
                      </a:pPr>
                      <a:r>
                        <a:rPr lang="en-US" sz="1200" dirty="0">
                          <a:latin typeface="Times New Roman"/>
                          <a:ea typeface="Times New Roman"/>
                          <a:cs typeface="Times New Roman"/>
                          <a:sym typeface="Times New Roman"/>
                        </a:rPr>
                        <a:t>            </a:t>
                      </a:r>
                      <a:endParaRPr sz="1200" dirty="0">
                        <a:latin typeface="Times New Roman"/>
                        <a:ea typeface="Times New Roman"/>
                        <a:cs typeface="Times New Roman"/>
                        <a:sym typeface="Times New Roman"/>
                      </a:endParaRPr>
                    </a:p>
                    <a:p>
                      <a:pPr marL="0" lvl="0" indent="0" algn="l" rtl="0">
                        <a:spcBef>
                          <a:spcPts val="0"/>
                        </a:spcBef>
                        <a:spcAft>
                          <a:spcPts val="0"/>
                        </a:spcAft>
                        <a:buNone/>
                      </a:pPr>
                      <a:r>
                        <a:rPr lang="en-US" sz="1200" dirty="0">
                          <a:latin typeface="Times New Roman"/>
                          <a:ea typeface="Times New Roman"/>
                          <a:cs typeface="Times New Roman"/>
                          <a:sym typeface="Times New Roman"/>
                        </a:rPr>
                        <a:t>                    Sometimes</a:t>
                      </a:r>
                      <a:endParaRPr sz="1200" dirty="0">
                        <a:latin typeface="Times New Roman"/>
                        <a:ea typeface="Times New Roman"/>
                        <a:cs typeface="Times New Roman"/>
                        <a:sym typeface="Times New Roman"/>
                      </a:endParaRPr>
                    </a:p>
                    <a:p>
                      <a:pPr marL="0" lvl="0" indent="0" algn="l" rtl="0">
                        <a:spcBef>
                          <a:spcPts val="0"/>
                        </a:spcBef>
                        <a:spcAft>
                          <a:spcPts val="0"/>
                        </a:spcAft>
                        <a:buNone/>
                      </a:pPr>
                      <a:r>
                        <a:rPr lang="en-US" sz="1200" dirty="0">
                          <a:latin typeface="Times New Roman"/>
                          <a:ea typeface="Times New Roman"/>
                          <a:cs typeface="Times New Roman"/>
                          <a:sym typeface="Times New Roman"/>
                        </a:rPr>
                        <a:t>                    Seldom</a:t>
                      </a:r>
                      <a:endParaRPr sz="1200" dirty="0">
                        <a:latin typeface="Times New Roman"/>
                        <a:ea typeface="Times New Roman"/>
                        <a:cs typeface="Times New Roman"/>
                        <a:sym typeface="Times New Roman"/>
                      </a:endParaRPr>
                    </a:p>
                    <a:p>
                      <a:pPr marL="0" lvl="0" indent="0" algn="l" rtl="0">
                        <a:spcBef>
                          <a:spcPts val="0"/>
                        </a:spcBef>
                        <a:spcAft>
                          <a:spcPts val="0"/>
                        </a:spcAft>
                        <a:buNone/>
                      </a:pPr>
                      <a:endParaRPr sz="1200" dirty="0">
                        <a:latin typeface="Times New Roman"/>
                        <a:ea typeface="Times New Roman"/>
                        <a:cs typeface="Times New Roman"/>
                        <a:sym typeface="Times New Roman"/>
                      </a:endParaRPr>
                    </a:p>
                    <a:p>
                      <a:pPr marL="0" lvl="0" indent="0" algn="l" rtl="0">
                        <a:spcBef>
                          <a:spcPts val="0"/>
                        </a:spcBef>
                        <a:spcAft>
                          <a:spcPts val="0"/>
                        </a:spcAft>
                        <a:buNone/>
                      </a:pPr>
                      <a:r>
                        <a:rPr lang="en-US" sz="1200" dirty="0">
                          <a:latin typeface="Times New Roman"/>
                          <a:ea typeface="Times New Roman"/>
                          <a:cs typeface="Times New Roman"/>
                          <a:sym typeface="Times New Roman"/>
                        </a:rPr>
                        <a:t>                    Never</a:t>
                      </a:r>
                      <a:endParaRPr sz="1200" dirty="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1.8</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2</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1"/>
                  </a:ext>
                </a:extLst>
              </a:tr>
              <a:tr h="279400">
                <a:tc vMerge="1">
                  <a:txBody>
                    <a:bodyPr/>
                    <a:lstStyle/>
                    <a:p>
                      <a:endParaRPr lang="en-US"/>
                    </a:p>
                  </a:txBody>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8.2</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11</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2"/>
                  </a:ext>
                </a:extLst>
              </a:tr>
              <a:tr h="279400">
                <a:tc vMerge="1">
                  <a:txBody>
                    <a:bodyPr/>
                    <a:lstStyle/>
                    <a:p>
                      <a:endParaRPr lang="en-US"/>
                    </a:p>
                  </a:txBody>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86.3</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24</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3"/>
                  </a:ext>
                </a:extLst>
              </a:tr>
              <a:tr h="279400">
                <a:tc vMerge="1">
                  <a:txBody>
                    <a:bodyPr/>
                    <a:lstStyle/>
                    <a:p>
                      <a:endParaRPr lang="en-US"/>
                    </a:p>
                  </a:txBody>
                  <a:tcPr/>
                </a:tc>
                <a:tc>
                  <a:txBody>
                    <a:bodyPr/>
                    <a:lstStyle/>
                    <a:p>
                      <a:pPr marL="0" lvl="0" indent="0" algn="l" rtl="0">
                        <a:spcBef>
                          <a:spcPts val="0"/>
                        </a:spcBef>
                        <a:spcAft>
                          <a:spcPts val="0"/>
                        </a:spcAft>
                        <a:buNone/>
                      </a:pP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dirty="0">
                          <a:latin typeface="Times New Roman"/>
                          <a:ea typeface="Times New Roman"/>
                          <a:cs typeface="Times New Roman"/>
                          <a:sym typeface="Times New Roman"/>
                        </a:rPr>
                        <a:t>62</a:t>
                      </a:r>
                      <a:endParaRPr sz="1200" dirty="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4"/>
                  </a:ext>
                </a:extLst>
              </a:tr>
            </a:tbl>
          </a:graphicData>
        </a:graphic>
      </p:graphicFrame>
      <p:graphicFrame>
        <p:nvGraphicFramePr>
          <p:cNvPr id="574" name="Google Shape;574;p69"/>
          <p:cNvGraphicFramePr/>
          <p:nvPr/>
        </p:nvGraphicFramePr>
        <p:xfrm>
          <a:off x="3231025" y="4884100"/>
          <a:ext cx="3301950" cy="1549400"/>
        </p:xfrm>
        <a:graphic>
          <a:graphicData uri="http://schemas.openxmlformats.org/drawingml/2006/table">
            <a:tbl>
              <a:tblPr>
                <a:noFill/>
                <a:tableStyleId>{86D32A31-9440-466C-947C-AB955EF73E24}</a:tableStyleId>
              </a:tblPr>
              <a:tblGrid>
                <a:gridCol w="2349100">
                  <a:extLst>
                    <a:ext uri="{9D8B030D-6E8A-4147-A177-3AD203B41FA5}">
                      <a16:colId xmlns:a16="http://schemas.microsoft.com/office/drawing/2014/main" val="20000"/>
                    </a:ext>
                  </a:extLst>
                </a:gridCol>
                <a:gridCol w="465725">
                  <a:extLst>
                    <a:ext uri="{9D8B030D-6E8A-4147-A177-3AD203B41FA5}">
                      <a16:colId xmlns:a16="http://schemas.microsoft.com/office/drawing/2014/main" val="20001"/>
                    </a:ext>
                  </a:extLst>
                </a:gridCol>
                <a:gridCol w="487125">
                  <a:extLst>
                    <a:ext uri="{9D8B030D-6E8A-4147-A177-3AD203B41FA5}">
                      <a16:colId xmlns:a16="http://schemas.microsoft.com/office/drawing/2014/main" val="20002"/>
                    </a:ext>
                  </a:extLst>
                </a:gridCol>
              </a:tblGrid>
              <a:tr h="279400">
                <a:tc>
                  <a:txBody>
                    <a:bodyPr/>
                    <a:lstStyle/>
                    <a:p>
                      <a:pPr marL="0" lvl="0" indent="0" algn="l" rtl="0">
                        <a:spcBef>
                          <a:spcPts val="0"/>
                        </a:spcBef>
                        <a:spcAft>
                          <a:spcPts val="0"/>
                        </a:spcAft>
                        <a:buNone/>
                      </a:pPr>
                      <a:endParaRPr sz="1200" b="1">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1999</a:t>
                      </a:r>
                      <a:endParaRPr sz="1200" b="1">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2018</a:t>
                      </a:r>
                      <a:endParaRPr sz="1200" b="1">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0"/>
                  </a:ext>
                </a:extLst>
              </a:tr>
              <a:tr h="279400">
                <a:tc rowSpan="4">
                  <a:txBody>
                    <a:bodyPr/>
                    <a:lstStyle/>
                    <a:p>
                      <a:pPr marL="0" lvl="0" indent="0" algn="l" rtl="0">
                        <a:spcBef>
                          <a:spcPts val="0"/>
                        </a:spcBef>
                        <a:spcAft>
                          <a:spcPts val="0"/>
                        </a:spcAft>
                        <a:buNone/>
                      </a:pPr>
                      <a:r>
                        <a:rPr lang="en-US" sz="1200" b="1" dirty="0">
                          <a:latin typeface="Times New Roman"/>
                          <a:ea typeface="Times New Roman"/>
                          <a:cs typeface="Times New Roman"/>
                          <a:sym typeface="Times New Roman"/>
                        </a:rPr>
                        <a:t>Lifting Hands: </a:t>
                      </a:r>
                      <a:r>
                        <a:rPr lang="en-US" sz="1200" dirty="0">
                          <a:latin typeface="Times New Roman"/>
                          <a:ea typeface="Times New Roman"/>
                          <a:cs typeface="Times New Roman"/>
                          <a:sym typeface="Times New Roman"/>
                        </a:rPr>
                        <a:t>     Always-Usually</a:t>
                      </a:r>
                      <a:endParaRPr sz="1200" dirty="0">
                        <a:latin typeface="Times New Roman"/>
                        <a:ea typeface="Times New Roman"/>
                        <a:cs typeface="Times New Roman"/>
                        <a:sym typeface="Times New Roman"/>
                      </a:endParaRPr>
                    </a:p>
                    <a:p>
                      <a:pPr marL="0" lvl="0" indent="0" algn="l" rtl="0">
                        <a:spcBef>
                          <a:spcPts val="0"/>
                        </a:spcBef>
                        <a:spcAft>
                          <a:spcPts val="0"/>
                        </a:spcAft>
                        <a:buNone/>
                      </a:pPr>
                      <a:r>
                        <a:rPr lang="en-US" sz="1200" dirty="0">
                          <a:latin typeface="Times New Roman"/>
                          <a:ea typeface="Times New Roman"/>
                          <a:cs typeface="Times New Roman"/>
                          <a:sym typeface="Times New Roman"/>
                        </a:rPr>
                        <a:t>            </a:t>
                      </a:r>
                      <a:endParaRPr sz="1200" dirty="0">
                        <a:latin typeface="Times New Roman"/>
                        <a:ea typeface="Times New Roman"/>
                        <a:cs typeface="Times New Roman"/>
                        <a:sym typeface="Times New Roman"/>
                      </a:endParaRPr>
                    </a:p>
                    <a:p>
                      <a:pPr marL="0" lvl="0" indent="0" algn="l" rtl="0">
                        <a:spcBef>
                          <a:spcPts val="0"/>
                        </a:spcBef>
                        <a:spcAft>
                          <a:spcPts val="0"/>
                        </a:spcAft>
                        <a:buNone/>
                      </a:pPr>
                      <a:r>
                        <a:rPr lang="en-US" sz="1200" dirty="0">
                          <a:latin typeface="Times New Roman"/>
                          <a:ea typeface="Times New Roman"/>
                          <a:cs typeface="Times New Roman"/>
                          <a:sym typeface="Times New Roman"/>
                        </a:rPr>
                        <a:t>                                Sometimes</a:t>
                      </a:r>
                      <a:endParaRPr sz="1200" dirty="0">
                        <a:latin typeface="Times New Roman"/>
                        <a:ea typeface="Times New Roman"/>
                        <a:cs typeface="Times New Roman"/>
                        <a:sym typeface="Times New Roman"/>
                      </a:endParaRPr>
                    </a:p>
                    <a:p>
                      <a:pPr marL="0" lvl="0" indent="0" algn="l" rtl="0">
                        <a:spcBef>
                          <a:spcPts val="0"/>
                        </a:spcBef>
                        <a:spcAft>
                          <a:spcPts val="0"/>
                        </a:spcAft>
                        <a:buNone/>
                      </a:pPr>
                      <a:r>
                        <a:rPr lang="en-US" sz="1200" dirty="0">
                          <a:latin typeface="Times New Roman"/>
                          <a:ea typeface="Times New Roman"/>
                          <a:cs typeface="Times New Roman"/>
                          <a:sym typeface="Times New Roman"/>
                        </a:rPr>
                        <a:t>                                Seldom</a:t>
                      </a:r>
                      <a:endParaRPr sz="1200" dirty="0">
                        <a:latin typeface="Times New Roman"/>
                        <a:ea typeface="Times New Roman"/>
                        <a:cs typeface="Times New Roman"/>
                        <a:sym typeface="Times New Roman"/>
                      </a:endParaRPr>
                    </a:p>
                    <a:p>
                      <a:pPr marL="0" lvl="0" indent="0" algn="l" rtl="0">
                        <a:spcBef>
                          <a:spcPts val="0"/>
                        </a:spcBef>
                        <a:spcAft>
                          <a:spcPts val="0"/>
                        </a:spcAft>
                        <a:buNone/>
                      </a:pPr>
                      <a:endParaRPr sz="1200" dirty="0">
                        <a:latin typeface="Times New Roman"/>
                        <a:ea typeface="Times New Roman"/>
                        <a:cs typeface="Times New Roman"/>
                        <a:sym typeface="Times New Roman"/>
                      </a:endParaRPr>
                    </a:p>
                    <a:p>
                      <a:pPr marL="0" lvl="0" indent="0" algn="l" rtl="0">
                        <a:spcBef>
                          <a:spcPts val="0"/>
                        </a:spcBef>
                        <a:spcAft>
                          <a:spcPts val="0"/>
                        </a:spcAft>
                        <a:buNone/>
                      </a:pPr>
                      <a:r>
                        <a:rPr lang="en-US" sz="1200" dirty="0">
                          <a:latin typeface="Times New Roman"/>
                          <a:ea typeface="Times New Roman"/>
                          <a:cs typeface="Times New Roman"/>
                          <a:sym typeface="Times New Roman"/>
                        </a:rPr>
                        <a:t>                                Never</a:t>
                      </a:r>
                      <a:endParaRPr sz="1200" dirty="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16.9</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29</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1"/>
                  </a:ext>
                </a:extLst>
              </a:tr>
              <a:tr h="279400">
                <a:tc vMerge="1">
                  <a:txBody>
                    <a:bodyPr/>
                    <a:lstStyle/>
                    <a:p>
                      <a:endParaRPr lang="en-US"/>
                    </a:p>
                  </a:txBody>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44.4</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40</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2"/>
                  </a:ext>
                </a:extLst>
              </a:tr>
              <a:tr h="279400">
                <a:tc vMerge="1">
                  <a:txBody>
                    <a:bodyPr/>
                    <a:lstStyle/>
                    <a:p>
                      <a:endParaRPr lang="en-US"/>
                    </a:p>
                  </a:txBody>
                  <a:tcPr/>
                </a:tc>
                <a:tc>
                  <a:txBody>
                    <a:bodyPr/>
                    <a:lstStyle/>
                    <a:p>
                      <a:pPr marL="0" lvl="0" indent="0" algn="l" rtl="0">
                        <a:spcBef>
                          <a:spcPts val="0"/>
                        </a:spcBef>
                        <a:spcAft>
                          <a:spcPts val="0"/>
                        </a:spcAft>
                        <a:buNone/>
                      </a:pPr>
                      <a:r>
                        <a:rPr lang="en-US" sz="1200" dirty="0">
                          <a:latin typeface="Times New Roman"/>
                          <a:ea typeface="Times New Roman"/>
                          <a:cs typeface="Times New Roman"/>
                          <a:sym typeface="Times New Roman"/>
                        </a:rPr>
                        <a:t>38.7</a:t>
                      </a:r>
                      <a:endParaRPr sz="1200" dirty="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24</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3"/>
                  </a:ext>
                </a:extLst>
              </a:tr>
              <a:tr h="279400">
                <a:tc vMerge="1">
                  <a:txBody>
                    <a:bodyPr/>
                    <a:lstStyle/>
                    <a:p>
                      <a:endParaRPr lang="en-US"/>
                    </a:p>
                  </a:txBody>
                  <a:tcPr/>
                </a:tc>
                <a:tc>
                  <a:txBody>
                    <a:bodyPr/>
                    <a:lstStyle/>
                    <a:p>
                      <a:pPr marL="0" lvl="0" indent="0" algn="l" rtl="0">
                        <a:spcBef>
                          <a:spcPts val="0"/>
                        </a:spcBef>
                        <a:spcAft>
                          <a:spcPts val="0"/>
                        </a:spcAft>
                        <a:buNone/>
                      </a:pP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dirty="0">
                          <a:latin typeface="Times New Roman"/>
                          <a:ea typeface="Times New Roman"/>
                          <a:cs typeface="Times New Roman"/>
                          <a:sym typeface="Times New Roman"/>
                        </a:rPr>
                        <a:t>6</a:t>
                      </a:r>
                      <a:endParaRPr sz="1200" dirty="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4"/>
                  </a:ext>
                </a:extLst>
              </a:tr>
            </a:tbl>
          </a:graphicData>
        </a:graphic>
      </p:graphicFrame>
      <p:sp>
        <p:nvSpPr>
          <p:cNvPr id="7" name="Rectangle 6"/>
          <p:cNvSpPr/>
          <p:nvPr/>
        </p:nvSpPr>
        <p:spPr>
          <a:xfrm>
            <a:off x="402684" y="1099127"/>
            <a:ext cx="5194552" cy="286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69"/>
          <p:cNvSpPr txBox="1">
            <a:spLocks noGrp="1"/>
          </p:cNvSpPr>
          <p:nvPr>
            <p:ph type="sldNum" idx="12"/>
          </p:nvPr>
        </p:nvSpPr>
        <p:spPr>
          <a:xfrm>
            <a:off x="8610600" y="649254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57</a:t>
            </a:fld>
            <a:endParaRPr/>
          </a:p>
        </p:txBody>
      </p:sp>
      <p:sp>
        <p:nvSpPr>
          <p:cNvPr id="571" name="Google Shape;571;p69"/>
          <p:cNvSpPr txBox="1"/>
          <p:nvPr/>
        </p:nvSpPr>
        <p:spPr>
          <a:xfrm>
            <a:off x="0" y="0"/>
            <a:ext cx="12192000" cy="369300"/>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72" name="Google Shape;572;p69"/>
          <p:cNvPicPr preferRelativeResize="0"/>
          <p:nvPr/>
        </p:nvPicPr>
        <p:blipFill rotWithShape="1">
          <a:blip r:embed="rId3">
            <a:alphaModFix/>
          </a:blip>
          <a:srcRect b="89949"/>
          <a:stretch/>
        </p:blipFill>
        <p:spPr>
          <a:xfrm>
            <a:off x="402694" y="408791"/>
            <a:ext cx="10951096" cy="642769"/>
          </a:xfrm>
          <a:prstGeom prst="rect">
            <a:avLst/>
          </a:prstGeom>
          <a:noFill/>
          <a:ln>
            <a:noFill/>
          </a:ln>
        </p:spPr>
      </p:pic>
      <p:sp>
        <p:nvSpPr>
          <p:cNvPr id="7" name="Rectangle 6"/>
          <p:cNvSpPr/>
          <p:nvPr/>
        </p:nvSpPr>
        <p:spPr>
          <a:xfrm>
            <a:off x="402684" y="1099127"/>
            <a:ext cx="5194552" cy="286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stretch>
            <a:fillRect/>
          </a:stretch>
        </p:blipFill>
        <p:spPr>
          <a:xfrm>
            <a:off x="468613" y="1366645"/>
            <a:ext cx="11707024" cy="3433955"/>
          </a:xfrm>
          <a:prstGeom prst="rect">
            <a:avLst/>
          </a:prstGeom>
        </p:spPr>
      </p:pic>
    </p:spTree>
    <p:extLst>
      <p:ext uri="{BB962C8B-B14F-4D97-AF65-F5344CB8AC3E}">
        <p14:creationId xmlns:p14="http://schemas.microsoft.com/office/powerpoint/2010/main" val="41255284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6AA84F"/>
        </a:solidFill>
        <a:effectLst/>
      </p:bgPr>
    </p:bg>
    <p:spTree>
      <p:nvGrpSpPr>
        <p:cNvPr id="1" name="Shape 88"/>
        <p:cNvGrpSpPr/>
        <p:nvPr/>
      </p:nvGrpSpPr>
      <p:grpSpPr>
        <a:xfrm>
          <a:off x="0" y="0"/>
          <a:ext cx="0" cy="0"/>
          <a:chOff x="0" y="0"/>
          <a:chExt cx="0" cy="0"/>
        </a:xfrm>
      </p:grpSpPr>
      <p:sp>
        <p:nvSpPr>
          <p:cNvPr id="89" name="Google Shape;89;p13"/>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58</a:t>
            </a:fld>
            <a:endParaRPr/>
          </a:p>
        </p:txBody>
      </p:sp>
      <p:pic>
        <p:nvPicPr>
          <p:cNvPr id="90" name="Google Shape;90;p13"/>
          <p:cNvPicPr preferRelativeResize="0"/>
          <p:nvPr/>
        </p:nvPicPr>
        <p:blipFill rotWithShape="1">
          <a:blip r:embed="rId3">
            <a:alphaModFix amt="21000"/>
          </a:blip>
          <a:srcRect b="36439"/>
          <a:stretch/>
        </p:blipFill>
        <p:spPr>
          <a:xfrm>
            <a:off x="1779523" y="16797"/>
            <a:ext cx="8405251" cy="5471703"/>
          </a:xfrm>
          <a:prstGeom prst="rect">
            <a:avLst/>
          </a:prstGeom>
          <a:noFill/>
          <a:ln>
            <a:noFill/>
          </a:ln>
        </p:spPr>
      </p:pic>
      <p:sp>
        <p:nvSpPr>
          <p:cNvPr id="91" name="Google Shape;91;p13"/>
          <p:cNvSpPr txBox="1"/>
          <p:nvPr/>
        </p:nvSpPr>
        <p:spPr>
          <a:xfrm>
            <a:off x="2252188" y="996625"/>
            <a:ext cx="7973100" cy="96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a:latin typeface="Georgia"/>
                <a:ea typeface="Georgia"/>
                <a:cs typeface="Georgia"/>
                <a:sym typeface="Georgia"/>
              </a:rPr>
              <a:t>2018 Worship Survey</a:t>
            </a:r>
            <a:endParaRPr sz="4800" b="1">
              <a:latin typeface="Georgia"/>
              <a:ea typeface="Georgia"/>
              <a:cs typeface="Georgia"/>
              <a:sym typeface="Georgia"/>
            </a:endParaRPr>
          </a:p>
        </p:txBody>
      </p:sp>
      <p:sp>
        <p:nvSpPr>
          <p:cNvPr id="92" name="Google Shape;92;p13"/>
          <p:cNvSpPr txBox="1"/>
          <p:nvPr/>
        </p:nvSpPr>
        <p:spPr>
          <a:xfrm>
            <a:off x="5277613" y="2671938"/>
            <a:ext cx="1312500" cy="49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Calibri"/>
                <a:ea typeface="Calibri"/>
                <a:cs typeface="Calibri"/>
                <a:sym typeface="Calibri"/>
              </a:rPr>
              <a:t>CRCNA Results</a:t>
            </a:r>
            <a:endParaRPr b="1">
              <a:latin typeface="Calibri"/>
              <a:ea typeface="Calibri"/>
              <a:cs typeface="Calibri"/>
              <a:sym typeface="Calibri"/>
            </a:endParaRPr>
          </a:p>
        </p:txBody>
      </p:sp>
      <p:sp>
        <p:nvSpPr>
          <p:cNvPr id="93" name="Google Shape;93;p13"/>
          <p:cNvSpPr/>
          <p:nvPr/>
        </p:nvSpPr>
        <p:spPr>
          <a:xfrm>
            <a:off x="9875" y="5476525"/>
            <a:ext cx="12192000" cy="1430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4" name="Google Shape;94;p13"/>
          <p:cNvPicPr preferRelativeResize="0"/>
          <p:nvPr/>
        </p:nvPicPr>
        <p:blipFill>
          <a:blip r:embed="rId4">
            <a:alphaModFix/>
          </a:blip>
          <a:stretch>
            <a:fillRect/>
          </a:stretch>
        </p:blipFill>
        <p:spPr>
          <a:xfrm>
            <a:off x="196500" y="5625875"/>
            <a:ext cx="1396600" cy="1132000"/>
          </a:xfrm>
          <a:prstGeom prst="rect">
            <a:avLst/>
          </a:prstGeom>
          <a:noFill/>
          <a:ln>
            <a:noFill/>
          </a:ln>
        </p:spPr>
      </p:pic>
      <p:pic>
        <p:nvPicPr>
          <p:cNvPr id="95" name="Google Shape;95;p13"/>
          <p:cNvPicPr preferRelativeResize="0"/>
          <p:nvPr/>
        </p:nvPicPr>
        <p:blipFill>
          <a:blip r:embed="rId5">
            <a:alphaModFix/>
          </a:blip>
          <a:stretch>
            <a:fillRect/>
          </a:stretch>
        </p:blipFill>
        <p:spPr>
          <a:xfrm>
            <a:off x="4161049" y="5810900"/>
            <a:ext cx="3642201" cy="910550"/>
          </a:xfrm>
          <a:prstGeom prst="rect">
            <a:avLst/>
          </a:prstGeom>
          <a:noFill/>
          <a:ln>
            <a:noFill/>
          </a:ln>
        </p:spPr>
      </p:pic>
      <p:pic>
        <p:nvPicPr>
          <p:cNvPr id="96" name="Google Shape;96;p13"/>
          <p:cNvPicPr preferRelativeResize="0"/>
          <p:nvPr/>
        </p:nvPicPr>
        <p:blipFill>
          <a:blip r:embed="rId6">
            <a:alphaModFix/>
          </a:blip>
          <a:stretch>
            <a:fillRect/>
          </a:stretch>
        </p:blipFill>
        <p:spPr>
          <a:xfrm>
            <a:off x="10225300" y="5792238"/>
            <a:ext cx="1750050" cy="799275"/>
          </a:xfrm>
          <a:prstGeom prst="rect">
            <a:avLst/>
          </a:prstGeom>
          <a:noFill/>
          <a:ln>
            <a:noFill/>
          </a:ln>
        </p:spPr>
      </p:pic>
      <p:pic>
        <p:nvPicPr>
          <p:cNvPr id="10" name="Picture 9" descr="File:Simple questionmark.svg - Wikipedi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74626" y="1521900"/>
            <a:ext cx="1569322" cy="2300075"/>
          </a:xfrm>
          <a:prstGeom prst="rect">
            <a:avLst/>
          </a:prstGeom>
        </p:spPr>
      </p:pic>
      <p:pic>
        <p:nvPicPr>
          <p:cNvPr id="11" name="Picture 10" descr="File:Simple questionmark.svg - Wikipedi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75" y="1637157"/>
            <a:ext cx="1569322" cy="2300075"/>
          </a:xfrm>
          <a:prstGeom prst="rect">
            <a:avLst/>
          </a:prstGeom>
        </p:spPr>
      </p:pic>
    </p:spTree>
    <p:extLst>
      <p:ext uri="{BB962C8B-B14F-4D97-AF65-F5344CB8AC3E}">
        <p14:creationId xmlns:p14="http://schemas.microsoft.com/office/powerpoint/2010/main" val="265944222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6AA84F"/>
        </a:solidFill>
        <a:effectLst/>
      </p:bgPr>
    </p:bg>
    <p:spTree>
      <p:nvGrpSpPr>
        <p:cNvPr id="1" name="Shape 579"/>
        <p:cNvGrpSpPr/>
        <p:nvPr/>
      </p:nvGrpSpPr>
      <p:grpSpPr>
        <a:xfrm>
          <a:off x="0" y="0"/>
          <a:ext cx="0" cy="0"/>
          <a:chOff x="0" y="0"/>
          <a:chExt cx="0" cy="0"/>
        </a:xfrm>
      </p:grpSpPr>
      <p:sp>
        <p:nvSpPr>
          <p:cNvPr id="580" name="Google Shape;580;p7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59</a:t>
            </a:fld>
            <a:endParaRPr/>
          </a:p>
        </p:txBody>
      </p:sp>
      <p:pic>
        <p:nvPicPr>
          <p:cNvPr id="581" name="Google Shape;581;p70"/>
          <p:cNvPicPr preferRelativeResize="0"/>
          <p:nvPr/>
        </p:nvPicPr>
        <p:blipFill rotWithShape="1">
          <a:blip r:embed="rId3">
            <a:alphaModFix amt="21000"/>
          </a:blip>
          <a:srcRect b="36439"/>
          <a:stretch/>
        </p:blipFill>
        <p:spPr>
          <a:xfrm>
            <a:off x="1593100" y="0"/>
            <a:ext cx="8405251" cy="5471703"/>
          </a:xfrm>
          <a:prstGeom prst="rect">
            <a:avLst/>
          </a:prstGeom>
          <a:noFill/>
          <a:ln>
            <a:noFill/>
          </a:ln>
        </p:spPr>
      </p:pic>
      <p:sp>
        <p:nvSpPr>
          <p:cNvPr id="582" name="Google Shape;582;p70"/>
          <p:cNvSpPr txBox="1"/>
          <p:nvPr/>
        </p:nvSpPr>
        <p:spPr>
          <a:xfrm>
            <a:off x="2252188" y="996625"/>
            <a:ext cx="7973100" cy="96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a:latin typeface="Georgia"/>
                <a:ea typeface="Georgia"/>
                <a:cs typeface="Georgia"/>
                <a:sym typeface="Georgia"/>
              </a:rPr>
              <a:t>Worship Formation</a:t>
            </a:r>
            <a:endParaRPr sz="4800" b="1">
              <a:latin typeface="Georgia"/>
              <a:ea typeface="Georgia"/>
              <a:cs typeface="Georgia"/>
              <a:sym typeface="Georgia"/>
            </a:endParaRPr>
          </a:p>
        </p:txBody>
      </p:sp>
      <p:sp>
        <p:nvSpPr>
          <p:cNvPr id="583" name="Google Shape;583;p70"/>
          <p:cNvSpPr txBox="1"/>
          <p:nvPr/>
        </p:nvSpPr>
        <p:spPr>
          <a:xfrm>
            <a:off x="5277613" y="2671938"/>
            <a:ext cx="1312500" cy="49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Calibri"/>
                <a:ea typeface="Calibri"/>
                <a:cs typeface="Calibri"/>
                <a:sym typeface="Calibri"/>
              </a:rPr>
              <a:t>CRCNA Results</a:t>
            </a:r>
            <a:endParaRPr b="1">
              <a:latin typeface="Calibri"/>
              <a:ea typeface="Calibri"/>
              <a:cs typeface="Calibri"/>
              <a:sym typeface="Calibri"/>
            </a:endParaRPr>
          </a:p>
        </p:txBody>
      </p:sp>
      <p:sp>
        <p:nvSpPr>
          <p:cNvPr id="584" name="Google Shape;584;p70"/>
          <p:cNvSpPr/>
          <p:nvPr/>
        </p:nvSpPr>
        <p:spPr>
          <a:xfrm>
            <a:off x="9875" y="5476525"/>
            <a:ext cx="12192000" cy="1430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85" name="Google Shape;585;p70"/>
          <p:cNvPicPr preferRelativeResize="0"/>
          <p:nvPr/>
        </p:nvPicPr>
        <p:blipFill>
          <a:blip r:embed="rId4">
            <a:alphaModFix/>
          </a:blip>
          <a:stretch>
            <a:fillRect/>
          </a:stretch>
        </p:blipFill>
        <p:spPr>
          <a:xfrm>
            <a:off x="196500" y="5625875"/>
            <a:ext cx="1396600" cy="1132000"/>
          </a:xfrm>
          <a:prstGeom prst="rect">
            <a:avLst/>
          </a:prstGeom>
          <a:noFill/>
          <a:ln>
            <a:noFill/>
          </a:ln>
        </p:spPr>
      </p:pic>
      <p:pic>
        <p:nvPicPr>
          <p:cNvPr id="586" name="Google Shape;586;p70"/>
          <p:cNvPicPr preferRelativeResize="0"/>
          <p:nvPr/>
        </p:nvPicPr>
        <p:blipFill>
          <a:blip r:embed="rId5">
            <a:alphaModFix/>
          </a:blip>
          <a:stretch>
            <a:fillRect/>
          </a:stretch>
        </p:blipFill>
        <p:spPr>
          <a:xfrm>
            <a:off x="4440400" y="5736600"/>
            <a:ext cx="3642201" cy="910550"/>
          </a:xfrm>
          <a:prstGeom prst="rect">
            <a:avLst/>
          </a:prstGeom>
          <a:noFill/>
          <a:ln>
            <a:noFill/>
          </a:ln>
        </p:spPr>
      </p:pic>
      <p:pic>
        <p:nvPicPr>
          <p:cNvPr id="587" name="Google Shape;587;p70"/>
          <p:cNvPicPr preferRelativeResize="0"/>
          <p:nvPr/>
        </p:nvPicPr>
        <p:blipFill>
          <a:blip r:embed="rId6">
            <a:alphaModFix/>
          </a:blip>
          <a:stretch>
            <a:fillRect/>
          </a:stretch>
        </p:blipFill>
        <p:spPr>
          <a:xfrm>
            <a:off x="10225300" y="5792238"/>
            <a:ext cx="1750050" cy="799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sp>
        <p:nvSpPr>
          <p:cNvPr id="137" name="Google Shape;137;p18"/>
          <p:cNvSpPr txBox="1"/>
          <p:nvPr/>
        </p:nvSpPr>
        <p:spPr>
          <a:xfrm>
            <a:off x="0" y="0"/>
            <a:ext cx="12192000" cy="369332"/>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38" name="Google Shape;138;p18"/>
          <p:cNvPicPr preferRelativeResize="0"/>
          <p:nvPr/>
        </p:nvPicPr>
        <p:blipFill rotWithShape="1">
          <a:blip r:embed="rId3">
            <a:alphaModFix/>
          </a:blip>
          <a:srcRect/>
          <a:stretch/>
        </p:blipFill>
        <p:spPr>
          <a:xfrm>
            <a:off x="347133" y="369331"/>
            <a:ext cx="11327913" cy="3432201"/>
          </a:xfrm>
          <a:prstGeom prst="rect">
            <a:avLst/>
          </a:prstGeom>
          <a:noFill/>
          <a:ln>
            <a:noFill/>
          </a:ln>
        </p:spPr>
      </p:pic>
      <p:graphicFrame>
        <p:nvGraphicFramePr>
          <p:cNvPr id="139" name="Google Shape;139;p18"/>
          <p:cNvGraphicFramePr/>
          <p:nvPr/>
        </p:nvGraphicFramePr>
        <p:xfrm>
          <a:off x="6360100" y="5738500"/>
          <a:ext cx="5314950" cy="619760"/>
        </p:xfrm>
        <a:graphic>
          <a:graphicData uri="http://schemas.openxmlformats.org/drawingml/2006/table">
            <a:tbl>
              <a:tblPr>
                <a:noFill/>
                <a:tableStyleId>{86D32A31-9440-466C-947C-AB955EF73E24}</a:tableStyleId>
              </a:tblPr>
              <a:tblGrid>
                <a:gridCol w="4371975">
                  <a:extLst>
                    <a:ext uri="{9D8B030D-6E8A-4147-A177-3AD203B41FA5}">
                      <a16:colId xmlns:a16="http://schemas.microsoft.com/office/drawing/2014/main" val="20000"/>
                    </a:ext>
                  </a:extLst>
                </a:gridCol>
                <a:gridCol w="495300">
                  <a:extLst>
                    <a:ext uri="{9D8B030D-6E8A-4147-A177-3AD203B41FA5}">
                      <a16:colId xmlns:a16="http://schemas.microsoft.com/office/drawing/2014/main" val="20001"/>
                    </a:ext>
                  </a:extLst>
                </a:gridCol>
                <a:gridCol w="447675">
                  <a:extLst>
                    <a:ext uri="{9D8B030D-6E8A-4147-A177-3AD203B41FA5}">
                      <a16:colId xmlns:a16="http://schemas.microsoft.com/office/drawing/2014/main" val="20002"/>
                    </a:ext>
                  </a:extLst>
                </a:gridCol>
              </a:tblGrid>
              <a:tr h="0">
                <a:tc>
                  <a:txBody>
                    <a:bodyPr/>
                    <a:lstStyle/>
                    <a:p>
                      <a:pPr marL="0" lvl="0" indent="0" algn="l" rtl="0">
                        <a:spcBef>
                          <a:spcPts val="0"/>
                        </a:spcBef>
                        <a:spcAft>
                          <a:spcPts val="0"/>
                        </a:spcAft>
                        <a:buNone/>
                      </a:pPr>
                      <a:endParaRPr sz="1200" b="1">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1999</a:t>
                      </a:r>
                      <a:endParaRPr sz="1200" b="1">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2018</a:t>
                      </a:r>
                      <a:endParaRPr sz="1200" b="1">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Average Attendance</a:t>
                      </a:r>
                      <a:r>
                        <a:rPr lang="en-US" sz="1200">
                          <a:latin typeface="Times New Roman"/>
                          <a:ea typeface="Times New Roman"/>
                          <a:cs typeface="Times New Roman"/>
                          <a:sym typeface="Times New Roman"/>
                        </a:rPr>
                        <a:t>: 0-99</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17.6 </a:t>
                      </a:r>
                      <a:endParaRPr sz="1200">
                        <a:latin typeface="Times New Roman"/>
                        <a:ea typeface="Times New Roman"/>
                        <a:cs typeface="Times New Roman"/>
                        <a:sym typeface="Times New Roman"/>
                      </a:endParaRPr>
                    </a:p>
                  </a:txBody>
                  <a:tcPr marL="63500" marR="63500" marT="63500" marB="63500">
                    <a:solidFill>
                      <a:srgbClr val="FFFF00"/>
                    </a:solidFill>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32</a:t>
                      </a:r>
                      <a:endParaRPr sz="1200">
                        <a:latin typeface="Times New Roman"/>
                        <a:ea typeface="Times New Roman"/>
                        <a:cs typeface="Times New Roman"/>
                        <a:sym typeface="Times New Roman"/>
                      </a:endParaRPr>
                    </a:p>
                  </a:txBody>
                  <a:tcPr marL="63500" marR="63500" marT="63500" marB="63500">
                    <a:solidFill>
                      <a:srgbClr val="FFFF00"/>
                    </a:solidFill>
                  </a:tcPr>
                </a:tc>
                <a:extLst>
                  <a:ext uri="{0D108BD9-81ED-4DB2-BD59-A6C34878D82A}">
                    <a16:rowId xmlns:a16="http://schemas.microsoft.com/office/drawing/2014/main" val="10001"/>
                  </a:ext>
                </a:extLst>
              </a:tr>
            </a:tbl>
          </a:graphicData>
        </a:graphic>
      </p:graphicFrame>
      <p:sp>
        <p:nvSpPr>
          <p:cNvPr id="6" name="Rectangle 5"/>
          <p:cNvSpPr/>
          <p:nvPr/>
        </p:nvSpPr>
        <p:spPr>
          <a:xfrm>
            <a:off x="227290" y="720436"/>
            <a:ext cx="3670455" cy="286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73"/>
          <p:cNvSpPr txBox="1">
            <a:spLocks noGrp="1"/>
          </p:cNvSpPr>
          <p:nvPr>
            <p:ph type="sldNum" idx="12"/>
          </p:nvPr>
        </p:nvSpPr>
        <p:spPr>
          <a:xfrm>
            <a:off x="8610600" y="649254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60</a:t>
            </a:fld>
            <a:endParaRPr/>
          </a:p>
        </p:txBody>
      </p:sp>
      <p:sp>
        <p:nvSpPr>
          <p:cNvPr id="607" name="Google Shape;607;p73"/>
          <p:cNvSpPr txBox="1"/>
          <p:nvPr/>
        </p:nvSpPr>
        <p:spPr>
          <a:xfrm>
            <a:off x="0" y="0"/>
            <a:ext cx="12192000" cy="369332"/>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 name="Rectangle 4"/>
          <p:cNvSpPr/>
          <p:nvPr/>
        </p:nvSpPr>
        <p:spPr>
          <a:xfrm>
            <a:off x="245763" y="988290"/>
            <a:ext cx="3670455" cy="286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245763" y="576810"/>
            <a:ext cx="11850946" cy="5011002"/>
          </a:xfrm>
          <a:prstGeom prst="rect">
            <a:avLst/>
          </a:prstGeom>
        </p:spPr>
      </p:pic>
      <p:sp>
        <p:nvSpPr>
          <p:cNvPr id="7" name="Rectangle 6"/>
          <p:cNvSpPr/>
          <p:nvPr/>
        </p:nvSpPr>
        <p:spPr>
          <a:xfrm>
            <a:off x="148280" y="1103622"/>
            <a:ext cx="3890319" cy="378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74"/>
          <p:cNvSpPr txBox="1">
            <a:spLocks noGrp="1"/>
          </p:cNvSpPr>
          <p:nvPr>
            <p:ph type="sldNum" idx="12"/>
          </p:nvPr>
        </p:nvSpPr>
        <p:spPr>
          <a:xfrm>
            <a:off x="8610600" y="6492546"/>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61</a:t>
            </a:fld>
            <a:endParaRPr/>
          </a:p>
        </p:txBody>
      </p:sp>
      <p:sp>
        <p:nvSpPr>
          <p:cNvPr id="614" name="Google Shape;614;p74"/>
          <p:cNvSpPr txBox="1"/>
          <p:nvPr/>
        </p:nvSpPr>
        <p:spPr>
          <a:xfrm>
            <a:off x="0" y="0"/>
            <a:ext cx="12192000" cy="369300"/>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615" name="Google Shape;615;p74"/>
          <p:cNvPicPr preferRelativeResize="0"/>
          <p:nvPr/>
        </p:nvPicPr>
        <p:blipFill>
          <a:blip r:embed="rId3">
            <a:alphaModFix/>
          </a:blip>
          <a:stretch>
            <a:fillRect/>
          </a:stretch>
        </p:blipFill>
        <p:spPr>
          <a:xfrm>
            <a:off x="152400" y="369300"/>
            <a:ext cx="11887201" cy="2657954"/>
          </a:xfrm>
          <a:prstGeom prst="rect">
            <a:avLst/>
          </a:prstGeom>
          <a:noFill/>
          <a:ln>
            <a:noFill/>
          </a:ln>
        </p:spPr>
      </p:pic>
      <p:sp>
        <p:nvSpPr>
          <p:cNvPr id="5" name="Rectangle 4"/>
          <p:cNvSpPr/>
          <p:nvPr/>
        </p:nvSpPr>
        <p:spPr>
          <a:xfrm>
            <a:off x="152400" y="637309"/>
            <a:ext cx="3726873" cy="387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75"/>
          <p:cNvSpPr txBox="1">
            <a:spLocks noGrp="1"/>
          </p:cNvSpPr>
          <p:nvPr>
            <p:ph type="sldNum" idx="12"/>
          </p:nvPr>
        </p:nvSpPr>
        <p:spPr>
          <a:xfrm>
            <a:off x="8610600" y="649254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62</a:t>
            </a:fld>
            <a:endParaRPr/>
          </a:p>
        </p:txBody>
      </p:sp>
      <p:sp>
        <p:nvSpPr>
          <p:cNvPr id="621" name="Google Shape;621;p75"/>
          <p:cNvSpPr txBox="1"/>
          <p:nvPr/>
        </p:nvSpPr>
        <p:spPr>
          <a:xfrm>
            <a:off x="0" y="0"/>
            <a:ext cx="12192000" cy="369332"/>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622" name="Google Shape;622;p75"/>
          <p:cNvPicPr preferRelativeResize="0"/>
          <p:nvPr/>
        </p:nvPicPr>
        <p:blipFill rotWithShape="1">
          <a:blip r:embed="rId3">
            <a:alphaModFix/>
          </a:blip>
          <a:srcRect/>
          <a:stretch/>
        </p:blipFill>
        <p:spPr>
          <a:xfrm>
            <a:off x="692726" y="369332"/>
            <a:ext cx="10523467" cy="6955081"/>
          </a:xfrm>
          <a:prstGeom prst="rect">
            <a:avLst/>
          </a:prstGeom>
          <a:noFill/>
          <a:ln>
            <a:noFill/>
          </a:ln>
        </p:spPr>
      </p:pic>
      <p:sp>
        <p:nvSpPr>
          <p:cNvPr id="6" name="Rectangle 5"/>
          <p:cNvSpPr/>
          <p:nvPr/>
        </p:nvSpPr>
        <p:spPr>
          <a:xfrm>
            <a:off x="227290" y="720436"/>
            <a:ext cx="3670455" cy="286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76"/>
          <p:cNvSpPr txBox="1">
            <a:spLocks noGrp="1"/>
          </p:cNvSpPr>
          <p:nvPr>
            <p:ph type="sldNum" idx="12"/>
          </p:nvPr>
        </p:nvSpPr>
        <p:spPr>
          <a:xfrm>
            <a:off x="8610600" y="649254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63</a:t>
            </a:fld>
            <a:endParaRPr/>
          </a:p>
        </p:txBody>
      </p:sp>
      <p:sp>
        <p:nvSpPr>
          <p:cNvPr id="629" name="Google Shape;629;p76"/>
          <p:cNvSpPr txBox="1"/>
          <p:nvPr/>
        </p:nvSpPr>
        <p:spPr>
          <a:xfrm>
            <a:off x="0" y="0"/>
            <a:ext cx="12192000" cy="369332"/>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630" name="Google Shape;630;p76"/>
          <p:cNvPicPr preferRelativeResize="0"/>
          <p:nvPr/>
        </p:nvPicPr>
        <p:blipFill rotWithShape="1">
          <a:blip r:embed="rId3">
            <a:alphaModFix/>
          </a:blip>
          <a:srcRect/>
          <a:stretch/>
        </p:blipFill>
        <p:spPr>
          <a:xfrm>
            <a:off x="735433" y="369332"/>
            <a:ext cx="10165961" cy="6378493"/>
          </a:xfrm>
          <a:prstGeom prst="rect">
            <a:avLst/>
          </a:prstGeom>
          <a:noFill/>
          <a:ln>
            <a:noFill/>
          </a:ln>
        </p:spPr>
      </p:pic>
      <p:sp>
        <p:nvSpPr>
          <p:cNvPr id="5" name="Rectangle 4"/>
          <p:cNvSpPr/>
          <p:nvPr/>
        </p:nvSpPr>
        <p:spPr>
          <a:xfrm>
            <a:off x="283027" y="960581"/>
            <a:ext cx="3670455" cy="286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77"/>
          <p:cNvSpPr txBox="1">
            <a:spLocks noGrp="1"/>
          </p:cNvSpPr>
          <p:nvPr>
            <p:ph type="sldNum" idx="12"/>
          </p:nvPr>
        </p:nvSpPr>
        <p:spPr>
          <a:xfrm>
            <a:off x="8610600" y="6492546"/>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64</a:t>
            </a:fld>
            <a:endParaRPr/>
          </a:p>
        </p:txBody>
      </p:sp>
      <p:sp>
        <p:nvSpPr>
          <p:cNvPr id="636" name="Google Shape;636;p77"/>
          <p:cNvSpPr txBox="1"/>
          <p:nvPr/>
        </p:nvSpPr>
        <p:spPr>
          <a:xfrm>
            <a:off x="0" y="0"/>
            <a:ext cx="12192000" cy="369300"/>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aphicFrame>
        <p:nvGraphicFramePr>
          <p:cNvPr id="637" name="Google Shape;637;p77"/>
          <p:cNvGraphicFramePr/>
          <p:nvPr/>
        </p:nvGraphicFramePr>
        <p:xfrm>
          <a:off x="2787050" y="728975"/>
          <a:ext cx="5314950" cy="5080000"/>
        </p:xfrm>
        <a:graphic>
          <a:graphicData uri="http://schemas.openxmlformats.org/drawingml/2006/table">
            <a:tbl>
              <a:tblPr>
                <a:noFill/>
                <a:tableStyleId>{86D32A31-9440-466C-947C-AB955EF73E24}</a:tableStyleId>
              </a:tblPr>
              <a:tblGrid>
                <a:gridCol w="4371975">
                  <a:extLst>
                    <a:ext uri="{9D8B030D-6E8A-4147-A177-3AD203B41FA5}">
                      <a16:colId xmlns:a16="http://schemas.microsoft.com/office/drawing/2014/main" val="20000"/>
                    </a:ext>
                  </a:extLst>
                </a:gridCol>
                <a:gridCol w="495300">
                  <a:extLst>
                    <a:ext uri="{9D8B030D-6E8A-4147-A177-3AD203B41FA5}">
                      <a16:colId xmlns:a16="http://schemas.microsoft.com/office/drawing/2014/main" val="20001"/>
                    </a:ext>
                  </a:extLst>
                </a:gridCol>
                <a:gridCol w="447675">
                  <a:extLst>
                    <a:ext uri="{9D8B030D-6E8A-4147-A177-3AD203B41FA5}">
                      <a16:colId xmlns:a16="http://schemas.microsoft.com/office/drawing/2014/main" val="20002"/>
                    </a:ext>
                  </a:extLst>
                </a:gridCol>
              </a:tblGrid>
              <a:tr h="279400">
                <a:tc>
                  <a:txBody>
                    <a:bodyPr/>
                    <a:lstStyle/>
                    <a:p>
                      <a:pPr marL="0" lvl="0" indent="0" algn="l" rtl="0">
                        <a:spcBef>
                          <a:spcPts val="0"/>
                        </a:spcBef>
                        <a:spcAft>
                          <a:spcPts val="0"/>
                        </a:spcAft>
                        <a:buNone/>
                      </a:pPr>
                      <a:endParaRPr sz="1200" b="1">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1999</a:t>
                      </a:r>
                      <a:endParaRPr sz="1200" b="1">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2018</a:t>
                      </a:r>
                      <a:endParaRPr sz="1200" b="1">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0"/>
                  </a:ext>
                </a:extLst>
              </a:tr>
              <a:tr h="279400">
                <a:tc rowSpan="5">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 of children that stay for the entire service    “young children”</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0-2</a:t>
                      </a: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3-5</a:t>
                      </a: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6-9</a:t>
                      </a: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10-17</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21.9</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1"/>
                  </a:ext>
                </a:extLst>
              </a:tr>
              <a:tr h="279400">
                <a:tc vMerge="1">
                  <a:txBody>
                    <a:bodyPr/>
                    <a:lstStyle/>
                    <a:p>
                      <a:endParaRPr lang="en-US"/>
                    </a:p>
                  </a:txBody>
                  <a:tcPr/>
                </a:tc>
                <a:tc>
                  <a:txBody>
                    <a:bodyPr/>
                    <a:lstStyle/>
                    <a:p>
                      <a:pPr marL="0" lvl="0" indent="0" algn="l" rtl="0">
                        <a:spcBef>
                          <a:spcPts val="0"/>
                        </a:spcBef>
                        <a:spcAft>
                          <a:spcPts val="0"/>
                        </a:spcAft>
                        <a:buNone/>
                      </a:pP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10</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2"/>
                  </a:ext>
                </a:extLst>
              </a:tr>
              <a:tr h="279400">
                <a:tc vMerge="1">
                  <a:txBody>
                    <a:bodyPr/>
                    <a:lstStyle/>
                    <a:p>
                      <a:endParaRPr lang="en-US"/>
                    </a:p>
                  </a:txBody>
                  <a:tcPr/>
                </a:tc>
                <a:tc>
                  <a:txBody>
                    <a:bodyPr/>
                    <a:lstStyle/>
                    <a:p>
                      <a:pPr marL="0" lvl="0" indent="0" algn="l" rtl="0">
                        <a:spcBef>
                          <a:spcPts val="0"/>
                        </a:spcBef>
                        <a:spcAft>
                          <a:spcPts val="0"/>
                        </a:spcAft>
                        <a:buNone/>
                      </a:pP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9</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3"/>
                  </a:ext>
                </a:extLst>
              </a:tr>
              <a:tr h="279400">
                <a:tc vMerge="1">
                  <a:txBody>
                    <a:bodyPr/>
                    <a:lstStyle/>
                    <a:p>
                      <a:endParaRPr lang="en-US"/>
                    </a:p>
                  </a:txBody>
                  <a:tcPr/>
                </a:tc>
                <a:tc>
                  <a:txBody>
                    <a:bodyPr/>
                    <a:lstStyle/>
                    <a:p>
                      <a:pPr marL="0" lvl="0" indent="0" algn="l" rtl="0">
                        <a:spcBef>
                          <a:spcPts val="0"/>
                        </a:spcBef>
                        <a:spcAft>
                          <a:spcPts val="0"/>
                        </a:spcAft>
                        <a:buNone/>
                      </a:pP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35</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4"/>
                  </a:ext>
                </a:extLst>
              </a:tr>
              <a:tr h="279400">
                <a:tc vMerge="1">
                  <a:txBody>
                    <a:bodyPr/>
                    <a:lstStyle/>
                    <a:p>
                      <a:endParaRPr lang="en-US"/>
                    </a:p>
                  </a:txBody>
                  <a:tcPr/>
                </a:tc>
                <a:tc>
                  <a:txBody>
                    <a:bodyPr/>
                    <a:lstStyle/>
                    <a:p>
                      <a:pPr marL="0" lvl="0" indent="0" algn="l" rtl="0">
                        <a:spcBef>
                          <a:spcPts val="0"/>
                        </a:spcBef>
                        <a:spcAft>
                          <a:spcPts val="0"/>
                        </a:spcAft>
                        <a:buNone/>
                      </a:pP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78</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5"/>
                  </a:ext>
                </a:extLst>
              </a:tr>
              <a:tr h="279400">
                <a:tc rowSpan="5">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children who leave for part of the service         “young children”</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0-2</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3-5</a:t>
                      </a: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6-9</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10-17</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69.4</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6"/>
                  </a:ext>
                </a:extLst>
              </a:tr>
              <a:tr h="279400">
                <a:tc vMerge="1">
                  <a:txBody>
                    <a:bodyPr/>
                    <a:lstStyle/>
                    <a:p>
                      <a:endParaRPr lang="en-US"/>
                    </a:p>
                  </a:txBody>
                  <a:tcPr/>
                </a:tc>
                <a:tc>
                  <a:txBody>
                    <a:bodyPr/>
                    <a:lstStyle/>
                    <a:p>
                      <a:pPr marL="0" lvl="0" indent="0" algn="l" rtl="0">
                        <a:spcBef>
                          <a:spcPts val="0"/>
                        </a:spcBef>
                        <a:spcAft>
                          <a:spcPts val="0"/>
                        </a:spcAft>
                        <a:buNone/>
                      </a:pP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17</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7"/>
                  </a:ext>
                </a:extLst>
              </a:tr>
              <a:tr h="279400">
                <a:tc vMerge="1">
                  <a:txBody>
                    <a:bodyPr/>
                    <a:lstStyle/>
                    <a:p>
                      <a:endParaRPr lang="en-US"/>
                    </a:p>
                  </a:txBody>
                  <a:tcPr/>
                </a:tc>
                <a:tc>
                  <a:txBody>
                    <a:bodyPr/>
                    <a:lstStyle/>
                    <a:p>
                      <a:pPr marL="0" lvl="0" indent="0" algn="l" rtl="0">
                        <a:spcBef>
                          <a:spcPts val="0"/>
                        </a:spcBef>
                        <a:spcAft>
                          <a:spcPts val="0"/>
                        </a:spcAft>
                        <a:buNone/>
                      </a:pP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69</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8"/>
                  </a:ext>
                </a:extLst>
              </a:tr>
              <a:tr h="279400">
                <a:tc vMerge="1">
                  <a:txBody>
                    <a:bodyPr/>
                    <a:lstStyle/>
                    <a:p>
                      <a:endParaRPr lang="en-US"/>
                    </a:p>
                  </a:txBody>
                  <a:tcPr/>
                </a:tc>
                <a:tc>
                  <a:txBody>
                    <a:bodyPr/>
                    <a:lstStyle/>
                    <a:p>
                      <a:pPr marL="0" lvl="0" indent="0" algn="l" rtl="0">
                        <a:spcBef>
                          <a:spcPts val="0"/>
                        </a:spcBef>
                        <a:spcAft>
                          <a:spcPts val="0"/>
                        </a:spcAft>
                        <a:buNone/>
                      </a:pP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51</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9"/>
                  </a:ext>
                </a:extLst>
              </a:tr>
              <a:tr h="279400">
                <a:tc vMerge="1">
                  <a:txBody>
                    <a:bodyPr/>
                    <a:lstStyle/>
                    <a:p>
                      <a:endParaRPr lang="en-US"/>
                    </a:p>
                  </a:txBody>
                  <a:tcPr/>
                </a:tc>
                <a:tc>
                  <a:txBody>
                    <a:bodyPr/>
                    <a:lstStyle/>
                    <a:p>
                      <a:pPr marL="0" lvl="0" indent="0" algn="l" rtl="0">
                        <a:spcBef>
                          <a:spcPts val="0"/>
                        </a:spcBef>
                        <a:spcAft>
                          <a:spcPts val="0"/>
                        </a:spcAft>
                        <a:buNone/>
                      </a:pP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11</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10"/>
                  </a:ext>
                </a:extLst>
              </a:tr>
              <a:tr h="279400">
                <a:tc rowSpan="5">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 of children who don’t attend at all                “young children”</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0-2</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3-5</a:t>
                      </a: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6-9</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10-17</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1.4</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11"/>
                  </a:ext>
                </a:extLst>
              </a:tr>
              <a:tr h="279400">
                <a:tc vMerge="1">
                  <a:txBody>
                    <a:bodyPr/>
                    <a:lstStyle/>
                    <a:p>
                      <a:endParaRPr lang="en-US"/>
                    </a:p>
                  </a:txBody>
                  <a:tcPr/>
                </a:tc>
                <a:tc>
                  <a:txBody>
                    <a:bodyPr/>
                    <a:lstStyle/>
                    <a:p>
                      <a:pPr marL="0" lvl="0" indent="0" algn="l" rtl="0">
                        <a:spcBef>
                          <a:spcPts val="0"/>
                        </a:spcBef>
                        <a:spcAft>
                          <a:spcPts val="0"/>
                        </a:spcAft>
                        <a:buNone/>
                      </a:pP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36</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12"/>
                  </a:ext>
                </a:extLst>
              </a:tr>
              <a:tr h="279400">
                <a:tc vMerge="1">
                  <a:txBody>
                    <a:bodyPr/>
                    <a:lstStyle/>
                    <a:p>
                      <a:endParaRPr lang="en-US"/>
                    </a:p>
                  </a:txBody>
                  <a:tcPr/>
                </a:tc>
                <a:tc>
                  <a:txBody>
                    <a:bodyPr/>
                    <a:lstStyle/>
                    <a:p>
                      <a:pPr marL="0" lvl="0" indent="0" algn="l" rtl="0">
                        <a:spcBef>
                          <a:spcPts val="0"/>
                        </a:spcBef>
                        <a:spcAft>
                          <a:spcPts val="0"/>
                        </a:spcAft>
                        <a:buNone/>
                      </a:pP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3</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13"/>
                  </a:ext>
                </a:extLst>
              </a:tr>
              <a:tr h="279400">
                <a:tc vMerge="1">
                  <a:txBody>
                    <a:bodyPr/>
                    <a:lstStyle/>
                    <a:p>
                      <a:endParaRPr lang="en-US"/>
                    </a:p>
                  </a:txBody>
                  <a:tcPr/>
                </a:tc>
                <a:tc>
                  <a:txBody>
                    <a:bodyPr/>
                    <a:lstStyle/>
                    <a:p>
                      <a:pPr marL="0" lvl="0" indent="0" algn="l" rtl="0">
                        <a:spcBef>
                          <a:spcPts val="0"/>
                        </a:spcBef>
                        <a:spcAft>
                          <a:spcPts val="0"/>
                        </a:spcAft>
                        <a:buNone/>
                      </a:pP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1</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14"/>
                  </a:ext>
                </a:extLst>
              </a:tr>
              <a:tr h="279400">
                <a:tc vMerge="1">
                  <a:txBody>
                    <a:bodyPr/>
                    <a:lstStyle/>
                    <a:p>
                      <a:endParaRPr lang="en-US"/>
                    </a:p>
                  </a:txBody>
                  <a:tcPr/>
                </a:tc>
                <a:tc>
                  <a:txBody>
                    <a:bodyPr/>
                    <a:lstStyle/>
                    <a:p>
                      <a:pPr marL="0" lvl="0" indent="0" algn="l" rtl="0">
                        <a:spcBef>
                          <a:spcPts val="0"/>
                        </a:spcBef>
                        <a:spcAft>
                          <a:spcPts val="0"/>
                        </a:spcAft>
                        <a:buNone/>
                      </a:pP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1</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15"/>
                  </a:ext>
                </a:extLst>
              </a:tr>
            </a:tbl>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p80"/>
          <p:cNvSpPr txBox="1">
            <a:spLocks noGrp="1"/>
          </p:cNvSpPr>
          <p:nvPr>
            <p:ph type="sldNum" idx="12"/>
          </p:nvPr>
        </p:nvSpPr>
        <p:spPr>
          <a:xfrm>
            <a:off x="8610600" y="649254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65</a:t>
            </a:fld>
            <a:endParaRPr/>
          </a:p>
        </p:txBody>
      </p:sp>
      <p:sp>
        <p:nvSpPr>
          <p:cNvPr id="657" name="Google Shape;657;p80"/>
          <p:cNvSpPr txBox="1"/>
          <p:nvPr/>
        </p:nvSpPr>
        <p:spPr>
          <a:xfrm>
            <a:off x="0" y="0"/>
            <a:ext cx="12192000" cy="369332"/>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658" name="Google Shape;658;p80"/>
          <p:cNvPicPr preferRelativeResize="0"/>
          <p:nvPr/>
        </p:nvPicPr>
        <p:blipFill rotWithShape="1">
          <a:blip r:embed="rId3">
            <a:alphaModFix/>
          </a:blip>
          <a:srcRect/>
          <a:stretch/>
        </p:blipFill>
        <p:spPr>
          <a:xfrm>
            <a:off x="195943" y="516288"/>
            <a:ext cx="11498944" cy="5215039"/>
          </a:xfrm>
          <a:prstGeom prst="rect">
            <a:avLst/>
          </a:prstGeom>
          <a:noFill/>
          <a:ln>
            <a:noFill/>
          </a:ln>
        </p:spPr>
      </p:pic>
      <p:sp>
        <p:nvSpPr>
          <p:cNvPr id="5" name="Rectangle 4"/>
          <p:cNvSpPr/>
          <p:nvPr/>
        </p:nvSpPr>
        <p:spPr>
          <a:xfrm>
            <a:off x="195944" y="1154546"/>
            <a:ext cx="3738748" cy="434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81"/>
          <p:cNvSpPr txBox="1">
            <a:spLocks noGrp="1"/>
          </p:cNvSpPr>
          <p:nvPr>
            <p:ph type="sldNum" idx="12"/>
          </p:nvPr>
        </p:nvSpPr>
        <p:spPr>
          <a:xfrm>
            <a:off x="8610600" y="649254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66</a:t>
            </a:fld>
            <a:endParaRPr/>
          </a:p>
        </p:txBody>
      </p:sp>
      <p:sp>
        <p:nvSpPr>
          <p:cNvPr id="664" name="Google Shape;664;p81"/>
          <p:cNvSpPr txBox="1"/>
          <p:nvPr/>
        </p:nvSpPr>
        <p:spPr>
          <a:xfrm>
            <a:off x="0" y="0"/>
            <a:ext cx="12192000" cy="369332"/>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665" name="Google Shape;665;p81"/>
          <p:cNvPicPr preferRelativeResize="0"/>
          <p:nvPr/>
        </p:nvPicPr>
        <p:blipFill rotWithShape="1">
          <a:blip r:embed="rId3">
            <a:alphaModFix/>
          </a:blip>
          <a:srcRect/>
          <a:stretch/>
        </p:blipFill>
        <p:spPr>
          <a:xfrm>
            <a:off x="593883" y="389751"/>
            <a:ext cx="10241395" cy="6468249"/>
          </a:xfrm>
          <a:prstGeom prst="rect">
            <a:avLst/>
          </a:prstGeom>
          <a:noFill/>
          <a:ln>
            <a:noFill/>
          </a:ln>
        </p:spPr>
      </p:pic>
      <p:sp>
        <p:nvSpPr>
          <p:cNvPr id="5" name="Rectangle 4"/>
          <p:cNvSpPr/>
          <p:nvPr/>
        </p:nvSpPr>
        <p:spPr>
          <a:xfrm>
            <a:off x="264235" y="914400"/>
            <a:ext cx="3670455" cy="286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p82"/>
          <p:cNvSpPr txBox="1">
            <a:spLocks noGrp="1"/>
          </p:cNvSpPr>
          <p:nvPr>
            <p:ph type="sldNum" idx="12"/>
          </p:nvPr>
        </p:nvSpPr>
        <p:spPr>
          <a:xfrm>
            <a:off x="8610600" y="649254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67</a:t>
            </a:fld>
            <a:endParaRPr/>
          </a:p>
        </p:txBody>
      </p:sp>
      <p:sp>
        <p:nvSpPr>
          <p:cNvPr id="671" name="Google Shape;671;p82"/>
          <p:cNvSpPr txBox="1"/>
          <p:nvPr/>
        </p:nvSpPr>
        <p:spPr>
          <a:xfrm>
            <a:off x="0" y="0"/>
            <a:ext cx="12192000" cy="369332"/>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672" name="Google Shape;672;p82"/>
          <p:cNvPicPr preferRelativeResize="0"/>
          <p:nvPr/>
        </p:nvPicPr>
        <p:blipFill rotWithShape="1">
          <a:blip r:embed="rId3">
            <a:alphaModFix/>
          </a:blip>
          <a:srcRect/>
          <a:stretch/>
        </p:blipFill>
        <p:spPr>
          <a:xfrm>
            <a:off x="621592" y="422654"/>
            <a:ext cx="10166481" cy="6435017"/>
          </a:xfrm>
          <a:prstGeom prst="rect">
            <a:avLst/>
          </a:prstGeom>
          <a:noFill/>
          <a:ln>
            <a:noFill/>
          </a:ln>
        </p:spPr>
      </p:pic>
      <p:sp>
        <p:nvSpPr>
          <p:cNvPr id="5" name="Rectangle 4"/>
          <p:cNvSpPr/>
          <p:nvPr/>
        </p:nvSpPr>
        <p:spPr>
          <a:xfrm>
            <a:off x="245762" y="988290"/>
            <a:ext cx="3670455" cy="286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83"/>
          <p:cNvSpPr txBox="1">
            <a:spLocks noGrp="1"/>
          </p:cNvSpPr>
          <p:nvPr>
            <p:ph type="sldNum" idx="12"/>
          </p:nvPr>
        </p:nvSpPr>
        <p:spPr>
          <a:xfrm>
            <a:off x="8610600" y="649254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68</a:t>
            </a:fld>
            <a:endParaRPr/>
          </a:p>
        </p:txBody>
      </p:sp>
      <p:sp>
        <p:nvSpPr>
          <p:cNvPr id="678" name="Google Shape;678;p83"/>
          <p:cNvSpPr txBox="1"/>
          <p:nvPr/>
        </p:nvSpPr>
        <p:spPr>
          <a:xfrm>
            <a:off x="0" y="0"/>
            <a:ext cx="12192000" cy="369332"/>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679" name="Google Shape;679;p83"/>
          <p:cNvPicPr preferRelativeResize="0"/>
          <p:nvPr/>
        </p:nvPicPr>
        <p:blipFill rotWithShape="1">
          <a:blip r:embed="rId3">
            <a:alphaModFix/>
          </a:blip>
          <a:srcRect/>
          <a:stretch/>
        </p:blipFill>
        <p:spPr>
          <a:xfrm>
            <a:off x="1111120" y="369332"/>
            <a:ext cx="9141244" cy="6387475"/>
          </a:xfrm>
          <a:prstGeom prst="rect">
            <a:avLst/>
          </a:prstGeom>
          <a:noFill/>
          <a:ln>
            <a:noFill/>
          </a:ln>
        </p:spPr>
      </p:pic>
      <p:sp>
        <p:nvSpPr>
          <p:cNvPr id="5" name="Rectangle 4"/>
          <p:cNvSpPr/>
          <p:nvPr/>
        </p:nvSpPr>
        <p:spPr>
          <a:xfrm>
            <a:off x="264235" y="886690"/>
            <a:ext cx="3670455" cy="286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84"/>
          <p:cNvSpPr txBox="1">
            <a:spLocks noGrp="1"/>
          </p:cNvSpPr>
          <p:nvPr>
            <p:ph type="sldNum" idx="12"/>
          </p:nvPr>
        </p:nvSpPr>
        <p:spPr>
          <a:xfrm>
            <a:off x="8610600" y="649254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69</a:t>
            </a:fld>
            <a:endParaRPr/>
          </a:p>
        </p:txBody>
      </p:sp>
      <p:sp>
        <p:nvSpPr>
          <p:cNvPr id="685" name="Google Shape;685;p84"/>
          <p:cNvSpPr txBox="1"/>
          <p:nvPr/>
        </p:nvSpPr>
        <p:spPr>
          <a:xfrm>
            <a:off x="0" y="0"/>
            <a:ext cx="12192000" cy="369332"/>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686" name="Google Shape;686;p84"/>
          <p:cNvPicPr preferRelativeResize="0"/>
          <p:nvPr/>
        </p:nvPicPr>
        <p:blipFill rotWithShape="1">
          <a:blip r:embed="rId3">
            <a:alphaModFix/>
          </a:blip>
          <a:srcRect b="3651"/>
          <a:stretch/>
        </p:blipFill>
        <p:spPr>
          <a:xfrm>
            <a:off x="122775" y="369325"/>
            <a:ext cx="10949650" cy="6232125"/>
          </a:xfrm>
          <a:prstGeom prst="rect">
            <a:avLst/>
          </a:prstGeom>
          <a:noFill/>
          <a:ln>
            <a:noFill/>
          </a:ln>
        </p:spPr>
      </p:pic>
      <p:pic>
        <p:nvPicPr>
          <p:cNvPr id="687" name="Google Shape;687;p84"/>
          <p:cNvPicPr preferRelativeResize="0"/>
          <p:nvPr/>
        </p:nvPicPr>
        <p:blipFill>
          <a:blip r:embed="rId4">
            <a:alphaModFix/>
          </a:blip>
          <a:stretch>
            <a:fillRect/>
          </a:stretch>
        </p:blipFill>
        <p:spPr>
          <a:xfrm>
            <a:off x="10643750" y="4788163"/>
            <a:ext cx="1333500" cy="1533525"/>
          </a:xfrm>
          <a:prstGeom prst="rect">
            <a:avLst/>
          </a:prstGeom>
          <a:noFill/>
          <a:ln>
            <a:noFill/>
          </a:ln>
        </p:spPr>
      </p:pic>
      <p:sp>
        <p:nvSpPr>
          <p:cNvPr id="6" name="Rectangle 5"/>
          <p:cNvSpPr/>
          <p:nvPr/>
        </p:nvSpPr>
        <p:spPr>
          <a:xfrm>
            <a:off x="122775" y="669507"/>
            <a:ext cx="3670455" cy="286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AA84F"/>
        </a:solidFill>
        <a:effectLst/>
      </p:bgPr>
    </p:bg>
    <p:spTree>
      <p:nvGrpSpPr>
        <p:cNvPr id="1" name="Shape 144"/>
        <p:cNvGrpSpPr/>
        <p:nvPr/>
      </p:nvGrpSpPr>
      <p:grpSpPr>
        <a:xfrm>
          <a:off x="0" y="0"/>
          <a:ext cx="0" cy="0"/>
          <a:chOff x="0" y="0"/>
          <a:chExt cx="0" cy="0"/>
        </a:xfrm>
      </p:grpSpPr>
      <p:sp>
        <p:nvSpPr>
          <p:cNvPr id="145" name="Google Shape;145;p19"/>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pic>
        <p:nvPicPr>
          <p:cNvPr id="146" name="Google Shape;146;p19"/>
          <p:cNvPicPr preferRelativeResize="0"/>
          <p:nvPr/>
        </p:nvPicPr>
        <p:blipFill rotWithShape="1">
          <a:blip r:embed="rId3">
            <a:alphaModFix amt="21000"/>
          </a:blip>
          <a:srcRect b="36439"/>
          <a:stretch/>
        </p:blipFill>
        <p:spPr>
          <a:xfrm>
            <a:off x="1593100" y="0"/>
            <a:ext cx="8405251" cy="5471703"/>
          </a:xfrm>
          <a:prstGeom prst="rect">
            <a:avLst/>
          </a:prstGeom>
          <a:noFill/>
          <a:ln>
            <a:noFill/>
          </a:ln>
        </p:spPr>
      </p:pic>
      <p:sp>
        <p:nvSpPr>
          <p:cNvPr id="147" name="Google Shape;147;p19"/>
          <p:cNvSpPr txBox="1"/>
          <p:nvPr/>
        </p:nvSpPr>
        <p:spPr>
          <a:xfrm>
            <a:off x="2252188" y="996625"/>
            <a:ext cx="7973100" cy="96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a:latin typeface="Georgia"/>
                <a:ea typeface="Georgia"/>
                <a:cs typeface="Georgia"/>
                <a:sym typeface="Georgia"/>
              </a:rPr>
              <a:t>Word: Reading and Preaching</a:t>
            </a:r>
            <a:endParaRPr sz="4800" b="1">
              <a:latin typeface="Georgia"/>
              <a:ea typeface="Georgia"/>
              <a:cs typeface="Georgia"/>
              <a:sym typeface="Georgia"/>
            </a:endParaRPr>
          </a:p>
        </p:txBody>
      </p:sp>
      <p:sp>
        <p:nvSpPr>
          <p:cNvPr id="148" name="Google Shape;148;p19"/>
          <p:cNvSpPr txBox="1"/>
          <p:nvPr/>
        </p:nvSpPr>
        <p:spPr>
          <a:xfrm>
            <a:off x="5277613" y="2671938"/>
            <a:ext cx="1312500" cy="49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Calibri"/>
                <a:ea typeface="Calibri"/>
                <a:cs typeface="Calibri"/>
                <a:sym typeface="Calibri"/>
              </a:rPr>
              <a:t>CRCNA Results</a:t>
            </a:r>
            <a:endParaRPr b="1">
              <a:latin typeface="Calibri"/>
              <a:ea typeface="Calibri"/>
              <a:cs typeface="Calibri"/>
              <a:sym typeface="Calibri"/>
            </a:endParaRPr>
          </a:p>
        </p:txBody>
      </p:sp>
      <p:sp>
        <p:nvSpPr>
          <p:cNvPr id="149" name="Google Shape;149;p19"/>
          <p:cNvSpPr/>
          <p:nvPr/>
        </p:nvSpPr>
        <p:spPr>
          <a:xfrm>
            <a:off x="9875" y="5476525"/>
            <a:ext cx="12192000" cy="1430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0" name="Google Shape;150;p19"/>
          <p:cNvPicPr preferRelativeResize="0"/>
          <p:nvPr/>
        </p:nvPicPr>
        <p:blipFill>
          <a:blip r:embed="rId4">
            <a:alphaModFix/>
          </a:blip>
          <a:stretch>
            <a:fillRect/>
          </a:stretch>
        </p:blipFill>
        <p:spPr>
          <a:xfrm>
            <a:off x="196500" y="5625875"/>
            <a:ext cx="1396600" cy="1132000"/>
          </a:xfrm>
          <a:prstGeom prst="rect">
            <a:avLst/>
          </a:prstGeom>
          <a:noFill/>
          <a:ln>
            <a:noFill/>
          </a:ln>
        </p:spPr>
      </p:pic>
      <p:pic>
        <p:nvPicPr>
          <p:cNvPr id="151" name="Google Shape;151;p19"/>
          <p:cNvPicPr preferRelativeResize="0"/>
          <p:nvPr/>
        </p:nvPicPr>
        <p:blipFill>
          <a:blip r:embed="rId5">
            <a:alphaModFix/>
          </a:blip>
          <a:stretch>
            <a:fillRect/>
          </a:stretch>
        </p:blipFill>
        <p:spPr>
          <a:xfrm>
            <a:off x="4440400" y="5736600"/>
            <a:ext cx="3642201" cy="910550"/>
          </a:xfrm>
          <a:prstGeom prst="rect">
            <a:avLst/>
          </a:prstGeom>
          <a:noFill/>
          <a:ln>
            <a:noFill/>
          </a:ln>
        </p:spPr>
      </p:pic>
      <p:pic>
        <p:nvPicPr>
          <p:cNvPr id="152" name="Google Shape;152;p19"/>
          <p:cNvPicPr preferRelativeResize="0"/>
          <p:nvPr/>
        </p:nvPicPr>
        <p:blipFill>
          <a:blip r:embed="rId6">
            <a:alphaModFix/>
          </a:blip>
          <a:stretch>
            <a:fillRect/>
          </a:stretch>
        </p:blipFill>
        <p:spPr>
          <a:xfrm>
            <a:off x="10225300" y="5792238"/>
            <a:ext cx="1750050" cy="799275"/>
          </a:xfrm>
          <a:prstGeom prst="rect">
            <a:avLst/>
          </a:prstGeom>
          <a:noFill/>
          <a:ln>
            <a:noFill/>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Google Shape;692;p85"/>
          <p:cNvSpPr txBox="1">
            <a:spLocks noGrp="1"/>
          </p:cNvSpPr>
          <p:nvPr>
            <p:ph type="sldNum" idx="12"/>
          </p:nvPr>
        </p:nvSpPr>
        <p:spPr>
          <a:xfrm>
            <a:off x="8610600" y="649254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70</a:t>
            </a:fld>
            <a:endParaRPr/>
          </a:p>
        </p:txBody>
      </p:sp>
      <p:sp>
        <p:nvSpPr>
          <p:cNvPr id="693" name="Google Shape;693;p85"/>
          <p:cNvSpPr txBox="1"/>
          <p:nvPr/>
        </p:nvSpPr>
        <p:spPr>
          <a:xfrm>
            <a:off x="0" y="0"/>
            <a:ext cx="12192000" cy="369332"/>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694" name="Google Shape;694;p85"/>
          <p:cNvPicPr preferRelativeResize="0"/>
          <p:nvPr/>
        </p:nvPicPr>
        <p:blipFill rotWithShape="1">
          <a:blip r:embed="rId3">
            <a:alphaModFix/>
          </a:blip>
          <a:srcRect/>
          <a:stretch/>
        </p:blipFill>
        <p:spPr>
          <a:xfrm>
            <a:off x="381446" y="540244"/>
            <a:ext cx="11512752" cy="4807610"/>
          </a:xfrm>
          <a:prstGeom prst="rect">
            <a:avLst/>
          </a:prstGeom>
          <a:noFill/>
          <a:ln>
            <a:noFill/>
          </a:ln>
        </p:spPr>
      </p:pic>
      <p:sp>
        <p:nvSpPr>
          <p:cNvPr id="5" name="Rectangle 4"/>
          <p:cNvSpPr/>
          <p:nvPr/>
        </p:nvSpPr>
        <p:spPr>
          <a:xfrm>
            <a:off x="236526" y="914400"/>
            <a:ext cx="3670455" cy="286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6AA84F"/>
        </a:solidFill>
        <a:effectLst/>
      </p:bgPr>
    </p:bg>
    <p:spTree>
      <p:nvGrpSpPr>
        <p:cNvPr id="1" name="Shape 88"/>
        <p:cNvGrpSpPr/>
        <p:nvPr/>
      </p:nvGrpSpPr>
      <p:grpSpPr>
        <a:xfrm>
          <a:off x="0" y="0"/>
          <a:ext cx="0" cy="0"/>
          <a:chOff x="0" y="0"/>
          <a:chExt cx="0" cy="0"/>
        </a:xfrm>
      </p:grpSpPr>
      <p:sp>
        <p:nvSpPr>
          <p:cNvPr id="89" name="Google Shape;89;p13"/>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71</a:t>
            </a:fld>
            <a:endParaRPr/>
          </a:p>
        </p:txBody>
      </p:sp>
      <p:pic>
        <p:nvPicPr>
          <p:cNvPr id="90" name="Google Shape;90;p13"/>
          <p:cNvPicPr preferRelativeResize="0"/>
          <p:nvPr/>
        </p:nvPicPr>
        <p:blipFill rotWithShape="1">
          <a:blip r:embed="rId3">
            <a:alphaModFix amt="21000"/>
          </a:blip>
          <a:srcRect b="36439"/>
          <a:stretch/>
        </p:blipFill>
        <p:spPr>
          <a:xfrm>
            <a:off x="1779523" y="16797"/>
            <a:ext cx="8405251" cy="5471703"/>
          </a:xfrm>
          <a:prstGeom prst="rect">
            <a:avLst/>
          </a:prstGeom>
          <a:noFill/>
          <a:ln>
            <a:noFill/>
          </a:ln>
        </p:spPr>
      </p:pic>
      <p:sp>
        <p:nvSpPr>
          <p:cNvPr id="91" name="Google Shape;91;p13"/>
          <p:cNvSpPr txBox="1"/>
          <p:nvPr/>
        </p:nvSpPr>
        <p:spPr>
          <a:xfrm>
            <a:off x="2252188" y="996625"/>
            <a:ext cx="7973100" cy="96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a:latin typeface="Georgia"/>
                <a:ea typeface="Georgia"/>
                <a:cs typeface="Georgia"/>
                <a:sym typeface="Georgia"/>
              </a:rPr>
              <a:t>2018 Worship Survey</a:t>
            </a:r>
            <a:endParaRPr sz="4800" b="1">
              <a:latin typeface="Georgia"/>
              <a:ea typeface="Georgia"/>
              <a:cs typeface="Georgia"/>
              <a:sym typeface="Georgia"/>
            </a:endParaRPr>
          </a:p>
        </p:txBody>
      </p:sp>
      <p:sp>
        <p:nvSpPr>
          <p:cNvPr id="92" name="Google Shape;92;p13"/>
          <p:cNvSpPr txBox="1"/>
          <p:nvPr/>
        </p:nvSpPr>
        <p:spPr>
          <a:xfrm>
            <a:off x="5277613" y="2671938"/>
            <a:ext cx="1312500" cy="49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Calibri"/>
                <a:ea typeface="Calibri"/>
                <a:cs typeface="Calibri"/>
                <a:sym typeface="Calibri"/>
              </a:rPr>
              <a:t>CRCNA Results</a:t>
            </a:r>
            <a:endParaRPr b="1">
              <a:latin typeface="Calibri"/>
              <a:ea typeface="Calibri"/>
              <a:cs typeface="Calibri"/>
              <a:sym typeface="Calibri"/>
            </a:endParaRPr>
          </a:p>
        </p:txBody>
      </p:sp>
      <p:sp>
        <p:nvSpPr>
          <p:cNvPr id="93" name="Google Shape;93;p13"/>
          <p:cNvSpPr/>
          <p:nvPr/>
        </p:nvSpPr>
        <p:spPr>
          <a:xfrm>
            <a:off x="9875" y="5476525"/>
            <a:ext cx="12192000" cy="1430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4" name="Google Shape;94;p13"/>
          <p:cNvPicPr preferRelativeResize="0"/>
          <p:nvPr/>
        </p:nvPicPr>
        <p:blipFill>
          <a:blip r:embed="rId4">
            <a:alphaModFix/>
          </a:blip>
          <a:stretch>
            <a:fillRect/>
          </a:stretch>
        </p:blipFill>
        <p:spPr>
          <a:xfrm>
            <a:off x="196500" y="5625875"/>
            <a:ext cx="1396600" cy="1132000"/>
          </a:xfrm>
          <a:prstGeom prst="rect">
            <a:avLst/>
          </a:prstGeom>
          <a:noFill/>
          <a:ln>
            <a:noFill/>
          </a:ln>
        </p:spPr>
      </p:pic>
      <p:pic>
        <p:nvPicPr>
          <p:cNvPr id="95" name="Google Shape;95;p13"/>
          <p:cNvPicPr preferRelativeResize="0"/>
          <p:nvPr/>
        </p:nvPicPr>
        <p:blipFill>
          <a:blip r:embed="rId5">
            <a:alphaModFix/>
          </a:blip>
          <a:stretch>
            <a:fillRect/>
          </a:stretch>
        </p:blipFill>
        <p:spPr>
          <a:xfrm>
            <a:off x="4161049" y="5810900"/>
            <a:ext cx="3642201" cy="910550"/>
          </a:xfrm>
          <a:prstGeom prst="rect">
            <a:avLst/>
          </a:prstGeom>
          <a:noFill/>
          <a:ln>
            <a:noFill/>
          </a:ln>
        </p:spPr>
      </p:pic>
      <p:pic>
        <p:nvPicPr>
          <p:cNvPr id="96" name="Google Shape;96;p13"/>
          <p:cNvPicPr preferRelativeResize="0"/>
          <p:nvPr/>
        </p:nvPicPr>
        <p:blipFill>
          <a:blip r:embed="rId6">
            <a:alphaModFix/>
          </a:blip>
          <a:stretch>
            <a:fillRect/>
          </a:stretch>
        </p:blipFill>
        <p:spPr>
          <a:xfrm>
            <a:off x="10225300" y="5792238"/>
            <a:ext cx="1750050" cy="799275"/>
          </a:xfrm>
          <a:prstGeom prst="rect">
            <a:avLst/>
          </a:prstGeom>
          <a:noFill/>
          <a:ln>
            <a:noFill/>
          </a:ln>
        </p:spPr>
      </p:pic>
      <p:pic>
        <p:nvPicPr>
          <p:cNvPr id="10" name="Picture 9" descr="File:Simple questionmark.svg - Wikipedi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74626" y="1521900"/>
            <a:ext cx="1569322" cy="2300075"/>
          </a:xfrm>
          <a:prstGeom prst="rect">
            <a:avLst/>
          </a:prstGeom>
        </p:spPr>
      </p:pic>
      <p:pic>
        <p:nvPicPr>
          <p:cNvPr id="11" name="Picture 10" descr="File:Simple questionmark.svg - Wikipedi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75" y="1637157"/>
            <a:ext cx="1569322" cy="2300075"/>
          </a:xfrm>
          <a:prstGeom prst="rect">
            <a:avLst/>
          </a:prstGeom>
        </p:spPr>
      </p:pic>
    </p:spTree>
    <p:extLst>
      <p:ext uri="{BB962C8B-B14F-4D97-AF65-F5344CB8AC3E}">
        <p14:creationId xmlns:p14="http://schemas.microsoft.com/office/powerpoint/2010/main" val="246163039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6AA84F"/>
        </a:solidFill>
        <a:effectLst/>
      </p:bgPr>
    </p:bg>
    <p:spTree>
      <p:nvGrpSpPr>
        <p:cNvPr id="1" name="Shape 699"/>
        <p:cNvGrpSpPr/>
        <p:nvPr/>
      </p:nvGrpSpPr>
      <p:grpSpPr>
        <a:xfrm>
          <a:off x="0" y="0"/>
          <a:ext cx="0" cy="0"/>
          <a:chOff x="0" y="0"/>
          <a:chExt cx="0" cy="0"/>
        </a:xfrm>
      </p:grpSpPr>
      <p:sp>
        <p:nvSpPr>
          <p:cNvPr id="700" name="Google Shape;700;p86"/>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72</a:t>
            </a:fld>
            <a:endParaRPr/>
          </a:p>
        </p:txBody>
      </p:sp>
      <p:pic>
        <p:nvPicPr>
          <p:cNvPr id="701" name="Google Shape;701;p86"/>
          <p:cNvPicPr preferRelativeResize="0"/>
          <p:nvPr/>
        </p:nvPicPr>
        <p:blipFill rotWithShape="1">
          <a:blip r:embed="rId3">
            <a:alphaModFix amt="21000"/>
          </a:blip>
          <a:srcRect b="36439"/>
          <a:stretch/>
        </p:blipFill>
        <p:spPr>
          <a:xfrm>
            <a:off x="1593100" y="0"/>
            <a:ext cx="8405251" cy="5471703"/>
          </a:xfrm>
          <a:prstGeom prst="rect">
            <a:avLst/>
          </a:prstGeom>
          <a:noFill/>
          <a:ln>
            <a:noFill/>
          </a:ln>
        </p:spPr>
      </p:pic>
      <p:sp>
        <p:nvSpPr>
          <p:cNvPr id="702" name="Google Shape;702;p86"/>
          <p:cNvSpPr txBox="1"/>
          <p:nvPr/>
        </p:nvSpPr>
        <p:spPr>
          <a:xfrm>
            <a:off x="2252188" y="996625"/>
            <a:ext cx="7973100" cy="96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a:latin typeface="Georgia"/>
                <a:ea typeface="Georgia"/>
                <a:cs typeface="Georgia"/>
                <a:sym typeface="Georgia"/>
              </a:rPr>
              <a:t>Worship Leadership</a:t>
            </a:r>
            <a:endParaRPr sz="4800" b="1">
              <a:latin typeface="Georgia"/>
              <a:ea typeface="Georgia"/>
              <a:cs typeface="Georgia"/>
              <a:sym typeface="Georgia"/>
            </a:endParaRPr>
          </a:p>
        </p:txBody>
      </p:sp>
      <p:sp>
        <p:nvSpPr>
          <p:cNvPr id="703" name="Google Shape;703;p86"/>
          <p:cNvSpPr txBox="1"/>
          <p:nvPr/>
        </p:nvSpPr>
        <p:spPr>
          <a:xfrm>
            <a:off x="5277613" y="2671938"/>
            <a:ext cx="1312500" cy="49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Calibri"/>
                <a:ea typeface="Calibri"/>
                <a:cs typeface="Calibri"/>
                <a:sym typeface="Calibri"/>
              </a:rPr>
              <a:t>CRCNA Results</a:t>
            </a:r>
            <a:endParaRPr b="1">
              <a:latin typeface="Calibri"/>
              <a:ea typeface="Calibri"/>
              <a:cs typeface="Calibri"/>
              <a:sym typeface="Calibri"/>
            </a:endParaRPr>
          </a:p>
        </p:txBody>
      </p:sp>
      <p:sp>
        <p:nvSpPr>
          <p:cNvPr id="704" name="Google Shape;704;p86"/>
          <p:cNvSpPr/>
          <p:nvPr/>
        </p:nvSpPr>
        <p:spPr>
          <a:xfrm>
            <a:off x="9875" y="5476525"/>
            <a:ext cx="12192000" cy="1430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05" name="Google Shape;705;p86"/>
          <p:cNvPicPr preferRelativeResize="0"/>
          <p:nvPr/>
        </p:nvPicPr>
        <p:blipFill>
          <a:blip r:embed="rId4">
            <a:alphaModFix/>
          </a:blip>
          <a:stretch>
            <a:fillRect/>
          </a:stretch>
        </p:blipFill>
        <p:spPr>
          <a:xfrm>
            <a:off x="196500" y="5625875"/>
            <a:ext cx="1396600" cy="1132000"/>
          </a:xfrm>
          <a:prstGeom prst="rect">
            <a:avLst/>
          </a:prstGeom>
          <a:noFill/>
          <a:ln>
            <a:noFill/>
          </a:ln>
        </p:spPr>
      </p:pic>
      <p:pic>
        <p:nvPicPr>
          <p:cNvPr id="706" name="Google Shape;706;p86"/>
          <p:cNvPicPr preferRelativeResize="0"/>
          <p:nvPr/>
        </p:nvPicPr>
        <p:blipFill>
          <a:blip r:embed="rId5">
            <a:alphaModFix/>
          </a:blip>
          <a:stretch>
            <a:fillRect/>
          </a:stretch>
        </p:blipFill>
        <p:spPr>
          <a:xfrm>
            <a:off x="4440400" y="5736600"/>
            <a:ext cx="3642201" cy="910550"/>
          </a:xfrm>
          <a:prstGeom prst="rect">
            <a:avLst/>
          </a:prstGeom>
          <a:noFill/>
          <a:ln>
            <a:noFill/>
          </a:ln>
        </p:spPr>
      </p:pic>
      <p:pic>
        <p:nvPicPr>
          <p:cNvPr id="707" name="Google Shape;707;p86"/>
          <p:cNvPicPr preferRelativeResize="0"/>
          <p:nvPr/>
        </p:nvPicPr>
        <p:blipFill>
          <a:blip r:embed="rId6">
            <a:alphaModFix/>
          </a:blip>
          <a:stretch>
            <a:fillRect/>
          </a:stretch>
        </p:blipFill>
        <p:spPr>
          <a:xfrm>
            <a:off x="10225300" y="5792238"/>
            <a:ext cx="1750050" cy="799275"/>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87"/>
          <p:cNvSpPr txBox="1">
            <a:spLocks noGrp="1"/>
          </p:cNvSpPr>
          <p:nvPr>
            <p:ph type="sldNum" idx="12"/>
          </p:nvPr>
        </p:nvSpPr>
        <p:spPr>
          <a:xfrm>
            <a:off x="8610600" y="649254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73</a:t>
            </a:fld>
            <a:endParaRPr/>
          </a:p>
        </p:txBody>
      </p:sp>
      <p:sp>
        <p:nvSpPr>
          <p:cNvPr id="713" name="Google Shape;713;p87"/>
          <p:cNvSpPr txBox="1"/>
          <p:nvPr/>
        </p:nvSpPr>
        <p:spPr>
          <a:xfrm>
            <a:off x="0" y="0"/>
            <a:ext cx="12192000" cy="369332"/>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714" name="Google Shape;714;p87"/>
          <p:cNvPicPr preferRelativeResize="0"/>
          <p:nvPr/>
        </p:nvPicPr>
        <p:blipFill rotWithShape="1">
          <a:blip r:embed="rId3">
            <a:alphaModFix/>
          </a:blip>
          <a:srcRect/>
          <a:stretch/>
        </p:blipFill>
        <p:spPr>
          <a:xfrm>
            <a:off x="263337" y="493735"/>
            <a:ext cx="11665326" cy="5998811"/>
          </a:xfrm>
          <a:prstGeom prst="rect">
            <a:avLst/>
          </a:prstGeom>
          <a:noFill/>
          <a:ln>
            <a:noFill/>
          </a:ln>
        </p:spPr>
      </p:pic>
      <p:sp>
        <p:nvSpPr>
          <p:cNvPr id="5" name="Rectangle 4"/>
          <p:cNvSpPr/>
          <p:nvPr/>
        </p:nvSpPr>
        <p:spPr>
          <a:xfrm>
            <a:off x="162636" y="895927"/>
            <a:ext cx="3670455" cy="286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p88"/>
          <p:cNvSpPr txBox="1">
            <a:spLocks noGrp="1"/>
          </p:cNvSpPr>
          <p:nvPr>
            <p:ph type="sldNum" idx="12"/>
          </p:nvPr>
        </p:nvSpPr>
        <p:spPr>
          <a:xfrm>
            <a:off x="8610600" y="649254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74</a:t>
            </a:fld>
            <a:endParaRPr/>
          </a:p>
        </p:txBody>
      </p:sp>
      <p:sp>
        <p:nvSpPr>
          <p:cNvPr id="720" name="Google Shape;720;p88"/>
          <p:cNvSpPr txBox="1"/>
          <p:nvPr/>
        </p:nvSpPr>
        <p:spPr>
          <a:xfrm>
            <a:off x="0" y="0"/>
            <a:ext cx="12192000" cy="369332"/>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721" name="Google Shape;721;p88"/>
          <p:cNvPicPr preferRelativeResize="0"/>
          <p:nvPr/>
        </p:nvPicPr>
        <p:blipFill rotWithShape="1">
          <a:blip r:embed="rId3">
            <a:alphaModFix/>
          </a:blip>
          <a:srcRect/>
          <a:stretch/>
        </p:blipFill>
        <p:spPr>
          <a:xfrm>
            <a:off x="163285" y="369332"/>
            <a:ext cx="11347213" cy="5639582"/>
          </a:xfrm>
          <a:prstGeom prst="rect">
            <a:avLst/>
          </a:prstGeom>
          <a:noFill/>
          <a:ln>
            <a:noFill/>
          </a:ln>
        </p:spPr>
      </p:pic>
      <p:sp>
        <p:nvSpPr>
          <p:cNvPr id="5" name="Rectangle 4"/>
          <p:cNvSpPr/>
          <p:nvPr/>
        </p:nvSpPr>
        <p:spPr>
          <a:xfrm>
            <a:off x="163285" y="1099127"/>
            <a:ext cx="3670455" cy="286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6AA84F"/>
        </a:solidFill>
        <a:effectLst/>
      </p:bgPr>
    </p:bg>
    <p:spTree>
      <p:nvGrpSpPr>
        <p:cNvPr id="1" name="Shape 88"/>
        <p:cNvGrpSpPr/>
        <p:nvPr/>
      </p:nvGrpSpPr>
      <p:grpSpPr>
        <a:xfrm>
          <a:off x="0" y="0"/>
          <a:ext cx="0" cy="0"/>
          <a:chOff x="0" y="0"/>
          <a:chExt cx="0" cy="0"/>
        </a:xfrm>
      </p:grpSpPr>
      <p:sp>
        <p:nvSpPr>
          <p:cNvPr id="89" name="Google Shape;89;p13"/>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75</a:t>
            </a:fld>
            <a:endParaRPr/>
          </a:p>
        </p:txBody>
      </p:sp>
      <p:pic>
        <p:nvPicPr>
          <p:cNvPr id="90" name="Google Shape;90;p13"/>
          <p:cNvPicPr preferRelativeResize="0"/>
          <p:nvPr/>
        </p:nvPicPr>
        <p:blipFill rotWithShape="1">
          <a:blip r:embed="rId3">
            <a:alphaModFix amt="21000"/>
          </a:blip>
          <a:srcRect b="36439"/>
          <a:stretch/>
        </p:blipFill>
        <p:spPr>
          <a:xfrm>
            <a:off x="1779523" y="16797"/>
            <a:ext cx="8405251" cy="5471703"/>
          </a:xfrm>
          <a:prstGeom prst="rect">
            <a:avLst/>
          </a:prstGeom>
          <a:noFill/>
          <a:ln>
            <a:noFill/>
          </a:ln>
        </p:spPr>
      </p:pic>
      <p:sp>
        <p:nvSpPr>
          <p:cNvPr id="91" name="Google Shape;91;p13"/>
          <p:cNvSpPr txBox="1"/>
          <p:nvPr/>
        </p:nvSpPr>
        <p:spPr>
          <a:xfrm>
            <a:off x="2252188" y="996625"/>
            <a:ext cx="7973100" cy="96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a:latin typeface="Georgia"/>
                <a:ea typeface="Georgia"/>
                <a:cs typeface="Georgia"/>
                <a:sym typeface="Georgia"/>
              </a:rPr>
              <a:t>2018 Worship Survey</a:t>
            </a:r>
            <a:endParaRPr sz="4800" b="1">
              <a:latin typeface="Georgia"/>
              <a:ea typeface="Georgia"/>
              <a:cs typeface="Georgia"/>
              <a:sym typeface="Georgia"/>
            </a:endParaRPr>
          </a:p>
        </p:txBody>
      </p:sp>
      <p:sp>
        <p:nvSpPr>
          <p:cNvPr id="92" name="Google Shape;92;p13"/>
          <p:cNvSpPr txBox="1"/>
          <p:nvPr/>
        </p:nvSpPr>
        <p:spPr>
          <a:xfrm>
            <a:off x="5277613" y="2671938"/>
            <a:ext cx="1312500" cy="49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Calibri"/>
                <a:ea typeface="Calibri"/>
                <a:cs typeface="Calibri"/>
                <a:sym typeface="Calibri"/>
              </a:rPr>
              <a:t>CRCNA Results</a:t>
            </a:r>
            <a:endParaRPr b="1">
              <a:latin typeface="Calibri"/>
              <a:ea typeface="Calibri"/>
              <a:cs typeface="Calibri"/>
              <a:sym typeface="Calibri"/>
            </a:endParaRPr>
          </a:p>
        </p:txBody>
      </p:sp>
      <p:sp>
        <p:nvSpPr>
          <p:cNvPr id="93" name="Google Shape;93;p13"/>
          <p:cNvSpPr/>
          <p:nvPr/>
        </p:nvSpPr>
        <p:spPr>
          <a:xfrm>
            <a:off x="9875" y="5476525"/>
            <a:ext cx="12192000" cy="1430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4" name="Google Shape;94;p13"/>
          <p:cNvPicPr preferRelativeResize="0"/>
          <p:nvPr/>
        </p:nvPicPr>
        <p:blipFill>
          <a:blip r:embed="rId4">
            <a:alphaModFix/>
          </a:blip>
          <a:stretch>
            <a:fillRect/>
          </a:stretch>
        </p:blipFill>
        <p:spPr>
          <a:xfrm>
            <a:off x="196500" y="5625875"/>
            <a:ext cx="1396600" cy="1132000"/>
          </a:xfrm>
          <a:prstGeom prst="rect">
            <a:avLst/>
          </a:prstGeom>
          <a:noFill/>
          <a:ln>
            <a:noFill/>
          </a:ln>
        </p:spPr>
      </p:pic>
      <p:pic>
        <p:nvPicPr>
          <p:cNvPr id="95" name="Google Shape;95;p13"/>
          <p:cNvPicPr preferRelativeResize="0"/>
          <p:nvPr/>
        </p:nvPicPr>
        <p:blipFill>
          <a:blip r:embed="rId5">
            <a:alphaModFix/>
          </a:blip>
          <a:stretch>
            <a:fillRect/>
          </a:stretch>
        </p:blipFill>
        <p:spPr>
          <a:xfrm>
            <a:off x="4161049" y="5810900"/>
            <a:ext cx="3642201" cy="910550"/>
          </a:xfrm>
          <a:prstGeom prst="rect">
            <a:avLst/>
          </a:prstGeom>
          <a:noFill/>
          <a:ln>
            <a:noFill/>
          </a:ln>
        </p:spPr>
      </p:pic>
      <p:pic>
        <p:nvPicPr>
          <p:cNvPr id="96" name="Google Shape;96;p13"/>
          <p:cNvPicPr preferRelativeResize="0"/>
          <p:nvPr/>
        </p:nvPicPr>
        <p:blipFill>
          <a:blip r:embed="rId6">
            <a:alphaModFix/>
          </a:blip>
          <a:stretch>
            <a:fillRect/>
          </a:stretch>
        </p:blipFill>
        <p:spPr>
          <a:xfrm>
            <a:off x="10225300" y="5792238"/>
            <a:ext cx="1750050" cy="799275"/>
          </a:xfrm>
          <a:prstGeom prst="rect">
            <a:avLst/>
          </a:prstGeom>
          <a:noFill/>
          <a:ln>
            <a:noFill/>
          </a:ln>
        </p:spPr>
      </p:pic>
      <p:pic>
        <p:nvPicPr>
          <p:cNvPr id="10" name="Picture 9" descr="File:Simple questionmark.svg - Wikipedi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74626" y="1521900"/>
            <a:ext cx="1569322" cy="2300075"/>
          </a:xfrm>
          <a:prstGeom prst="rect">
            <a:avLst/>
          </a:prstGeom>
        </p:spPr>
      </p:pic>
      <p:pic>
        <p:nvPicPr>
          <p:cNvPr id="11" name="Picture 10" descr="File:Simple questionmark.svg - Wikipedi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75" y="1637157"/>
            <a:ext cx="1569322" cy="2300075"/>
          </a:xfrm>
          <a:prstGeom prst="rect">
            <a:avLst/>
          </a:prstGeom>
        </p:spPr>
      </p:pic>
    </p:spTree>
    <p:extLst>
      <p:ext uri="{BB962C8B-B14F-4D97-AF65-F5344CB8AC3E}">
        <p14:creationId xmlns:p14="http://schemas.microsoft.com/office/powerpoint/2010/main" val="186429509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6AA84F"/>
        </a:solidFill>
        <a:effectLst/>
      </p:bgPr>
    </p:bg>
    <p:spTree>
      <p:nvGrpSpPr>
        <p:cNvPr id="1" name="Shape 733"/>
        <p:cNvGrpSpPr/>
        <p:nvPr/>
      </p:nvGrpSpPr>
      <p:grpSpPr>
        <a:xfrm>
          <a:off x="0" y="0"/>
          <a:ext cx="0" cy="0"/>
          <a:chOff x="0" y="0"/>
          <a:chExt cx="0" cy="0"/>
        </a:xfrm>
      </p:grpSpPr>
      <p:sp>
        <p:nvSpPr>
          <p:cNvPr id="734" name="Google Shape;734;p9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76</a:t>
            </a:fld>
            <a:endParaRPr/>
          </a:p>
        </p:txBody>
      </p:sp>
      <p:pic>
        <p:nvPicPr>
          <p:cNvPr id="735" name="Google Shape;735;p90"/>
          <p:cNvPicPr preferRelativeResize="0"/>
          <p:nvPr/>
        </p:nvPicPr>
        <p:blipFill rotWithShape="1">
          <a:blip r:embed="rId3">
            <a:alphaModFix amt="21000"/>
          </a:blip>
          <a:srcRect b="36439"/>
          <a:stretch/>
        </p:blipFill>
        <p:spPr>
          <a:xfrm>
            <a:off x="1593100" y="0"/>
            <a:ext cx="8405251" cy="5471703"/>
          </a:xfrm>
          <a:prstGeom prst="rect">
            <a:avLst/>
          </a:prstGeom>
          <a:noFill/>
          <a:ln>
            <a:noFill/>
          </a:ln>
        </p:spPr>
      </p:pic>
      <p:sp>
        <p:nvSpPr>
          <p:cNvPr id="736" name="Google Shape;736;p90"/>
          <p:cNvSpPr txBox="1"/>
          <p:nvPr/>
        </p:nvSpPr>
        <p:spPr>
          <a:xfrm>
            <a:off x="2252188" y="996625"/>
            <a:ext cx="7973100" cy="96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a:latin typeface="Georgia"/>
                <a:ea typeface="Georgia"/>
                <a:cs typeface="Georgia"/>
                <a:sym typeface="Georgia"/>
              </a:rPr>
              <a:t>Planning Process</a:t>
            </a:r>
            <a:endParaRPr sz="4800" b="1">
              <a:latin typeface="Georgia"/>
              <a:ea typeface="Georgia"/>
              <a:cs typeface="Georgia"/>
              <a:sym typeface="Georgia"/>
            </a:endParaRPr>
          </a:p>
        </p:txBody>
      </p:sp>
      <p:sp>
        <p:nvSpPr>
          <p:cNvPr id="737" name="Google Shape;737;p90"/>
          <p:cNvSpPr txBox="1"/>
          <p:nvPr/>
        </p:nvSpPr>
        <p:spPr>
          <a:xfrm>
            <a:off x="5277613" y="2671938"/>
            <a:ext cx="1312500" cy="49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Calibri"/>
                <a:ea typeface="Calibri"/>
                <a:cs typeface="Calibri"/>
                <a:sym typeface="Calibri"/>
              </a:rPr>
              <a:t>CRCNA Results</a:t>
            </a:r>
            <a:endParaRPr b="1">
              <a:latin typeface="Calibri"/>
              <a:ea typeface="Calibri"/>
              <a:cs typeface="Calibri"/>
              <a:sym typeface="Calibri"/>
            </a:endParaRPr>
          </a:p>
        </p:txBody>
      </p:sp>
      <p:sp>
        <p:nvSpPr>
          <p:cNvPr id="738" name="Google Shape;738;p90"/>
          <p:cNvSpPr/>
          <p:nvPr/>
        </p:nvSpPr>
        <p:spPr>
          <a:xfrm>
            <a:off x="9875" y="5476525"/>
            <a:ext cx="12192000" cy="1430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39" name="Google Shape;739;p90"/>
          <p:cNvPicPr preferRelativeResize="0"/>
          <p:nvPr/>
        </p:nvPicPr>
        <p:blipFill>
          <a:blip r:embed="rId4">
            <a:alphaModFix/>
          </a:blip>
          <a:stretch>
            <a:fillRect/>
          </a:stretch>
        </p:blipFill>
        <p:spPr>
          <a:xfrm>
            <a:off x="196500" y="5625875"/>
            <a:ext cx="1396600" cy="1132000"/>
          </a:xfrm>
          <a:prstGeom prst="rect">
            <a:avLst/>
          </a:prstGeom>
          <a:noFill/>
          <a:ln>
            <a:noFill/>
          </a:ln>
        </p:spPr>
      </p:pic>
      <p:pic>
        <p:nvPicPr>
          <p:cNvPr id="740" name="Google Shape;740;p90"/>
          <p:cNvPicPr preferRelativeResize="0"/>
          <p:nvPr/>
        </p:nvPicPr>
        <p:blipFill>
          <a:blip r:embed="rId5">
            <a:alphaModFix/>
          </a:blip>
          <a:stretch>
            <a:fillRect/>
          </a:stretch>
        </p:blipFill>
        <p:spPr>
          <a:xfrm>
            <a:off x="4440400" y="5736600"/>
            <a:ext cx="3642201" cy="910550"/>
          </a:xfrm>
          <a:prstGeom prst="rect">
            <a:avLst/>
          </a:prstGeom>
          <a:noFill/>
          <a:ln>
            <a:noFill/>
          </a:ln>
        </p:spPr>
      </p:pic>
      <p:pic>
        <p:nvPicPr>
          <p:cNvPr id="741" name="Google Shape;741;p90"/>
          <p:cNvPicPr preferRelativeResize="0"/>
          <p:nvPr/>
        </p:nvPicPr>
        <p:blipFill>
          <a:blip r:embed="rId6">
            <a:alphaModFix/>
          </a:blip>
          <a:stretch>
            <a:fillRect/>
          </a:stretch>
        </p:blipFill>
        <p:spPr>
          <a:xfrm>
            <a:off x="10225300" y="5792238"/>
            <a:ext cx="1750050" cy="799275"/>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sp>
        <p:nvSpPr>
          <p:cNvPr id="746" name="Google Shape;746;p9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77</a:t>
            </a:fld>
            <a:endParaRPr/>
          </a:p>
        </p:txBody>
      </p:sp>
      <p:sp>
        <p:nvSpPr>
          <p:cNvPr id="747" name="Google Shape;747;p91"/>
          <p:cNvSpPr txBox="1"/>
          <p:nvPr/>
        </p:nvSpPr>
        <p:spPr>
          <a:xfrm>
            <a:off x="0" y="0"/>
            <a:ext cx="12192000" cy="369332"/>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748" name="Google Shape;748;p91"/>
          <p:cNvPicPr preferRelativeResize="0"/>
          <p:nvPr/>
        </p:nvPicPr>
        <p:blipFill rotWithShape="1">
          <a:blip r:embed="rId3">
            <a:alphaModFix/>
          </a:blip>
          <a:srcRect/>
          <a:stretch/>
        </p:blipFill>
        <p:spPr>
          <a:xfrm>
            <a:off x="349566" y="369332"/>
            <a:ext cx="11004234" cy="4793395"/>
          </a:xfrm>
          <a:prstGeom prst="rect">
            <a:avLst/>
          </a:prstGeom>
          <a:noFill/>
          <a:ln>
            <a:noFill/>
          </a:ln>
        </p:spPr>
      </p:pic>
      <p:pic>
        <p:nvPicPr>
          <p:cNvPr id="749" name="Google Shape;749;p91"/>
          <p:cNvPicPr preferRelativeResize="0"/>
          <p:nvPr/>
        </p:nvPicPr>
        <p:blipFill rotWithShape="1">
          <a:blip r:embed="rId4">
            <a:alphaModFix/>
          </a:blip>
          <a:srcRect/>
          <a:stretch/>
        </p:blipFill>
        <p:spPr>
          <a:xfrm>
            <a:off x="2186348" y="4648008"/>
            <a:ext cx="10996613" cy="2209992"/>
          </a:xfrm>
          <a:prstGeom prst="rect">
            <a:avLst/>
          </a:prstGeom>
          <a:noFill/>
          <a:ln w="9525" cap="flat" cmpd="sng">
            <a:solidFill>
              <a:srgbClr val="FF0000"/>
            </a:solidFill>
            <a:prstDash val="solid"/>
            <a:round/>
            <a:headEnd type="none" w="sm" len="sm"/>
            <a:tailEnd type="none" w="sm" len="sm"/>
          </a:ln>
        </p:spPr>
      </p:pic>
      <p:sp>
        <p:nvSpPr>
          <p:cNvPr id="6" name="Rectangle 5"/>
          <p:cNvSpPr/>
          <p:nvPr/>
        </p:nvSpPr>
        <p:spPr>
          <a:xfrm>
            <a:off x="227290" y="720436"/>
            <a:ext cx="3670455" cy="286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4" name="Google Shape;754;p92"/>
          <p:cNvSpPr txBox="1">
            <a:spLocks noGrp="1"/>
          </p:cNvSpPr>
          <p:nvPr>
            <p:ph type="sldNum" idx="12"/>
          </p:nvPr>
        </p:nvSpPr>
        <p:spPr>
          <a:xfrm>
            <a:off x="8610600" y="649254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78</a:t>
            </a:fld>
            <a:endParaRPr/>
          </a:p>
        </p:txBody>
      </p:sp>
      <p:sp>
        <p:nvSpPr>
          <p:cNvPr id="755" name="Google Shape;755;p92"/>
          <p:cNvSpPr txBox="1"/>
          <p:nvPr/>
        </p:nvSpPr>
        <p:spPr>
          <a:xfrm>
            <a:off x="0" y="0"/>
            <a:ext cx="12192000" cy="369332"/>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756" name="Google Shape;756;p92"/>
          <p:cNvPicPr preferRelativeResize="0"/>
          <p:nvPr/>
        </p:nvPicPr>
        <p:blipFill rotWithShape="1">
          <a:blip r:embed="rId3">
            <a:alphaModFix/>
          </a:blip>
          <a:srcRect/>
          <a:stretch/>
        </p:blipFill>
        <p:spPr>
          <a:xfrm>
            <a:off x="408862" y="578912"/>
            <a:ext cx="11430376" cy="5381017"/>
          </a:xfrm>
          <a:prstGeom prst="rect">
            <a:avLst/>
          </a:prstGeom>
          <a:noFill/>
          <a:ln>
            <a:noFill/>
          </a:ln>
        </p:spPr>
      </p:pic>
      <p:sp>
        <p:nvSpPr>
          <p:cNvPr id="5" name="Rectangle 4"/>
          <p:cNvSpPr/>
          <p:nvPr/>
        </p:nvSpPr>
        <p:spPr>
          <a:xfrm>
            <a:off x="190345" y="1016000"/>
            <a:ext cx="3670455" cy="286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
        <p:nvSpPr>
          <p:cNvPr id="761" name="Google Shape;761;p9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79</a:t>
            </a:fld>
            <a:endParaRPr/>
          </a:p>
        </p:txBody>
      </p:sp>
      <p:sp>
        <p:nvSpPr>
          <p:cNvPr id="762" name="Google Shape;762;p93"/>
          <p:cNvSpPr txBox="1"/>
          <p:nvPr/>
        </p:nvSpPr>
        <p:spPr>
          <a:xfrm>
            <a:off x="0" y="0"/>
            <a:ext cx="12192000" cy="369332"/>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763" name="Google Shape;763;p93"/>
          <p:cNvPicPr preferRelativeResize="0"/>
          <p:nvPr/>
        </p:nvPicPr>
        <p:blipFill rotWithShape="1">
          <a:blip r:embed="rId3">
            <a:alphaModFix/>
          </a:blip>
          <a:srcRect/>
          <a:stretch/>
        </p:blipFill>
        <p:spPr>
          <a:xfrm>
            <a:off x="208109" y="434703"/>
            <a:ext cx="11734547" cy="3555406"/>
          </a:xfrm>
          <a:prstGeom prst="rect">
            <a:avLst/>
          </a:prstGeom>
          <a:noFill/>
          <a:ln>
            <a:noFill/>
          </a:ln>
        </p:spPr>
      </p:pic>
      <p:pic>
        <p:nvPicPr>
          <p:cNvPr id="764" name="Google Shape;764;p93"/>
          <p:cNvPicPr preferRelativeResize="0"/>
          <p:nvPr/>
        </p:nvPicPr>
        <p:blipFill rotWithShape="1">
          <a:blip r:embed="rId4">
            <a:alphaModFix/>
          </a:blip>
          <a:srcRect/>
          <a:stretch/>
        </p:blipFill>
        <p:spPr>
          <a:xfrm>
            <a:off x="233839" y="4254596"/>
            <a:ext cx="11724322" cy="1837266"/>
          </a:xfrm>
          <a:prstGeom prst="rect">
            <a:avLst/>
          </a:prstGeom>
          <a:noFill/>
          <a:ln>
            <a:noFill/>
          </a:ln>
        </p:spPr>
      </p:pic>
      <p:sp>
        <p:nvSpPr>
          <p:cNvPr id="6" name="Rectangle 5"/>
          <p:cNvSpPr/>
          <p:nvPr/>
        </p:nvSpPr>
        <p:spPr>
          <a:xfrm>
            <a:off x="227290" y="720436"/>
            <a:ext cx="3670455" cy="286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sp>
        <p:nvSpPr>
          <p:cNvPr id="165" name="Google Shape;165;p21"/>
          <p:cNvSpPr txBox="1"/>
          <p:nvPr/>
        </p:nvSpPr>
        <p:spPr>
          <a:xfrm>
            <a:off x="0" y="0"/>
            <a:ext cx="12192000" cy="369300"/>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66" name="Google Shape;166;p21"/>
          <p:cNvPicPr preferRelativeResize="0"/>
          <p:nvPr/>
        </p:nvPicPr>
        <p:blipFill>
          <a:blip r:embed="rId3">
            <a:alphaModFix/>
          </a:blip>
          <a:stretch>
            <a:fillRect/>
          </a:stretch>
        </p:blipFill>
        <p:spPr>
          <a:xfrm>
            <a:off x="152400" y="462500"/>
            <a:ext cx="11887201" cy="3800787"/>
          </a:xfrm>
          <a:prstGeom prst="rect">
            <a:avLst/>
          </a:prstGeom>
          <a:noFill/>
          <a:ln>
            <a:noFill/>
          </a:ln>
        </p:spPr>
      </p:pic>
      <p:graphicFrame>
        <p:nvGraphicFramePr>
          <p:cNvPr id="167" name="Google Shape;167;p21"/>
          <p:cNvGraphicFramePr/>
          <p:nvPr/>
        </p:nvGraphicFramePr>
        <p:xfrm>
          <a:off x="6768100" y="5249750"/>
          <a:ext cx="5314950" cy="929640"/>
        </p:xfrm>
        <a:graphic>
          <a:graphicData uri="http://schemas.openxmlformats.org/drawingml/2006/table">
            <a:tbl>
              <a:tblPr>
                <a:noFill/>
                <a:tableStyleId>{86D32A31-9440-466C-947C-AB955EF73E24}</a:tableStyleId>
              </a:tblPr>
              <a:tblGrid>
                <a:gridCol w="4371975">
                  <a:extLst>
                    <a:ext uri="{9D8B030D-6E8A-4147-A177-3AD203B41FA5}">
                      <a16:colId xmlns:a16="http://schemas.microsoft.com/office/drawing/2014/main" val="20000"/>
                    </a:ext>
                  </a:extLst>
                </a:gridCol>
                <a:gridCol w="495300">
                  <a:extLst>
                    <a:ext uri="{9D8B030D-6E8A-4147-A177-3AD203B41FA5}">
                      <a16:colId xmlns:a16="http://schemas.microsoft.com/office/drawing/2014/main" val="20001"/>
                    </a:ext>
                  </a:extLst>
                </a:gridCol>
                <a:gridCol w="447675">
                  <a:extLst>
                    <a:ext uri="{9D8B030D-6E8A-4147-A177-3AD203B41FA5}">
                      <a16:colId xmlns:a16="http://schemas.microsoft.com/office/drawing/2014/main" val="20002"/>
                    </a:ext>
                  </a:extLst>
                </a:gridCol>
              </a:tblGrid>
              <a:tr h="0">
                <a:tc>
                  <a:txBody>
                    <a:bodyPr/>
                    <a:lstStyle/>
                    <a:p>
                      <a:pPr marL="0" lvl="0" indent="0" algn="l" rtl="0">
                        <a:spcBef>
                          <a:spcPts val="0"/>
                        </a:spcBef>
                        <a:spcAft>
                          <a:spcPts val="0"/>
                        </a:spcAft>
                        <a:buNone/>
                      </a:pPr>
                      <a:endParaRPr sz="1200" b="1">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1999</a:t>
                      </a:r>
                      <a:endParaRPr sz="1200" b="1">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2018</a:t>
                      </a:r>
                      <a:endParaRPr sz="1200" b="1">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0"/>
                  </a:ext>
                </a:extLst>
              </a:tr>
              <a:tr h="0">
                <a:tc rowSpan="2">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Number of Scripture passages read  </a:t>
                      </a:r>
                      <a:r>
                        <a:rPr lang="en-US" sz="1200">
                          <a:latin typeface="Times New Roman"/>
                          <a:ea typeface="Times New Roman"/>
                          <a:cs typeface="Times New Roman"/>
                          <a:sym typeface="Times New Roman"/>
                        </a:rPr>
                        <a:t>                                          One</a:t>
                      </a: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Two</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79.5</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65</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1"/>
                  </a:ext>
                </a:extLst>
              </a:tr>
              <a:tr h="0">
                <a:tc vMerge="1">
                  <a:txBody>
                    <a:bodyPr/>
                    <a:lstStyle/>
                    <a:p>
                      <a:endParaRPr lang="en-US"/>
                    </a:p>
                  </a:txBody>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20.5</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19</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2"/>
                  </a:ext>
                </a:extLst>
              </a:tr>
            </a:tbl>
          </a:graphicData>
        </a:graphic>
      </p:graphicFrame>
      <p:sp>
        <p:nvSpPr>
          <p:cNvPr id="6" name="Rectangle 5"/>
          <p:cNvSpPr/>
          <p:nvPr/>
        </p:nvSpPr>
        <p:spPr>
          <a:xfrm>
            <a:off x="152400" y="784145"/>
            <a:ext cx="3736109" cy="342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Google Shape;769;p9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80</a:t>
            </a:fld>
            <a:endParaRPr/>
          </a:p>
        </p:txBody>
      </p:sp>
      <p:sp>
        <p:nvSpPr>
          <p:cNvPr id="770" name="Google Shape;770;p94"/>
          <p:cNvSpPr txBox="1"/>
          <p:nvPr/>
        </p:nvSpPr>
        <p:spPr>
          <a:xfrm>
            <a:off x="0" y="0"/>
            <a:ext cx="12192000" cy="369332"/>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771" name="Google Shape;771;p94"/>
          <p:cNvPicPr preferRelativeResize="0"/>
          <p:nvPr/>
        </p:nvPicPr>
        <p:blipFill rotWithShape="1">
          <a:blip r:embed="rId3">
            <a:alphaModFix/>
          </a:blip>
          <a:srcRect/>
          <a:stretch/>
        </p:blipFill>
        <p:spPr>
          <a:xfrm>
            <a:off x="237067" y="443276"/>
            <a:ext cx="11494764" cy="4010191"/>
          </a:xfrm>
          <a:prstGeom prst="rect">
            <a:avLst/>
          </a:prstGeom>
          <a:noFill/>
          <a:ln>
            <a:noFill/>
          </a:ln>
        </p:spPr>
      </p:pic>
      <p:sp>
        <p:nvSpPr>
          <p:cNvPr id="5" name="Rectangle 4"/>
          <p:cNvSpPr/>
          <p:nvPr/>
        </p:nvSpPr>
        <p:spPr>
          <a:xfrm>
            <a:off x="227290" y="720436"/>
            <a:ext cx="3670455" cy="286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76" name="Google Shape;776;p9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81</a:t>
            </a:fld>
            <a:endParaRPr/>
          </a:p>
        </p:txBody>
      </p:sp>
      <p:sp>
        <p:nvSpPr>
          <p:cNvPr id="777" name="Google Shape;777;p95"/>
          <p:cNvSpPr txBox="1"/>
          <p:nvPr/>
        </p:nvSpPr>
        <p:spPr>
          <a:xfrm>
            <a:off x="0" y="0"/>
            <a:ext cx="12192000" cy="369300"/>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778" name="Google Shape;778;p95"/>
          <p:cNvPicPr preferRelativeResize="0"/>
          <p:nvPr/>
        </p:nvPicPr>
        <p:blipFill rotWithShape="1">
          <a:blip r:embed="rId3">
            <a:alphaModFix/>
          </a:blip>
          <a:srcRect b="22009"/>
          <a:stretch/>
        </p:blipFill>
        <p:spPr>
          <a:xfrm>
            <a:off x="152400" y="369300"/>
            <a:ext cx="11887201" cy="1964950"/>
          </a:xfrm>
          <a:prstGeom prst="rect">
            <a:avLst/>
          </a:prstGeom>
          <a:noFill/>
          <a:ln>
            <a:noFill/>
          </a:ln>
        </p:spPr>
      </p:pic>
      <p:cxnSp>
        <p:nvCxnSpPr>
          <p:cNvPr id="779" name="Google Shape;779;p95"/>
          <p:cNvCxnSpPr/>
          <p:nvPr/>
        </p:nvCxnSpPr>
        <p:spPr>
          <a:xfrm rot="10800000" flipH="1">
            <a:off x="138150" y="2457000"/>
            <a:ext cx="11949600" cy="9900"/>
          </a:xfrm>
          <a:prstGeom prst="straightConnector1">
            <a:avLst/>
          </a:prstGeom>
          <a:noFill/>
          <a:ln w="28575" cap="flat" cmpd="sng">
            <a:solidFill>
              <a:schemeClr val="dk2"/>
            </a:solidFill>
            <a:prstDash val="solid"/>
            <a:round/>
            <a:headEnd type="none" w="med" len="med"/>
            <a:tailEnd type="none" w="med" len="med"/>
          </a:ln>
        </p:spPr>
      </p:cxnSp>
      <p:pic>
        <p:nvPicPr>
          <p:cNvPr id="780" name="Google Shape;780;p95"/>
          <p:cNvPicPr preferRelativeResize="0"/>
          <p:nvPr/>
        </p:nvPicPr>
        <p:blipFill rotWithShape="1">
          <a:blip r:embed="rId4">
            <a:alphaModFix/>
          </a:blip>
          <a:srcRect t="6376" b="23160"/>
          <a:stretch/>
        </p:blipFill>
        <p:spPr>
          <a:xfrm>
            <a:off x="138150" y="2589650"/>
            <a:ext cx="11887200" cy="1697225"/>
          </a:xfrm>
          <a:prstGeom prst="rect">
            <a:avLst/>
          </a:prstGeom>
          <a:noFill/>
          <a:ln>
            <a:noFill/>
          </a:ln>
        </p:spPr>
      </p:pic>
      <p:cxnSp>
        <p:nvCxnSpPr>
          <p:cNvPr id="781" name="Google Shape;781;p95"/>
          <p:cNvCxnSpPr/>
          <p:nvPr/>
        </p:nvCxnSpPr>
        <p:spPr>
          <a:xfrm rot="10800000" flipH="1">
            <a:off x="138150" y="4474375"/>
            <a:ext cx="11949600" cy="9900"/>
          </a:xfrm>
          <a:prstGeom prst="straightConnector1">
            <a:avLst/>
          </a:prstGeom>
          <a:noFill/>
          <a:ln w="28575" cap="flat" cmpd="sng">
            <a:solidFill>
              <a:schemeClr val="dk2"/>
            </a:solidFill>
            <a:prstDash val="solid"/>
            <a:round/>
            <a:headEnd type="none" w="med" len="med"/>
            <a:tailEnd type="none" w="med" len="med"/>
          </a:ln>
        </p:spPr>
      </p:cxnSp>
      <p:pic>
        <p:nvPicPr>
          <p:cNvPr id="782" name="Google Shape;782;p95"/>
          <p:cNvPicPr preferRelativeResize="0"/>
          <p:nvPr/>
        </p:nvPicPr>
        <p:blipFill rotWithShape="1">
          <a:blip r:embed="rId5">
            <a:alphaModFix/>
          </a:blip>
          <a:srcRect t="7501"/>
          <a:stretch/>
        </p:blipFill>
        <p:spPr>
          <a:xfrm>
            <a:off x="152400" y="4589175"/>
            <a:ext cx="11949599" cy="1767175"/>
          </a:xfrm>
          <a:prstGeom prst="rect">
            <a:avLst/>
          </a:prstGeom>
          <a:noFill/>
          <a:ln>
            <a:noFill/>
          </a:ln>
        </p:spPr>
      </p:pic>
      <p:pic>
        <p:nvPicPr>
          <p:cNvPr id="783" name="Google Shape;783;p95"/>
          <p:cNvPicPr preferRelativeResize="0"/>
          <p:nvPr/>
        </p:nvPicPr>
        <p:blipFill>
          <a:blip r:embed="rId6">
            <a:alphaModFix/>
          </a:blip>
          <a:stretch>
            <a:fillRect/>
          </a:stretch>
        </p:blipFill>
        <p:spPr>
          <a:xfrm>
            <a:off x="152400" y="5869700"/>
            <a:ext cx="3299976" cy="921850"/>
          </a:xfrm>
          <a:prstGeom prst="rect">
            <a:avLst/>
          </a:prstGeom>
          <a:noFill/>
          <a:ln>
            <a:noFill/>
          </a:ln>
        </p:spPr>
      </p:pic>
      <p:sp>
        <p:nvSpPr>
          <p:cNvPr id="10" name="Rectangle 9"/>
          <p:cNvSpPr/>
          <p:nvPr/>
        </p:nvSpPr>
        <p:spPr>
          <a:xfrm>
            <a:off x="227290" y="720436"/>
            <a:ext cx="3670455" cy="286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Google Shape;788;p9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82</a:t>
            </a:fld>
            <a:endParaRPr/>
          </a:p>
        </p:txBody>
      </p:sp>
      <p:sp>
        <p:nvSpPr>
          <p:cNvPr id="789" name="Google Shape;789;p96"/>
          <p:cNvSpPr txBox="1"/>
          <p:nvPr/>
        </p:nvSpPr>
        <p:spPr>
          <a:xfrm>
            <a:off x="0" y="0"/>
            <a:ext cx="12192000" cy="369332"/>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790" name="Google Shape;790;p96"/>
          <p:cNvPicPr preferRelativeResize="0"/>
          <p:nvPr/>
        </p:nvPicPr>
        <p:blipFill rotWithShape="1">
          <a:blip r:embed="rId3">
            <a:alphaModFix/>
          </a:blip>
          <a:srcRect/>
          <a:stretch/>
        </p:blipFill>
        <p:spPr>
          <a:xfrm>
            <a:off x="427629" y="479562"/>
            <a:ext cx="11004234" cy="6157494"/>
          </a:xfrm>
          <a:prstGeom prst="rect">
            <a:avLst/>
          </a:prstGeom>
          <a:noFill/>
          <a:ln>
            <a:noFill/>
          </a:ln>
        </p:spPr>
      </p:pic>
      <p:sp>
        <p:nvSpPr>
          <p:cNvPr id="791" name="Google Shape;791;p96"/>
          <p:cNvSpPr/>
          <p:nvPr/>
        </p:nvSpPr>
        <p:spPr>
          <a:xfrm>
            <a:off x="1739198" y="6027003"/>
            <a:ext cx="9510693"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600" dirty="0">
              <a:solidFill>
                <a:srgbClr val="FF0000"/>
              </a:solidFill>
              <a:latin typeface="Calibri"/>
              <a:ea typeface="Calibri"/>
              <a:cs typeface="Calibri"/>
              <a:sym typeface="Calibri"/>
            </a:endParaRPr>
          </a:p>
        </p:txBody>
      </p:sp>
      <p:sp>
        <p:nvSpPr>
          <p:cNvPr id="6" name="Rectangle 5"/>
          <p:cNvSpPr/>
          <p:nvPr/>
        </p:nvSpPr>
        <p:spPr>
          <a:xfrm>
            <a:off x="236527" y="840509"/>
            <a:ext cx="3670455" cy="286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6" name="Google Shape;796;p9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83</a:t>
            </a:fld>
            <a:endParaRPr/>
          </a:p>
        </p:txBody>
      </p:sp>
      <p:sp>
        <p:nvSpPr>
          <p:cNvPr id="797" name="Google Shape;797;p97"/>
          <p:cNvSpPr txBox="1"/>
          <p:nvPr/>
        </p:nvSpPr>
        <p:spPr>
          <a:xfrm>
            <a:off x="0" y="0"/>
            <a:ext cx="12192000" cy="369332"/>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798" name="Google Shape;798;p97"/>
          <p:cNvPicPr preferRelativeResize="0"/>
          <p:nvPr/>
        </p:nvPicPr>
        <p:blipFill rotWithShape="1">
          <a:blip r:embed="rId3">
            <a:alphaModFix/>
          </a:blip>
          <a:srcRect/>
          <a:stretch/>
        </p:blipFill>
        <p:spPr>
          <a:xfrm>
            <a:off x="501519" y="405717"/>
            <a:ext cx="10960809" cy="6133195"/>
          </a:xfrm>
          <a:prstGeom prst="rect">
            <a:avLst/>
          </a:prstGeom>
          <a:noFill/>
          <a:ln>
            <a:noFill/>
          </a:ln>
        </p:spPr>
      </p:pic>
      <p:sp>
        <p:nvSpPr>
          <p:cNvPr id="6" name="Rectangle 5"/>
          <p:cNvSpPr/>
          <p:nvPr/>
        </p:nvSpPr>
        <p:spPr>
          <a:xfrm>
            <a:off x="227290" y="720436"/>
            <a:ext cx="3670455" cy="286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sp>
        <p:nvSpPr>
          <p:cNvPr id="804" name="Google Shape;804;p9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84</a:t>
            </a:fld>
            <a:endParaRPr/>
          </a:p>
        </p:txBody>
      </p:sp>
      <p:sp>
        <p:nvSpPr>
          <p:cNvPr id="805" name="Google Shape;805;p98"/>
          <p:cNvSpPr txBox="1"/>
          <p:nvPr/>
        </p:nvSpPr>
        <p:spPr>
          <a:xfrm>
            <a:off x="0" y="0"/>
            <a:ext cx="12192000" cy="369332"/>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806" name="Google Shape;806;p98"/>
          <p:cNvPicPr preferRelativeResize="0"/>
          <p:nvPr/>
        </p:nvPicPr>
        <p:blipFill rotWithShape="1">
          <a:blip r:embed="rId3">
            <a:alphaModFix/>
          </a:blip>
          <a:srcRect/>
          <a:stretch/>
        </p:blipFill>
        <p:spPr>
          <a:xfrm>
            <a:off x="427628" y="446912"/>
            <a:ext cx="11004234" cy="5631668"/>
          </a:xfrm>
          <a:prstGeom prst="rect">
            <a:avLst/>
          </a:prstGeom>
          <a:noFill/>
          <a:ln>
            <a:noFill/>
          </a:ln>
        </p:spPr>
      </p:pic>
      <p:sp>
        <p:nvSpPr>
          <p:cNvPr id="807" name="Google Shape;807;p98"/>
          <p:cNvSpPr txBox="1"/>
          <p:nvPr/>
        </p:nvSpPr>
        <p:spPr>
          <a:xfrm>
            <a:off x="2687782" y="5632690"/>
            <a:ext cx="7897090"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Note: Emerging churches are more likely to observe Ash Wednesday and the Annunication then organized churches. </a:t>
            </a:r>
            <a:endParaRPr sz="1600">
              <a:solidFill>
                <a:srgbClr val="FF0000"/>
              </a:solidFill>
              <a:latin typeface="Calibri"/>
              <a:ea typeface="Calibri"/>
              <a:cs typeface="Calibri"/>
              <a:sym typeface="Calibri"/>
            </a:endParaRPr>
          </a:p>
        </p:txBody>
      </p:sp>
      <p:sp>
        <p:nvSpPr>
          <p:cNvPr id="6" name="Rectangle 5"/>
          <p:cNvSpPr/>
          <p:nvPr/>
        </p:nvSpPr>
        <p:spPr>
          <a:xfrm>
            <a:off x="227290" y="766618"/>
            <a:ext cx="3670455" cy="286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sp>
        <p:nvSpPr>
          <p:cNvPr id="812" name="Google Shape;812;p9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85</a:t>
            </a:fld>
            <a:endParaRPr/>
          </a:p>
        </p:txBody>
      </p:sp>
      <p:sp>
        <p:nvSpPr>
          <p:cNvPr id="813" name="Google Shape;813;p99"/>
          <p:cNvSpPr txBox="1"/>
          <p:nvPr/>
        </p:nvSpPr>
        <p:spPr>
          <a:xfrm>
            <a:off x="0" y="0"/>
            <a:ext cx="12192000" cy="369300"/>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aphicFrame>
        <p:nvGraphicFramePr>
          <p:cNvPr id="814" name="Google Shape;814;p99"/>
          <p:cNvGraphicFramePr/>
          <p:nvPr/>
        </p:nvGraphicFramePr>
        <p:xfrm>
          <a:off x="3098300" y="813550"/>
          <a:ext cx="5314950" cy="3545840"/>
        </p:xfrm>
        <a:graphic>
          <a:graphicData uri="http://schemas.openxmlformats.org/drawingml/2006/table">
            <a:tbl>
              <a:tblPr>
                <a:noFill/>
                <a:tableStyleId>{86D32A31-9440-466C-947C-AB955EF73E24}</a:tableStyleId>
              </a:tblPr>
              <a:tblGrid>
                <a:gridCol w="4371975">
                  <a:extLst>
                    <a:ext uri="{9D8B030D-6E8A-4147-A177-3AD203B41FA5}">
                      <a16:colId xmlns:a16="http://schemas.microsoft.com/office/drawing/2014/main" val="20000"/>
                    </a:ext>
                  </a:extLst>
                </a:gridCol>
                <a:gridCol w="495300">
                  <a:extLst>
                    <a:ext uri="{9D8B030D-6E8A-4147-A177-3AD203B41FA5}">
                      <a16:colId xmlns:a16="http://schemas.microsoft.com/office/drawing/2014/main" val="20001"/>
                    </a:ext>
                  </a:extLst>
                </a:gridCol>
                <a:gridCol w="447675">
                  <a:extLst>
                    <a:ext uri="{9D8B030D-6E8A-4147-A177-3AD203B41FA5}">
                      <a16:colId xmlns:a16="http://schemas.microsoft.com/office/drawing/2014/main" val="20002"/>
                    </a:ext>
                  </a:extLst>
                </a:gridCol>
              </a:tblGrid>
              <a:tr h="279400">
                <a:tc>
                  <a:txBody>
                    <a:bodyPr/>
                    <a:lstStyle/>
                    <a:p>
                      <a:pPr marL="0" lvl="0" indent="0" algn="l" rtl="0">
                        <a:spcBef>
                          <a:spcPts val="0"/>
                        </a:spcBef>
                        <a:spcAft>
                          <a:spcPts val="0"/>
                        </a:spcAft>
                        <a:buNone/>
                      </a:pPr>
                      <a:endParaRPr sz="1200" b="1">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1999</a:t>
                      </a:r>
                      <a:endParaRPr sz="1200" b="1">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2018</a:t>
                      </a:r>
                      <a:endParaRPr sz="1200" b="1">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0"/>
                  </a:ext>
                </a:extLst>
              </a:tr>
              <a:tr h="279400">
                <a:tc rowSpan="10">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Which of the following liturgical seasons/days do you observe?</a:t>
                      </a:r>
                      <a:endParaRPr sz="1200" b="1">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Christmas Eve</a:t>
                      </a: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Christmas Day</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Epiphany</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Ash Wednesday</a:t>
                      </a: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Lent</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Maundy Thursday</a:t>
                      </a: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Good Friday</a:t>
                      </a: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Easter Vigil</a:t>
                      </a: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Ascension</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1"/>
                  </a:ext>
                </a:extLst>
              </a:tr>
              <a:tr h="279400">
                <a:tc vMerge="1">
                  <a:txBody>
                    <a:bodyPr/>
                    <a:lstStyle/>
                    <a:p>
                      <a:endParaRPr lang="en-US"/>
                    </a:p>
                  </a:txBody>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44</a:t>
                      </a:r>
                      <a:endParaRPr sz="1200">
                        <a:latin typeface="Times New Roman"/>
                        <a:ea typeface="Times New Roman"/>
                        <a:cs typeface="Times New Roman"/>
                        <a:sym typeface="Times New Roman"/>
                      </a:endParaRPr>
                    </a:p>
                  </a:txBody>
                  <a:tcPr marL="63500" marR="63500" marT="63500" marB="63500"/>
                </a:tc>
                <a:tc rowSpan="2">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97</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2"/>
                  </a:ext>
                </a:extLst>
              </a:tr>
              <a:tr h="279400">
                <a:tc vMerge="1">
                  <a:txBody>
                    <a:bodyPr/>
                    <a:lstStyle/>
                    <a:p>
                      <a:endParaRPr lang="en-US"/>
                    </a:p>
                  </a:txBody>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73.6</a:t>
                      </a:r>
                      <a:endParaRPr sz="1200">
                        <a:latin typeface="Times New Roman"/>
                        <a:ea typeface="Times New Roman"/>
                        <a:cs typeface="Times New Roman"/>
                        <a:sym typeface="Times New Roman"/>
                      </a:endParaRPr>
                    </a:p>
                  </a:txBody>
                  <a:tcPr marL="63500" marR="63500" marT="63500" marB="63500"/>
                </a:tc>
                <a:tc vMerge="1">
                  <a:txBody>
                    <a:bodyPr/>
                    <a:lstStyle/>
                    <a:p>
                      <a:endParaRPr lang="en-US"/>
                    </a:p>
                  </a:txBody>
                  <a:tcPr/>
                </a:tc>
                <a:extLst>
                  <a:ext uri="{0D108BD9-81ED-4DB2-BD59-A6C34878D82A}">
                    <a16:rowId xmlns:a16="http://schemas.microsoft.com/office/drawing/2014/main" val="10003"/>
                  </a:ext>
                </a:extLst>
              </a:tr>
              <a:tr h="279400">
                <a:tc vMerge="1">
                  <a:txBody>
                    <a:bodyPr/>
                    <a:lstStyle/>
                    <a:p>
                      <a:endParaRPr lang="en-US"/>
                    </a:p>
                  </a:txBody>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8.9</a:t>
                      </a:r>
                      <a:endParaRPr sz="1200">
                        <a:latin typeface="Times New Roman"/>
                        <a:ea typeface="Times New Roman"/>
                        <a:cs typeface="Times New Roman"/>
                        <a:sym typeface="Times New Roman"/>
                      </a:endParaRPr>
                    </a:p>
                  </a:txBody>
                  <a:tcPr marL="63500" marR="63500" marT="63500" marB="63500">
                    <a:solidFill>
                      <a:srgbClr val="FFFF00"/>
                    </a:solidFill>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41</a:t>
                      </a:r>
                      <a:endParaRPr sz="1200">
                        <a:latin typeface="Times New Roman"/>
                        <a:ea typeface="Times New Roman"/>
                        <a:cs typeface="Times New Roman"/>
                        <a:sym typeface="Times New Roman"/>
                      </a:endParaRPr>
                    </a:p>
                  </a:txBody>
                  <a:tcPr marL="63500" marR="63500" marT="63500" marB="63500">
                    <a:solidFill>
                      <a:srgbClr val="FFFF00"/>
                    </a:solidFill>
                  </a:tcPr>
                </a:tc>
                <a:extLst>
                  <a:ext uri="{0D108BD9-81ED-4DB2-BD59-A6C34878D82A}">
                    <a16:rowId xmlns:a16="http://schemas.microsoft.com/office/drawing/2014/main" val="10004"/>
                  </a:ext>
                </a:extLst>
              </a:tr>
              <a:tr h="279400">
                <a:tc vMerge="1">
                  <a:txBody>
                    <a:bodyPr/>
                    <a:lstStyle/>
                    <a:p>
                      <a:endParaRPr lang="en-US"/>
                    </a:p>
                  </a:txBody>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4.8</a:t>
                      </a:r>
                      <a:endParaRPr sz="1200">
                        <a:latin typeface="Times New Roman"/>
                        <a:ea typeface="Times New Roman"/>
                        <a:cs typeface="Times New Roman"/>
                        <a:sym typeface="Times New Roman"/>
                      </a:endParaRPr>
                    </a:p>
                  </a:txBody>
                  <a:tcPr marL="63500" marR="63500" marT="63500" marB="63500">
                    <a:solidFill>
                      <a:srgbClr val="FFFF00"/>
                    </a:solidFill>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27</a:t>
                      </a:r>
                      <a:endParaRPr sz="1200">
                        <a:latin typeface="Times New Roman"/>
                        <a:ea typeface="Times New Roman"/>
                        <a:cs typeface="Times New Roman"/>
                        <a:sym typeface="Times New Roman"/>
                      </a:endParaRPr>
                    </a:p>
                  </a:txBody>
                  <a:tcPr marL="63500" marR="63500" marT="63500" marB="63500">
                    <a:solidFill>
                      <a:srgbClr val="FFFF00"/>
                    </a:solidFill>
                  </a:tcPr>
                </a:tc>
                <a:extLst>
                  <a:ext uri="{0D108BD9-81ED-4DB2-BD59-A6C34878D82A}">
                    <a16:rowId xmlns:a16="http://schemas.microsoft.com/office/drawing/2014/main" val="10005"/>
                  </a:ext>
                </a:extLst>
              </a:tr>
              <a:tr h="279400">
                <a:tc vMerge="1">
                  <a:txBody>
                    <a:bodyPr/>
                    <a:lstStyle/>
                    <a:p>
                      <a:endParaRPr lang="en-US"/>
                    </a:p>
                  </a:txBody>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36.7</a:t>
                      </a:r>
                      <a:endParaRPr sz="1200">
                        <a:latin typeface="Times New Roman"/>
                        <a:ea typeface="Times New Roman"/>
                        <a:cs typeface="Times New Roman"/>
                        <a:sym typeface="Times New Roman"/>
                      </a:endParaRPr>
                    </a:p>
                  </a:txBody>
                  <a:tcPr marL="63500" marR="63500" marT="63500" marB="63500">
                    <a:solidFill>
                      <a:srgbClr val="FFFF00"/>
                    </a:solidFill>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86</a:t>
                      </a:r>
                      <a:endParaRPr sz="1200">
                        <a:latin typeface="Times New Roman"/>
                        <a:ea typeface="Times New Roman"/>
                        <a:cs typeface="Times New Roman"/>
                        <a:sym typeface="Times New Roman"/>
                      </a:endParaRPr>
                    </a:p>
                  </a:txBody>
                  <a:tcPr marL="63500" marR="63500" marT="63500" marB="63500">
                    <a:solidFill>
                      <a:srgbClr val="FFFF00"/>
                    </a:solidFill>
                  </a:tcPr>
                </a:tc>
                <a:extLst>
                  <a:ext uri="{0D108BD9-81ED-4DB2-BD59-A6C34878D82A}">
                    <a16:rowId xmlns:a16="http://schemas.microsoft.com/office/drawing/2014/main" val="10006"/>
                  </a:ext>
                </a:extLst>
              </a:tr>
              <a:tr h="279400">
                <a:tc vMerge="1">
                  <a:txBody>
                    <a:bodyPr/>
                    <a:lstStyle/>
                    <a:p>
                      <a:endParaRPr lang="en-US"/>
                    </a:p>
                  </a:txBody>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35</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33</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7"/>
                  </a:ext>
                </a:extLst>
              </a:tr>
              <a:tr h="279400">
                <a:tc vMerge="1">
                  <a:txBody>
                    <a:bodyPr/>
                    <a:lstStyle/>
                    <a:p>
                      <a:endParaRPr lang="en-US"/>
                    </a:p>
                  </a:txBody>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76.9</a:t>
                      </a:r>
                      <a:endParaRPr sz="1200">
                        <a:latin typeface="Times New Roman"/>
                        <a:ea typeface="Times New Roman"/>
                        <a:cs typeface="Times New Roman"/>
                        <a:sym typeface="Times New Roman"/>
                      </a:endParaRPr>
                    </a:p>
                  </a:txBody>
                  <a:tcPr marL="63500" marR="63500" marT="63500" marB="63500">
                    <a:solidFill>
                      <a:srgbClr val="FFFF00"/>
                    </a:solidFill>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87</a:t>
                      </a:r>
                      <a:endParaRPr sz="1200">
                        <a:latin typeface="Times New Roman"/>
                        <a:ea typeface="Times New Roman"/>
                        <a:cs typeface="Times New Roman"/>
                        <a:sym typeface="Times New Roman"/>
                      </a:endParaRPr>
                    </a:p>
                  </a:txBody>
                  <a:tcPr marL="63500" marR="63500" marT="63500" marB="63500">
                    <a:solidFill>
                      <a:srgbClr val="FFFF00"/>
                    </a:solidFill>
                  </a:tcPr>
                </a:tc>
                <a:extLst>
                  <a:ext uri="{0D108BD9-81ED-4DB2-BD59-A6C34878D82A}">
                    <a16:rowId xmlns:a16="http://schemas.microsoft.com/office/drawing/2014/main" val="10008"/>
                  </a:ext>
                </a:extLst>
              </a:tr>
              <a:tr h="279400">
                <a:tc vMerge="1">
                  <a:txBody>
                    <a:bodyPr/>
                    <a:lstStyle/>
                    <a:p>
                      <a:endParaRPr lang="en-US"/>
                    </a:p>
                  </a:txBody>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7.6</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6</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9"/>
                  </a:ext>
                </a:extLst>
              </a:tr>
              <a:tr h="279400">
                <a:tc vMerge="1">
                  <a:txBody>
                    <a:bodyPr/>
                    <a:lstStyle/>
                    <a:p>
                      <a:endParaRPr lang="en-US"/>
                    </a:p>
                  </a:txBody>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58.5</a:t>
                      </a:r>
                      <a:endParaRPr sz="1200">
                        <a:latin typeface="Times New Roman"/>
                        <a:ea typeface="Times New Roman"/>
                        <a:cs typeface="Times New Roman"/>
                        <a:sym typeface="Times New Roman"/>
                      </a:endParaRPr>
                    </a:p>
                  </a:txBody>
                  <a:tcPr marL="63500" marR="63500" marT="63500" marB="63500">
                    <a:solidFill>
                      <a:srgbClr val="FFFF00"/>
                    </a:solidFill>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66</a:t>
                      </a:r>
                      <a:endParaRPr sz="1200">
                        <a:latin typeface="Times New Roman"/>
                        <a:ea typeface="Times New Roman"/>
                        <a:cs typeface="Times New Roman"/>
                        <a:sym typeface="Times New Roman"/>
                      </a:endParaRPr>
                    </a:p>
                  </a:txBody>
                  <a:tcPr marL="63500" marR="63500" marT="63500" marB="63500">
                    <a:solidFill>
                      <a:srgbClr val="FFFF00"/>
                    </a:solid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10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86</a:t>
            </a:fld>
            <a:endParaRPr/>
          </a:p>
        </p:txBody>
      </p:sp>
      <p:sp>
        <p:nvSpPr>
          <p:cNvPr id="820" name="Google Shape;820;p100"/>
          <p:cNvSpPr txBox="1"/>
          <p:nvPr/>
        </p:nvSpPr>
        <p:spPr>
          <a:xfrm>
            <a:off x="0" y="0"/>
            <a:ext cx="12192000" cy="369332"/>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821" name="Google Shape;821;p100"/>
          <p:cNvPicPr preferRelativeResize="0"/>
          <p:nvPr/>
        </p:nvPicPr>
        <p:blipFill rotWithShape="1">
          <a:blip r:embed="rId3">
            <a:alphaModFix/>
          </a:blip>
          <a:srcRect b="15547"/>
          <a:stretch/>
        </p:blipFill>
        <p:spPr>
          <a:xfrm>
            <a:off x="381450" y="369325"/>
            <a:ext cx="10188705" cy="5190100"/>
          </a:xfrm>
          <a:prstGeom prst="rect">
            <a:avLst/>
          </a:prstGeom>
          <a:noFill/>
          <a:ln>
            <a:noFill/>
          </a:ln>
        </p:spPr>
      </p:pic>
      <p:graphicFrame>
        <p:nvGraphicFramePr>
          <p:cNvPr id="822" name="Google Shape;822;p100"/>
          <p:cNvGraphicFramePr/>
          <p:nvPr/>
        </p:nvGraphicFramePr>
        <p:xfrm>
          <a:off x="381450" y="5381800"/>
          <a:ext cx="2798700" cy="1397000"/>
        </p:xfrm>
        <a:graphic>
          <a:graphicData uri="http://schemas.openxmlformats.org/drawingml/2006/table">
            <a:tbl>
              <a:tblPr>
                <a:noFill/>
                <a:tableStyleId>{86D32A31-9440-466C-947C-AB955EF73E24}</a:tableStyleId>
              </a:tblPr>
              <a:tblGrid>
                <a:gridCol w="1954400">
                  <a:extLst>
                    <a:ext uri="{9D8B030D-6E8A-4147-A177-3AD203B41FA5}">
                      <a16:colId xmlns:a16="http://schemas.microsoft.com/office/drawing/2014/main" val="20000"/>
                    </a:ext>
                  </a:extLst>
                </a:gridCol>
                <a:gridCol w="416350">
                  <a:extLst>
                    <a:ext uri="{9D8B030D-6E8A-4147-A177-3AD203B41FA5}">
                      <a16:colId xmlns:a16="http://schemas.microsoft.com/office/drawing/2014/main" val="20001"/>
                    </a:ext>
                  </a:extLst>
                </a:gridCol>
                <a:gridCol w="427950">
                  <a:extLst>
                    <a:ext uri="{9D8B030D-6E8A-4147-A177-3AD203B41FA5}">
                      <a16:colId xmlns:a16="http://schemas.microsoft.com/office/drawing/2014/main" val="20002"/>
                    </a:ext>
                  </a:extLst>
                </a:gridCol>
              </a:tblGrid>
              <a:tr h="279400">
                <a:tc>
                  <a:txBody>
                    <a:bodyPr/>
                    <a:lstStyle/>
                    <a:p>
                      <a:pPr marL="0" lvl="0" indent="0" algn="l" rtl="0">
                        <a:spcBef>
                          <a:spcPts val="0"/>
                        </a:spcBef>
                        <a:spcAft>
                          <a:spcPts val="0"/>
                        </a:spcAft>
                        <a:buNone/>
                      </a:pPr>
                      <a:endParaRPr sz="1000" b="1">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000" b="1">
                          <a:latin typeface="Times New Roman"/>
                          <a:ea typeface="Times New Roman"/>
                          <a:cs typeface="Times New Roman"/>
                          <a:sym typeface="Times New Roman"/>
                        </a:rPr>
                        <a:t>1999</a:t>
                      </a:r>
                      <a:endParaRPr sz="1000" b="1">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000" b="1">
                          <a:latin typeface="Times New Roman"/>
                          <a:ea typeface="Times New Roman"/>
                          <a:cs typeface="Times New Roman"/>
                          <a:sym typeface="Times New Roman"/>
                        </a:rPr>
                        <a:t>2018</a:t>
                      </a:r>
                      <a:endParaRPr sz="1000" b="1">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0"/>
                  </a:ext>
                </a:extLst>
              </a:tr>
              <a:tr h="279400">
                <a:tc rowSpan="4">
                  <a:txBody>
                    <a:bodyPr/>
                    <a:lstStyle/>
                    <a:p>
                      <a:pPr marL="0" lvl="0" indent="0" algn="l" rtl="0">
                        <a:spcBef>
                          <a:spcPts val="0"/>
                        </a:spcBef>
                        <a:spcAft>
                          <a:spcPts val="0"/>
                        </a:spcAft>
                        <a:buNone/>
                      </a:pPr>
                      <a:r>
                        <a:rPr lang="en-US" sz="1000" b="1">
                          <a:latin typeface="Times New Roman"/>
                          <a:ea typeface="Times New Roman"/>
                          <a:cs typeface="Times New Roman"/>
                          <a:sym typeface="Times New Roman"/>
                        </a:rPr>
                        <a:t>Days observed</a:t>
                      </a:r>
                      <a:r>
                        <a:rPr lang="en-US" sz="1000">
                          <a:latin typeface="Times New Roman"/>
                          <a:ea typeface="Times New Roman"/>
                          <a:cs typeface="Times New Roman"/>
                          <a:sym typeface="Times New Roman"/>
                        </a:rPr>
                        <a:t>    New Year’s Eve</a:t>
                      </a:r>
                      <a:endParaRPr sz="1000">
                        <a:latin typeface="Times New Roman"/>
                        <a:ea typeface="Times New Roman"/>
                        <a:cs typeface="Times New Roman"/>
                        <a:sym typeface="Times New Roman"/>
                      </a:endParaRPr>
                    </a:p>
                    <a:p>
                      <a:pPr marL="0" lvl="0" indent="0" algn="l" rtl="0">
                        <a:spcBef>
                          <a:spcPts val="0"/>
                        </a:spcBef>
                        <a:spcAft>
                          <a:spcPts val="0"/>
                        </a:spcAft>
                        <a:buNone/>
                      </a:pPr>
                      <a:r>
                        <a:rPr lang="en-US" sz="1000">
                          <a:latin typeface="Times New Roman"/>
                          <a:ea typeface="Times New Roman"/>
                          <a:cs typeface="Times New Roman"/>
                          <a:sym typeface="Times New Roman"/>
                        </a:rPr>
                        <a:t>                             New Year’s Day</a:t>
                      </a:r>
                      <a:endParaRPr sz="1000">
                        <a:latin typeface="Times New Roman"/>
                        <a:ea typeface="Times New Roman"/>
                        <a:cs typeface="Times New Roman"/>
                        <a:sym typeface="Times New Roman"/>
                      </a:endParaRPr>
                    </a:p>
                    <a:p>
                      <a:pPr marL="0" lvl="0" indent="0" algn="l" rtl="0">
                        <a:spcBef>
                          <a:spcPts val="0"/>
                        </a:spcBef>
                        <a:spcAft>
                          <a:spcPts val="0"/>
                        </a:spcAft>
                        <a:buNone/>
                      </a:pPr>
                      <a:endParaRPr sz="1000">
                        <a:latin typeface="Times New Roman"/>
                        <a:ea typeface="Times New Roman"/>
                        <a:cs typeface="Times New Roman"/>
                        <a:sym typeface="Times New Roman"/>
                      </a:endParaRPr>
                    </a:p>
                    <a:p>
                      <a:pPr marL="0" lvl="0" indent="0" algn="l" rtl="0">
                        <a:spcBef>
                          <a:spcPts val="0"/>
                        </a:spcBef>
                        <a:spcAft>
                          <a:spcPts val="0"/>
                        </a:spcAft>
                        <a:buNone/>
                      </a:pPr>
                      <a:r>
                        <a:rPr lang="en-US" sz="1000">
                          <a:latin typeface="Times New Roman"/>
                          <a:ea typeface="Times New Roman"/>
                          <a:cs typeface="Times New Roman"/>
                          <a:sym typeface="Times New Roman"/>
                        </a:rPr>
                        <a:t>                            Thanksgiving</a:t>
                      </a:r>
                      <a:endParaRPr sz="1000">
                        <a:latin typeface="Times New Roman"/>
                        <a:ea typeface="Times New Roman"/>
                        <a:cs typeface="Times New Roman"/>
                        <a:sym typeface="Times New Roman"/>
                      </a:endParaRPr>
                    </a:p>
                    <a:p>
                      <a:pPr marL="0" lvl="0" indent="0" algn="l" rtl="0">
                        <a:spcBef>
                          <a:spcPts val="0"/>
                        </a:spcBef>
                        <a:spcAft>
                          <a:spcPts val="0"/>
                        </a:spcAft>
                        <a:buNone/>
                      </a:pPr>
                      <a:endParaRPr sz="1000">
                        <a:latin typeface="Times New Roman"/>
                        <a:ea typeface="Times New Roman"/>
                        <a:cs typeface="Times New Roman"/>
                        <a:sym typeface="Times New Roman"/>
                      </a:endParaRPr>
                    </a:p>
                    <a:p>
                      <a:pPr marL="0" lvl="0" indent="0" algn="l" rtl="0">
                        <a:spcBef>
                          <a:spcPts val="0"/>
                        </a:spcBef>
                        <a:spcAft>
                          <a:spcPts val="0"/>
                        </a:spcAft>
                        <a:buNone/>
                      </a:pPr>
                      <a:r>
                        <a:rPr lang="en-US" sz="1000">
                          <a:latin typeface="Times New Roman"/>
                          <a:ea typeface="Times New Roman"/>
                          <a:cs typeface="Times New Roman"/>
                          <a:sym typeface="Times New Roman"/>
                        </a:rPr>
                        <a:t>                            Reformation Day</a:t>
                      </a:r>
                      <a:endParaRPr sz="10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000">
                          <a:latin typeface="Times New Roman"/>
                          <a:ea typeface="Times New Roman"/>
                          <a:cs typeface="Times New Roman"/>
                          <a:sym typeface="Times New Roman"/>
                        </a:rPr>
                        <a:t>56.6</a:t>
                      </a:r>
                      <a:endParaRPr sz="1000">
                        <a:latin typeface="Times New Roman"/>
                        <a:ea typeface="Times New Roman"/>
                        <a:cs typeface="Times New Roman"/>
                        <a:sym typeface="Times New Roman"/>
                      </a:endParaRPr>
                    </a:p>
                  </a:txBody>
                  <a:tcPr marL="63500" marR="63500" marT="63500" marB="63500"/>
                </a:tc>
                <a:tc rowSpan="2">
                  <a:txBody>
                    <a:bodyPr/>
                    <a:lstStyle/>
                    <a:p>
                      <a:pPr marL="0" lvl="0" indent="0" algn="l" rtl="0">
                        <a:spcBef>
                          <a:spcPts val="0"/>
                        </a:spcBef>
                        <a:spcAft>
                          <a:spcPts val="0"/>
                        </a:spcAft>
                        <a:buNone/>
                      </a:pPr>
                      <a:r>
                        <a:rPr lang="en-US" sz="1000">
                          <a:latin typeface="Times New Roman"/>
                          <a:ea typeface="Times New Roman"/>
                          <a:cs typeface="Times New Roman"/>
                          <a:sym typeface="Times New Roman"/>
                        </a:rPr>
                        <a:t>75</a:t>
                      </a:r>
                      <a:endParaRPr sz="1000">
                        <a:latin typeface="Times New Roman"/>
                        <a:ea typeface="Times New Roman"/>
                        <a:cs typeface="Times New Roman"/>
                        <a:sym typeface="Times New Roman"/>
                      </a:endParaRPr>
                    </a:p>
                    <a:p>
                      <a:pPr marL="0" lvl="0" indent="0" algn="l" rtl="0">
                        <a:spcBef>
                          <a:spcPts val="0"/>
                        </a:spcBef>
                        <a:spcAft>
                          <a:spcPts val="0"/>
                        </a:spcAft>
                        <a:buNone/>
                      </a:pPr>
                      <a:r>
                        <a:rPr lang="en-US"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1"/>
                  </a:ext>
                </a:extLst>
              </a:tr>
              <a:tr h="279400">
                <a:tc vMerge="1">
                  <a:txBody>
                    <a:bodyPr/>
                    <a:lstStyle/>
                    <a:p>
                      <a:endParaRPr lang="en-US"/>
                    </a:p>
                  </a:txBody>
                  <a:tcPr/>
                </a:tc>
                <a:tc>
                  <a:txBody>
                    <a:bodyPr/>
                    <a:lstStyle/>
                    <a:p>
                      <a:pPr marL="0" lvl="0" indent="0" algn="l" rtl="0">
                        <a:spcBef>
                          <a:spcPts val="0"/>
                        </a:spcBef>
                        <a:spcAft>
                          <a:spcPts val="0"/>
                        </a:spcAft>
                        <a:buNone/>
                      </a:pPr>
                      <a:r>
                        <a:rPr lang="en-US" sz="1000">
                          <a:latin typeface="Times New Roman"/>
                          <a:ea typeface="Times New Roman"/>
                          <a:cs typeface="Times New Roman"/>
                          <a:sym typeface="Times New Roman"/>
                        </a:rPr>
                        <a:t>37.5</a:t>
                      </a:r>
                      <a:endParaRPr sz="1000">
                        <a:latin typeface="Times New Roman"/>
                        <a:ea typeface="Times New Roman"/>
                        <a:cs typeface="Times New Roman"/>
                        <a:sym typeface="Times New Roman"/>
                      </a:endParaRPr>
                    </a:p>
                  </a:txBody>
                  <a:tcPr marL="63500" marR="63500" marT="63500" marB="63500"/>
                </a:tc>
                <a:tc vMerge="1">
                  <a:txBody>
                    <a:bodyPr/>
                    <a:lstStyle/>
                    <a:p>
                      <a:endParaRPr lang="en-US"/>
                    </a:p>
                  </a:txBody>
                  <a:tcPr/>
                </a:tc>
                <a:extLst>
                  <a:ext uri="{0D108BD9-81ED-4DB2-BD59-A6C34878D82A}">
                    <a16:rowId xmlns:a16="http://schemas.microsoft.com/office/drawing/2014/main" val="10002"/>
                  </a:ext>
                </a:extLst>
              </a:tr>
              <a:tr h="279400">
                <a:tc vMerge="1">
                  <a:txBody>
                    <a:bodyPr/>
                    <a:lstStyle/>
                    <a:p>
                      <a:endParaRPr lang="en-US"/>
                    </a:p>
                  </a:txBody>
                  <a:tcPr/>
                </a:tc>
                <a:tc>
                  <a:txBody>
                    <a:bodyPr/>
                    <a:lstStyle/>
                    <a:p>
                      <a:pPr marL="0" lvl="0" indent="0" algn="l" rtl="0">
                        <a:spcBef>
                          <a:spcPts val="0"/>
                        </a:spcBef>
                        <a:spcAft>
                          <a:spcPts val="0"/>
                        </a:spcAft>
                        <a:buNone/>
                      </a:pPr>
                      <a:r>
                        <a:rPr lang="en-US" sz="1000">
                          <a:latin typeface="Times New Roman"/>
                          <a:ea typeface="Times New Roman"/>
                          <a:cs typeface="Times New Roman"/>
                          <a:sym typeface="Times New Roman"/>
                        </a:rPr>
                        <a:t>91.6</a:t>
                      </a:r>
                      <a:endParaRPr sz="10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000">
                          <a:latin typeface="Times New Roman"/>
                          <a:ea typeface="Times New Roman"/>
                          <a:cs typeface="Times New Roman"/>
                          <a:sym typeface="Times New Roman"/>
                        </a:rPr>
                        <a:t>89</a:t>
                      </a:r>
                      <a:endParaRPr sz="10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3"/>
                  </a:ext>
                </a:extLst>
              </a:tr>
              <a:tr h="279400">
                <a:tc vMerge="1">
                  <a:txBody>
                    <a:bodyPr/>
                    <a:lstStyle/>
                    <a:p>
                      <a:endParaRPr lang="en-US"/>
                    </a:p>
                  </a:txBody>
                  <a:tcPr/>
                </a:tc>
                <a:tc>
                  <a:txBody>
                    <a:bodyPr/>
                    <a:lstStyle/>
                    <a:p>
                      <a:pPr marL="0" lvl="0" indent="0" algn="l" rtl="0">
                        <a:spcBef>
                          <a:spcPts val="0"/>
                        </a:spcBef>
                        <a:spcAft>
                          <a:spcPts val="0"/>
                        </a:spcAft>
                        <a:buNone/>
                      </a:pPr>
                      <a:r>
                        <a:rPr lang="en-US" sz="1000">
                          <a:latin typeface="Times New Roman"/>
                          <a:ea typeface="Times New Roman"/>
                          <a:cs typeface="Times New Roman"/>
                          <a:sym typeface="Times New Roman"/>
                        </a:rPr>
                        <a:t>42.6</a:t>
                      </a:r>
                      <a:endParaRPr sz="1000">
                        <a:latin typeface="Times New Roman"/>
                        <a:ea typeface="Times New Roman"/>
                        <a:cs typeface="Times New Roman"/>
                        <a:sym typeface="Times New Roman"/>
                      </a:endParaRPr>
                    </a:p>
                  </a:txBody>
                  <a:tcPr marL="63500" marR="63500" marT="63500" marB="63500">
                    <a:solidFill>
                      <a:srgbClr val="FFFF00"/>
                    </a:solidFill>
                  </a:tcPr>
                </a:tc>
                <a:tc>
                  <a:txBody>
                    <a:bodyPr/>
                    <a:lstStyle/>
                    <a:p>
                      <a:pPr marL="0" lvl="0" indent="0" algn="l" rtl="0">
                        <a:spcBef>
                          <a:spcPts val="0"/>
                        </a:spcBef>
                        <a:spcAft>
                          <a:spcPts val="0"/>
                        </a:spcAft>
                        <a:buNone/>
                      </a:pPr>
                      <a:r>
                        <a:rPr lang="en-US" sz="1000">
                          <a:latin typeface="Times New Roman"/>
                          <a:ea typeface="Times New Roman"/>
                          <a:cs typeface="Times New Roman"/>
                          <a:sym typeface="Times New Roman"/>
                        </a:rPr>
                        <a:t>68</a:t>
                      </a:r>
                      <a:endParaRPr sz="1000">
                        <a:latin typeface="Times New Roman"/>
                        <a:ea typeface="Times New Roman"/>
                        <a:cs typeface="Times New Roman"/>
                        <a:sym typeface="Times New Roman"/>
                      </a:endParaRPr>
                    </a:p>
                  </a:txBody>
                  <a:tcPr marL="63500" marR="63500" marT="63500" marB="63500">
                    <a:solidFill>
                      <a:srgbClr val="FFFF00"/>
                    </a:solidFill>
                  </a:tcPr>
                </a:tc>
                <a:extLst>
                  <a:ext uri="{0D108BD9-81ED-4DB2-BD59-A6C34878D82A}">
                    <a16:rowId xmlns:a16="http://schemas.microsoft.com/office/drawing/2014/main" val="10004"/>
                  </a:ext>
                </a:extLst>
              </a:tr>
            </a:tbl>
          </a:graphicData>
        </a:graphic>
      </p:graphicFrame>
      <p:pic>
        <p:nvPicPr>
          <p:cNvPr id="823" name="Google Shape;823;p100"/>
          <p:cNvPicPr preferRelativeResize="0"/>
          <p:nvPr/>
        </p:nvPicPr>
        <p:blipFill>
          <a:blip r:embed="rId4">
            <a:alphaModFix/>
          </a:blip>
          <a:stretch>
            <a:fillRect/>
          </a:stretch>
        </p:blipFill>
        <p:spPr>
          <a:xfrm>
            <a:off x="10570155" y="541457"/>
            <a:ext cx="1317045" cy="649115"/>
          </a:xfrm>
          <a:prstGeom prst="rect">
            <a:avLst/>
          </a:prstGeom>
          <a:noFill/>
          <a:ln>
            <a:noFill/>
          </a:ln>
        </p:spPr>
      </p:pic>
      <p:sp>
        <p:nvSpPr>
          <p:cNvPr id="7" name="Rectangle 6"/>
          <p:cNvSpPr/>
          <p:nvPr/>
        </p:nvSpPr>
        <p:spPr>
          <a:xfrm>
            <a:off x="208817" y="904490"/>
            <a:ext cx="3670455" cy="286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sp>
        <p:nvSpPr>
          <p:cNvPr id="828" name="Google Shape;828;p10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87</a:t>
            </a:fld>
            <a:endParaRPr/>
          </a:p>
        </p:txBody>
      </p:sp>
      <p:sp>
        <p:nvSpPr>
          <p:cNvPr id="829" name="Google Shape;829;p101"/>
          <p:cNvSpPr txBox="1"/>
          <p:nvPr/>
        </p:nvSpPr>
        <p:spPr>
          <a:xfrm>
            <a:off x="0" y="0"/>
            <a:ext cx="12192000" cy="369332"/>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830" name="Google Shape;830;p101"/>
          <p:cNvPicPr preferRelativeResize="0"/>
          <p:nvPr/>
        </p:nvPicPr>
        <p:blipFill rotWithShape="1">
          <a:blip r:embed="rId3">
            <a:alphaModFix/>
          </a:blip>
          <a:srcRect/>
          <a:stretch/>
        </p:blipFill>
        <p:spPr>
          <a:xfrm>
            <a:off x="849746" y="369332"/>
            <a:ext cx="9800134" cy="7424136"/>
          </a:xfrm>
          <a:prstGeom prst="rect">
            <a:avLst/>
          </a:prstGeom>
          <a:noFill/>
          <a:ln>
            <a:noFill/>
          </a:ln>
        </p:spPr>
      </p:pic>
      <p:sp>
        <p:nvSpPr>
          <p:cNvPr id="5" name="Rectangle 4"/>
          <p:cNvSpPr/>
          <p:nvPr/>
        </p:nvSpPr>
        <p:spPr>
          <a:xfrm>
            <a:off x="227290" y="886691"/>
            <a:ext cx="3670455" cy="286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834"/>
        <p:cNvGrpSpPr/>
        <p:nvPr/>
      </p:nvGrpSpPr>
      <p:grpSpPr>
        <a:xfrm>
          <a:off x="0" y="0"/>
          <a:ext cx="0" cy="0"/>
          <a:chOff x="0" y="0"/>
          <a:chExt cx="0" cy="0"/>
        </a:xfrm>
      </p:grpSpPr>
      <p:sp>
        <p:nvSpPr>
          <p:cNvPr id="835" name="Google Shape;835;p10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88</a:t>
            </a:fld>
            <a:endParaRPr/>
          </a:p>
        </p:txBody>
      </p:sp>
      <p:sp>
        <p:nvSpPr>
          <p:cNvPr id="836" name="Google Shape;836;p102"/>
          <p:cNvSpPr txBox="1"/>
          <p:nvPr/>
        </p:nvSpPr>
        <p:spPr>
          <a:xfrm>
            <a:off x="0" y="0"/>
            <a:ext cx="12192000" cy="369332"/>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837" name="Google Shape;837;p102"/>
          <p:cNvPicPr preferRelativeResize="0"/>
          <p:nvPr/>
        </p:nvPicPr>
        <p:blipFill rotWithShape="1">
          <a:blip r:embed="rId3">
            <a:alphaModFix/>
          </a:blip>
          <a:srcRect/>
          <a:stretch/>
        </p:blipFill>
        <p:spPr>
          <a:xfrm>
            <a:off x="446101" y="369332"/>
            <a:ext cx="11004234" cy="7163421"/>
          </a:xfrm>
          <a:prstGeom prst="rect">
            <a:avLst/>
          </a:prstGeom>
          <a:noFill/>
          <a:ln>
            <a:noFill/>
          </a:ln>
        </p:spPr>
      </p:pic>
      <p:sp>
        <p:nvSpPr>
          <p:cNvPr id="5" name="Rectangle 4"/>
          <p:cNvSpPr/>
          <p:nvPr/>
        </p:nvSpPr>
        <p:spPr>
          <a:xfrm>
            <a:off x="227290" y="969817"/>
            <a:ext cx="3670455" cy="286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834"/>
        <p:cNvGrpSpPr/>
        <p:nvPr/>
      </p:nvGrpSpPr>
      <p:grpSpPr>
        <a:xfrm>
          <a:off x="0" y="0"/>
          <a:ext cx="0" cy="0"/>
          <a:chOff x="0" y="0"/>
          <a:chExt cx="0" cy="0"/>
        </a:xfrm>
      </p:grpSpPr>
      <p:sp>
        <p:nvSpPr>
          <p:cNvPr id="835" name="Google Shape;835;p10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89</a:t>
            </a:fld>
            <a:endParaRPr/>
          </a:p>
        </p:txBody>
      </p:sp>
      <p:sp>
        <p:nvSpPr>
          <p:cNvPr id="836" name="Google Shape;836;p102"/>
          <p:cNvSpPr txBox="1"/>
          <p:nvPr/>
        </p:nvSpPr>
        <p:spPr>
          <a:xfrm>
            <a:off x="0" y="0"/>
            <a:ext cx="12192000" cy="369332"/>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 name="Rectangle 4"/>
          <p:cNvSpPr/>
          <p:nvPr/>
        </p:nvSpPr>
        <p:spPr>
          <a:xfrm>
            <a:off x="227290" y="969817"/>
            <a:ext cx="3670455" cy="286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496559300"/>
              </p:ext>
            </p:extLst>
          </p:nvPr>
        </p:nvGraphicFramePr>
        <p:xfrm>
          <a:off x="0" y="518160"/>
          <a:ext cx="3185160" cy="5441250"/>
        </p:xfrm>
        <a:graphic>
          <a:graphicData uri="http://schemas.openxmlformats.org/drawingml/2006/table">
            <a:tbl>
              <a:tblPr>
                <a:tableStyleId>{86D32A31-9440-466C-947C-AB955EF73E24}</a:tableStyleId>
              </a:tblPr>
              <a:tblGrid>
                <a:gridCol w="2069339">
                  <a:extLst>
                    <a:ext uri="{9D8B030D-6E8A-4147-A177-3AD203B41FA5}">
                      <a16:colId xmlns:a16="http://schemas.microsoft.com/office/drawing/2014/main" val="637596997"/>
                    </a:ext>
                  </a:extLst>
                </a:gridCol>
                <a:gridCol w="1115821">
                  <a:extLst>
                    <a:ext uri="{9D8B030D-6E8A-4147-A177-3AD203B41FA5}">
                      <a16:colId xmlns:a16="http://schemas.microsoft.com/office/drawing/2014/main" val="1079105541"/>
                    </a:ext>
                  </a:extLst>
                </a:gridCol>
              </a:tblGrid>
              <a:tr h="180737">
                <a:tc>
                  <a:txBody>
                    <a:bodyPr/>
                    <a:lstStyle/>
                    <a:p>
                      <a:pPr algn="l" fontAlgn="t"/>
                      <a:r>
                        <a:rPr lang="en-US" sz="1800" u="none" strike="noStrike" dirty="0">
                          <a:effectLst/>
                        </a:rPr>
                        <a:t>Christmas</a:t>
                      </a:r>
                      <a:endParaRPr lang="en-US" sz="1600" b="0" i="0" u="none" strike="noStrike" dirty="0">
                        <a:solidFill>
                          <a:srgbClr val="000000"/>
                        </a:solidFill>
                        <a:effectLst/>
                        <a:latin typeface="Arial" panose="020B0604020202020204" pitchFamily="34" charset="0"/>
                      </a:endParaRPr>
                    </a:p>
                  </a:txBody>
                  <a:tcPr marL="9525" marR="9525" marT="9525" marB="0">
                    <a:solidFill>
                      <a:schemeClr val="accent6">
                        <a:lumMod val="60000"/>
                        <a:lumOff val="40000"/>
                      </a:schemeClr>
                    </a:solidFill>
                  </a:tcPr>
                </a:tc>
                <a:tc>
                  <a:txBody>
                    <a:bodyPr/>
                    <a:lstStyle/>
                    <a:p>
                      <a:pPr algn="r" fontAlgn="ctr"/>
                      <a:r>
                        <a:rPr lang="en-US" sz="1800" u="none" strike="noStrike">
                          <a:effectLst/>
                        </a:rPr>
                        <a:t>97%</a:t>
                      </a:r>
                      <a:endParaRPr lang="en-US" sz="1800" b="0" i="0" u="none" strike="noStrike">
                        <a:solidFill>
                          <a:srgbClr val="000000"/>
                        </a:solidFill>
                        <a:effectLst/>
                        <a:latin typeface="Arial" panose="020B0604020202020204" pitchFamily="34" charset="0"/>
                      </a:endParaRPr>
                    </a:p>
                  </a:txBody>
                  <a:tcPr marL="9525" marR="9525" marT="9525" marB="0" anchor="ctr">
                    <a:solidFill>
                      <a:schemeClr val="accent6">
                        <a:lumMod val="60000"/>
                        <a:lumOff val="40000"/>
                      </a:schemeClr>
                    </a:solidFill>
                  </a:tcPr>
                </a:tc>
                <a:extLst>
                  <a:ext uri="{0D108BD9-81ED-4DB2-BD59-A6C34878D82A}">
                    <a16:rowId xmlns:a16="http://schemas.microsoft.com/office/drawing/2014/main" val="3469581265"/>
                  </a:ext>
                </a:extLst>
              </a:tr>
              <a:tr h="329641">
                <a:tc>
                  <a:txBody>
                    <a:bodyPr/>
                    <a:lstStyle/>
                    <a:p>
                      <a:pPr algn="l" fontAlgn="t"/>
                      <a:r>
                        <a:rPr lang="en-US" sz="1800" u="none" strike="noStrike" dirty="0">
                          <a:effectLst/>
                        </a:rPr>
                        <a:t>Easter</a:t>
                      </a:r>
                      <a:endParaRPr lang="en-US" sz="1800" b="0" i="0" u="none" strike="noStrike" dirty="0">
                        <a:solidFill>
                          <a:srgbClr val="000000"/>
                        </a:solidFill>
                        <a:effectLst/>
                        <a:latin typeface="Arial" panose="020B0604020202020204" pitchFamily="34" charset="0"/>
                      </a:endParaRPr>
                    </a:p>
                  </a:txBody>
                  <a:tcPr marL="9525" marR="9525" marT="9525" marB="0">
                    <a:solidFill>
                      <a:schemeClr val="accent6">
                        <a:lumMod val="60000"/>
                        <a:lumOff val="40000"/>
                      </a:schemeClr>
                    </a:solidFill>
                  </a:tcPr>
                </a:tc>
                <a:tc>
                  <a:txBody>
                    <a:bodyPr/>
                    <a:lstStyle/>
                    <a:p>
                      <a:pPr algn="r" fontAlgn="ctr"/>
                      <a:r>
                        <a:rPr lang="en-US" sz="1800" u="none" strike="noStrike" dirty="0">
                          <a:effectLst/>
                        </a:rPr>
                        <a:t>96%</a:t>
                      </a:r>
                      <a:endParaRPr lang="en-US" sz="1800" b="0" i="0" u="none" strike="noStrike" dirty="0">
                        <a:solidFill>
                          <a:srgbClr val="000000"/>
                        </a:solidFill>
                        <a:effectLst/>
                        <a:latin typeface="Arial" panose="020B0604020202020204" pitchFamily="34" charset="0"/>
                      </a:endParaRPr>
                    </a:p>
                  </a:txBody>
                  <a:tcPr marL="9525" marR="9525" marT="9525" marB="0" anchor="ctr">
                    <a:solidFill>
                      <a:schemeClr val="accent6">
                        <a:lumMod val="60000"/>
                        <a:lumOff val="40000"/>
                      </a:schemeClr>
                    </a:solidFill>
                  </a:tcPr>
                </a:tc>
                <a:extLst>
                  <a:ext uri="{0D108BD9-81ED-4DB2-BD59-A6C34878D82A}">
                    <a16:rowId xmlns:a16="http://schemas.microsoft.com/office/drawing/2014/main" val="3801438235"/>
                  </a:ext>
                </a:extLst>
              </a:tr>
              <a:tr h="304800">
                <a:tc>
                  <a:txBody>
                    <a:bodyPr/>
                    <a:lstStyle/>
                    <a:p>
                      <a:pPr algn="l" fontAlgn="t"/>
                      <a:r>
                        <a:rPr lang="en-US" sz="1800" u="none" strike="noStrike" dirty="0">
                          <a:effectLst/>
                        </a:rPr>
                        <a:t>Advent</a:t>
                      </a:r>
                      <a:endParaRPr lang="en-US" sz="1800" b="0" i="0" u="none" strike="noStrike" dirty="0">
                        <a:solidFill>
                          <a:srgbClr val="000000"/>
                        </a:solidFill>
                        <a:effectLst/>
                        <a:latin typeface="Arial" panose="020B0604020202020204" pitchFamily="34" charset="0"/>
                      </a:endParaRPr>
                    </a:p>
                  </a:txBody>
                  <a:tcPr marL="9525" marR="9525" marT="9525" marB="0">
                    <a:solidFill>
                      <a:schemeClr val="accent6">
                        <a:lumMod val="60000"/>
                        <a:lumOff val="40000"/>
                      </a:schemeClr>
                    </a:solidFill>
                  </a:tcPr>
                </a:tc>
                <a:tc>
                  <a:txBody>
                    <a:bodyPr/>
                    <a:lstStyle/>
                    <a:p>
                      <a:pPr algn="r" fontAlgn="ctr"/>
                      <a:r>
                        <a:rPr lang="en-US" sz="1800" u="none" strike="noStrike" dirty="0">
                          <a:effectLst/>
                        </a:rPr>
                        <a:t>96%</a:t>
                      </a:r>
                      <a:endParaRPr lang="en-US" sz="1800" b="0" i="0" u="none" strike="noStrike" dirty="0">
                        <a:solidFill>
                          <a:srgbClr val="000000"/>
                        </a:solidFill>
                        <a:effectLst/>
                        <a:latin typeface="Arial" panose="020B0604020202020204" pitchFamily="34" charset="0"/>
                      </a:endParaRPr>
                    </a:p>
                  </a:txBody>
                  <a:tcPr marL="9525" marR="9525" marT="9525" marB="0" anchor="ctr">
                    <a:solidFill>
                      <a:schemeClr val="accent6">
                        <a:lumMod val="60000"/>
                        <a:lumOff val="40000"/>
                      </a:schemeClr>
                    </a:solidFill>
                  </a:tcPr>
                </a:tc>
                <a:extLst>
                  <a:ext uri="{0D108BD9-81ED-4DB2-BD59-A6C34878D82A}">
                    <a16:rowId xmlns:a16="http://schemas.microsoft.com/office/drawing/2014/main" val="2145773124"/>
                  </a:ext>
                </a:extLst>
              </a:tr>
              <a:tr h="396240">
                <a:tc>
                  <a:txBody>
                    <a:bodyPr/>
                    <a:lstStyle/>
                    <a:p>
                      <a:pPr algn="l" fontAlgn="t"/>
                      <a:r>
                        <a:rPr lang="en-US" sz="1800" u="none" strike="noStrike" dirty="0">
                          <a:effectLst/>
                        </a:rPr>
                        <a:t>Palm/Passion Sunday</a:t>
                      </a:r>
                      <a:endParaRPr lang="en-US" sz="1800" b="0" i="0" u="none" strike="noStrike" dirty="0">
                        <a:solidFill>
                          <a:srgbClr val="000000"/>
                        </a:solidFill>
                        <a:effectLst/>
                        <a:latin typeface="Arial" panose="020B0604020202020204" pitchFamily="34" charset="0"/>
                      </a:endParaRPr>
                    </a:p>
                  </a:txBody>
                  <a:tcPr marL="9525" marR="9525" marT="9525" marB="0">
                    <a:solidFill>
                      <a:schemeClr val="accent6">
                        <a:lumMod val="60000"/>
                        <a:lumOff val="40000"/>
                      </a:schemeClr>
                    </a:solidFill>
                  </a:tcPr>
                </a:tc>
                <a:tc>
                  <a:txBody>
                    <a:bodyPr/>
                    <a:lstStyle/>
                    <a:p>
                      <a:pPr algn="r" fontAlgn="ctr"/>
                      <a:r>
                        <a:rPr lang="en-US" sz="1800" u="none" strike="noStrike" dirty="0">
                          <a:effectLst/>
                        </a:rPr>
                        <a:t>94%</a:t>
                      </a:r>
                      <a:endParaRPr lang="en-US" sz="1800" b="0" i="0" u="none" strike="noStrike" dirty="0">
                        <a:solidFill>
                          <a:srgbClr val="000000"/>
                        </a:solidFill>
                        <a:effectLst/>
                        <a:latin typeface="Arial" panose="020B0604020202020204" pitchFamily="34" charset="0"/>
                      </a:endParaRPr>
                    </a:p>
                  </a:txBody>
                  <a:tcPr marL="9525" marR="9525" marT="9525" marB="0" anchor="ctr">
                    <a:solidFill>
                      <a:schemeClr val="accent6">
                        <a:lumMod val="60000"/>
                        <a:lumOff val="40000"/>
                      </a:schemeClr>
                    </a:solidFill>
                  </a:tcPr>
                </a:tc>
                <a:extLst>
                  <a:ext uri="{0D108BD9-81ED-4DB2-BD59-A6C34878D82A}">
                    <a16:rowId xmlns:a16="http://schemas.microsoft.com/office/drawing/2014/main" val="3186019193"/>
                  </a:ext>
                </a:extLst>
              </a:tr>
              <a:tr h="295275">
                <a:tc>
                  <a:txBody>
                    <a:bodyPr/>
                    <a:lstStyle/>
                    <a:p>
                      <a:pPr algn="l" fontAlgn="t"/>
                      <a:r>
                        <a:rPr lang="en-US" sz="1800" u="none" strike="noStrike" dirty="0">
                          <a:effectLst/>
                        </a:rPr>
                        <a:t>Thanksgiving</a:t>
                      </a:r>
                      <a:endParaRPr lang="en-US" sz="1800" b="0" i="0" u="none" strike="noStrike" dirty="0">
                        <a:solidFill>
                          <a:srgbClr val="000000"/>
                        </a:solidFill>
                        <a:effectLst/>
                        <a:latin typeface="Arial" panose="020B0604020202020204" pitchFamily="34" charset="0"/>
                      </a:endParaRPr>
                    </a:p>
                  </a:txBody>
                  <a:tcPr marL="9525" marR="9525" marT="9525" marB="0"/>
                </a:tc>
                <a:tc>
                  <a:txBody>
                    <a:bodyPr/>
                    <a:lstStyle/>
                    <a:p>
                      <a:pPr algn="r" fontAlgn="ctr"/>
                      <a:r>
                        <a:rPr lang="en-US" sz="1800" u="none" strike="noStrike">
                          <a:effectLst/>
                        </a:rPr>
                        <a:t>87%</a:t>
                      </a:r>
                      <a:endParaRPr lang="en-US" sz="1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774728011"/>
                  </a:ext>
                </a:extLst>
              </a:tr>
              <a:tr h="320040">
                <a:tc>
                  <a:txBody>
                    <a:bodyPr/>
                    <a:lstStyle/>
                    <a:p>
                      <a:pPr algn="l" fontAlgn="t"/>
                      <a:r>
                        <a:rPr lang="en-US" sz="1800" u="none" strike="noStrike" dirty="0">
                          <a:effectLst/>
                        </a:rPr>
                        <a:t>Lent</a:t>
                      </a:r>
                      <a:endParaRPr lang="en-US" sz="1800" b="0" i="0" u="none" strike="noStrike" dirty="0">
                        <a:solidFill>
                          <a:srgbClr val="000000"/>
                        </a:solidFill>
                        <a:effectLst/>
                        <a:latin typeface="Arial" panose="020B0604020202020204" pitchFamily="34" charset="0"/>
                      </a:endParaRPr>
                    </a:p>
                  </a:txBody>
                  <a:tcPr marL="9525" marR="9525" marT="9525" marB="0">
                    <a:solidFill>
                      <a:schemeClr val="accent6">
                        <a:lumMod val="60000"/>
                        <a:lumOff val="40000"/>
                      </a:schemeClr>
                    </a:solidFill>
                  </a:tcPr>
                </a:tc>
                <a:tc>
                  <a:txBody>
                    <a:bodyPr/>
                    <a:lstStyle/>
                    <a:p>
                      <a:pPr algn="r" fontAlgn="ctr"/>
                      <a:r>
                        <a:rPr lang="en-US" sz="1800" u="none" strike="noStrike" dirty="0">
                          <a:effectLst/>
                        </a:rPr>
                        <a:t>87%</a:t>
                      </a:r>
                      <a:endParaRPr lang="en-US" sz="1800" b="0" i="0" u="none" strike="noStrike" dirty="0">
                        <a:solidFill>
                          <a:srgbClr val="000000"/>
                        </a:solidFill>
                        <a:effectLst/>
                        <a:latin typeface="Arial" panose="020B0604020202020204" pitchFamily="34" charset="0"/>
                      </a:endParaRPr>
                    </a:p>
                  </a:txBody>
                  <a:tcPr marL="9525" marR="9525" marT="9525" marB="0" anchor="ctr">
                    <a:solidFill>
                      <a:schemeClr val="accent6">
                        <a:lumMod val="60000"/>
                        <a:lumOff val="40000"/>
                      </a:schemeClr>
                    </a:solidFill>
                  </a:tcPr>
                </a:tc>
                <a:extLst>
                  <a:ext uri="{0D108BD9-81ED-4DB2-BD59-A6C34878D82A}">
                    <a16:rowId xmlns:a16="http://schemas.microsoft.com/office/drawing/2014/main" val="670978866"/>
                  </a:ext>
                </a:extLst>
              </a:tr>
              <a:tr h="304800">
                <a:tc>
                  <a:txBody>
                    <a:bodyPr/>
                    <a:lstStyle/>
                    <a:p>
                      <a:pPr algn="l" fontAlgn="t"/>
                      <a:r>
                        <a:rPr lang="en-US" sz="1800" u="none" strike="noStrike">
                          <a:effectLst/>
                        </a:rPr>
                        <a:t>Pentecost</a:t>
                      </a:r>
                      <a:endParaRPr lang="en-US" sz="1800" b="0" i="0" u="none" strike="noStrike">
                        <a:solidFill>
                          <a:srgbClr val="000000"/>
                        </a:solidFill>
                        <a:effectLst/>
                        <a:latin typeface="Arial" panose="020B0604020202020204" pitchFamily="34" charset="0"/>
                      </a:endParaRPr>
                    </a:p>
                  </a:txBody>
                  <a:tcPr marL="9525" marR="9525" marT="9525" marB="0">
                    <a:solidFill>
                      <a:schemeClr val="accent6">
                        <a:lumMod val="60000"/>
                        <a:lumOff val="40000"/>
                      </a:schemeClr>
                    </a:solidFill>
                  </a:tcPr>
                </a:tc>
                <a:tc>
                  <a:txBody>
                    <a:bodyPr/>
                    <a:lstStyle/>
                    <a:p>
                      <a:pPr algn="r" fontAlgn="ctr"/>
                      <a:r>
                        <a:rPr lang="en-US" sz="1800" u="none" strike="noStrike" dirty="0">
                          <a:effectLst/>
                        </a:rPr>
                        <a:t>84%</a:t>
                      </a:r>
                      <a:endParaRPr lang="en-US" sz="1800" b="0" i="0" u="none" strike="noStrike" dirty="0">
                        <a:solidFill>
                          <a:srgbClr val="000000"/>
                        </a:solidFill>
                        <a:effectLst/>
                        <a:latin typeface="Arial" panose="020B0604020202020204" pitchFamily="34" charset="0"/>
                      </a:endParaRPr>
                    </a:p>
                  </a:txBody>
                  <a:tcPr marL="9525" marR="9525" marT="9525" marB="0" anchor="ctr">
                    <a:solidFill>
                      <a:schemeClr val="accent6">
                        <a:lumMod val="60000"/>
                        <a:lumOff val="40000"/>
                      </a:schemeClr>
                    </a:solidFill>
                  </a:tcPr>
                </a:tc>
                <a:extLst>
                  <a:ext uri="{0D108BD9-81ED-4DB2-BD59-A6C34878D82A}">
                    <a16:rowId xmlns:a16="http://schemas.microsoft.com/office/drawing/2014/main" val="1578409603"/>
                  </a:ext>
                </a:extLst>
              </a:tr>
              <a:tr h="274320">
                <a:tc>
                  <a:txBody>
                    <a:bodyPr/>
                    <a:lstStyle/>
                    <a:p>
                      <a:pPr algn="l" fontAlgn="t"/>
                      <a:r>
                        <a:rPr lang="en-US" sz="1800" u="none" strike="noStrike">
                          <a:effectLst/>
                        </a:rPr>
                        <a:t>Good Friday</a:t>
                      </a:r>
                      <a:endParaRPr lang="en-US" sz="1800" b="0" i="0" u="none" strike="noStrike">
                        <a:solidFill>
                          <a:srgbClr val="000000"/>
                        </a:solidFill>
                        <a:effectLst/>
                        <a:latin typeface="Arial" panose="020B0604020202020204" pitchFamily="34" charset="0"/>
                      </a:endParaRPr>
                    </a:p>
                  </a:txBody>
                  <a:tcPr marL="9525" marR="9525" marT="9525" marB="0">
                    <a:solidFill>
                      <a:schemeClr val="accent6">
                        <a:lumMod val="60000"/>
                        <a:lumOff val="40000"/>
                      </a:schemeClr>
                    </a:solidFill>
                  </a:tcPr>
                </a:tc>
                <a:tc>
                  <a:txBody>
                    <a:bodyPr/>
                    <a:lstStyle/>
                    <a:p>
                      <a:pPr algn="r" fontAlgn="ctr"/>
                      <a:r>
                        <a:rPr lang="en-US" sz="1800" u="none" strike="noStrike" dirty="0">
                          <a:effectLst/>
                        </a:rPr>
                        <a:t>80%</a:t>
                      </a:r>
                      <a:endParaRPr lang="en-US" sz="1800" b="0" i="0" u="none" strike="noStrike" dirty="0">
                        <a:solidFill>
                          <a:srgbClr val="000000"/>
                        </a:solidFill>
                        <a:effectLst/>
                        <a:latin typeface="Arial" panose="020B0604020202020204" pitchFamily="34" charset="0"/>
                      </a:endParaRPr>
                    </a:p>
                  </a:txBody>
                  <a:tcPr marL="9525" marR="9525" marT="9525" marB="0" anchor="ctr">
                    <a:solidFill>
                      <a:schemeClr val="accent6">
                        <a:lumMod val="60000"/>
                        <a:lumOff val="40000"/>
                      </a:schemeClr>
                    </a:solidFill>
                  </a:tcPr>
                </a:tc>
                <a:extLst>
                  <a:ext uri="{0D108BD9-81ED-4DB2-BD59-A6C34878D82A}">
                    <a16:rowId xmlns:a16="http://schemas.microsoft.com/office/drawing/2014/main" val="1389290241"/>
                  </a:ext>
                </a:extLst>
              </a:tr>
              <a:tr h="310515">
                <a:tc>
                  <a:txBody>
                    <a:bodyPr/>
                    <a:lstStyle/>
                    <a:p>
                      <a:pPr algn="l" fontAlgn="t"/>
                      <a:r>
                        <a:rPr lang="en-US" sz="1800" u="none" strike="noStrike">
                          <a:effectLst/>
                        </a:rPr>
                        <a:t>Father's Day</a:t>
                      </a:r>
                      <a:endParaRPr lang="en-US" sz="1800" b="0" i="0" u="none" strike="noStrike">
                        <a:solidFill>
                          <a:srgbClr val="000000"/>
                        </a:solidFill>
                        <a:effectLst/>
                        <a:latin typeface="Arial" panose="020B0604020202020204" pitchFamily="34" charset="0"/>
                      </a:endParaRPr>
                    </a:p>
                  </a:txBody>
                  <a:tcPr marL="9525" marR="9525" marT="9525" marB="0"/>
                </a:tc>
                <a:tc>
                  <a:txBody>
                    <a:bodyPr/>
                    <a:lstStyle/>
                    <a:p>
                      <a:pPr algn="r" fontAlgn="ctr"/>
                      <a:r>
                        <a:rPr lang="en-US" sz="1800" u="none" strike="noStrike" dirty="0">
                          <a:effectLst/>
                        </a:rPr>
                        <a:t>74%</a:t>
                      </a:r>
                      <a:endParaRPr lang="en-US" sz="1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607313827"/>
                  </a:ext>
                </a:extLst>
              </a:tr>
              <a:tr h="320040">
                <a:tc>
                  <a:txBody>
                    <a:bodyPr/>
                    <a:lstStyle/>
                    <a:p>
                      <a:pPr algn="l" fontAlgn="t"/>
                      <a:r>
                        <a:rPr lang="en-US" sz="1800" u="none" strike="noStrike">
                          <a:effectLst/>
                        </a:rPr>
                        <a:t>Mother's Day</a:t>
                      </a:r>
                      <a:endParaRPr lang="en-US" sz="1800" b="0" i="0" u="none" strike="noStrike">
                        <a:solidFill>
                          <a:srgbClr val="000000"/>
                        </a:solidFill>
                        <a:effectLst/>
                        <a:latin typeface="Arial" panose="020B0604020202020204" pitchFamily="34" charset="0"/>
                      </a:endParaRPr>
                    </a:p>
                  </a:txBody>
                  <a:tcPr marL="9525" marR="9525" marT="9525" marB="0"/>
                </a:tc>
                <a:tc>
                  <a:txBody>
                    <a:bodyPr/>
                    <a:lstStyle/>
                    <a:p>
                      <a:pPr algn="r" fontAlgn="ctr"/>
                      <a:r>
                        <a:rPr lang="en-US" sz="1800" u="none" strike="noStrike" dirty="0">
                          <a:effectLst/>
                        </a:rPr>
                        <a:t>74%</a:t>
                      </a:r>
                      <a:endParaRPr lang="en-US" sz="1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272164716"/>
                  </a:ext>
                </a:extLst>
              </a:tr>
              <a:tr h="274320">
                <a:tc>
                  <a:txBody>
                    <a:bodyPr/>
                    <a:lstStyle/>
                    <a:p>
                      <a:pPr algn="l" fontAlgn="t"/>
                      <a:r>
                        <a:rPr lang="en-US" sz="1800" u="none" strike="noStrike">
                          <a:effectLst/>
                        </a:rPr>
                        <a:t>New Year</a:t>
                      </a:r>
                      <a:endParaRPr lang="en-US" sz="1800" b="0" i="0" u="none" strike="noStrike">
                        <a:solidFill>
                          <a:srgbClr val="000000"/>
                        </a:solidFill>
                        <a:effectLst/>
                        <a:latin typeface="Arial" panose="020B0604020202020204" pitchFamily="34" charset="0"/>
                      </a:endParaRPr>
                    </a:p>
                  </a:txBody>
                  <a:tcPr marL="9525" marR="9525" marT="9525" marB="0"/>
                </a:tc>
                <a:tc>
                  <a:txBody>
                    <a:bodyPr/>
                    <a:lstStyle/>
                    <a:p>
                      <a:pPr algn="r" fontAlgn="ctr"/>
                      <a:r>
                        <a:rPr lang="en-US" sz="1800" u="none" strike="noStrike" dirty="0">
                          <a:effectLst/>
                        </a:rPr>
                        <a:t>69%</a:t>
                      </a:r>
                      <a:endParaRPr lang="en-US" sz="1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617734749"/>
                  </a:ext>
                </a:extLst>
              </a:tr>
              <a:tr h="280035">
                <a:tc>
                  <a:txBody>
                    <a:bodyPr/>
                    <a:lstStyle/>
                    <a:p>
                      <a:pPr algn="l" fontAlgn="t"/>
                      <a:r>
                        <a:rPr lang="en-US" sz="1800" u="none" strike="noStrike">
                          <a:effectLst/>
                        </a:rPr>
                        <a:t>Reformation Day</a:t>
                      </a:r>
                      <a:endParaRPr lang="en-US" sz="1800" b="0" i="0" u="none" strike="noStrike">
                        <a:solidFill>
                          <a:srgbClr val="000000"/>
                        </a:solidFill>
                        <a:effectLst/>
                        <a:latin typeface="Arial" panose="020B0604020202020204" pitchFamily="34" charset="0"/>
                      </a:endParaRPr>
                    </a:p>
                  </a:txBody>
                  <a:tcPr marL="9525" marR="9525" marT="9525" marB="0"/>
                </a:tc>
                <a:tc>
                  <a:txBody>
                    <a:bodyPr/>
                    <a:lstStyle/>
                    <a:p>
                      <a:pPr algn="r" fontAlgn="ctr"/>
                      <a:r>
                        <a:rPr lang="en-US" sz="1800" u="none" strike="noStrike" dirty="0">
                          <a:effectLst/>
                        </a:rPr>
                        <a:t>66%</a:t>
                      </a:r>
                      <a:endParaRPr lang="en-US" sz="1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027846027"/>
                  </a:ext>
                </a:extLst>
              </a:tr>
              <a:tr h="441925">
                <a:tc>
                  <a:txBody>
                    <a:bodyPr/>
                    <a:lstStyle/>
                    <a:p>
                      <a:pPr algn="l" fontAlgn="t"/>
                      <a:r>
                        <a:rPr lang="en-US" sz="1800" u="none" strike="noStrike">
                          <a:effectLst/>
                        </a:rPr>
                        <a:t>July 1 (Canada Day)</a:t>
                      </a:r>
                      <a:endParaRPr lang="en-US" sz="1800" b="0" i="0" u="none" strike="noStrike">
                        <a:solidFill>
                          <a:srgbClr val="000000"/>
                        </a:solidFill>
                        <a:effectLst/>
                        <a:latin typeface="Arial" panose="020B0604020202020204" pitchFamily="34" charset="0"/>
                      </a:endParaRPr>
                    </a:p>
                  </a:txBody>
                  <a:tcPr marL="9525" marR="9525" marT="9525" marB="0"/>
                </a:tc>
                <a:tc>
                  <a:txBody>
                    <a:bodyPr/>
                    <a:lstStyle/>
                    <a:p>
                      <a:pPr algn="r" fontAlgn="ctr"/>
                      <a:r>
                        <a:rPr lang="en-US" sz="1800" u="none" strike="noStrike" dirty="0">
                          <a:effectLst/>
                        </a:rPr>
                        <a:t>66%</a:t>
                      </a:r>
                      <a:endParaRPr lang="en-US" sz="1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964625141"/>
                  </a:ext>
                </a:extLst>
              </a:tr>
              <a:tr h="562504">
                <a:tc>
                  <a:txBody>
                    <a:bodyPr/>
                    <a:lstStyle/>
                    <a:p>
                      <a:pPr algn="l" fontAlgn="t"/>
                      <a:r>
                        <a:rPr lang="en-US" sz="1800" u="none" strike="noStrike">
                          <a:effectLst/>
                        </a:rPr>
                        <a:t>Remembrance Day (Canada)</a:t>
                      </a:r>
                      <a:endParaRPr lang="en-US" sz="1800" b="0" i="0" u="none" strike="noStrike">
                        <a:solidFill>
                          <a:srgbClr val="000000"/>
                        </a:solidFill>
                        <a:effectLst/>
                        <a:latin typeface="Arial" panose="020B0604020202020204" pitchFamily="34" charset="0"/>
                      </a:endParaRPr>
                    </a:p>
                  </a:txBody>
                  <a:tcPr marL="9525" marR="9525" marT="9525" marB="0"/>
                </a:tc>
                <a:tc>
                  <a:txBody>
                    <a:bodyPr/>
                    <a:lstStyle/>
                    <a:p>
                      <a:pPr algn="r" fontAlgn="ctr"/>
                      <a:r>
                        <a:rPr lang="en-US" sz="1800" u="none" strike="noStrike" dirty="0">
                          <a:effectLst/>
                        </a:rPr>
                        <a:t>62%</a:t>
                      </a:r>
                      <a:endParaRPr lang="en-US" sz="1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277538766"/>
                  </a:ext>
                </a:extLst>
              </a:tr>
              <a:tr h="441925">
                <a:tc>
                  <a:txBody>
                    <a:bodyPr/>
                    <a:lstStyle/>
                    <a:p>
                      <a:pPr algn="l" fontAlgn="t"/>
                      <a:r>
                        <a:rPr lang="en-US" sz="1800" u="none" strike="noStrike" dirty="0">
                          <a:effectLst/>
                        </a:rPr>
                        <a:t>Ascension</a:t>
                      </a:r>
                      <a:endParaRPr lang="en-US" sz="1800" b="0" i="0" u="none" strike="noStrike" dirty="0">
                        <a:solidFill>
                          <a:srgbClr val="000000"/>
                        </a:solidFill>
                        <a:effectLst/>
                        <a:latin typeface="Arial" panose="020B0604020202020204" pitchFamily="34" charset="0"/>
                      </a:endParaRPr>
                    </a:p>
                  </a:txBody>
                  <a:tcPr marL="9525" marR="9525" marT="9525" marB="0">
                    <a:solidFill>
                      <a:schemeClr val="accent6">
                        <a:lumMod val="60000"/>
                        <a:lumOff val="40000"/>
                      </a:schemeClr>
                    </a:solidFill>
                  </a:tcPr>
                </a:tc>
                <a:tc>
                  <a:txBody>
                    <a:bodyPr/>
                    <a:lstStyle/>
                    <a:p>
                      <a:pPr algn="r" fontAlgn="ctr"/>
                      <a:r>
                        <a:rPr lang="en-US" sz="1800" u="none" strike="noStrike" dirty="0">
                          <a:effectLst/>
                        </a:rPr>
                        <a:t>61%</a:t>
                      </a:r>
                      <a:endParaRPr lang="en-US" sz="1800" b="0" i="0" u="none" strike="noStrike" dirty="0">
                        <a:solidFill>
                          <a:srgbClr val="000000"/>
                        </a:solidFill>
                        <a:effectLst/>
                        <a:latin typeface="Arial" panose="020B0604020202020204" pitchFamily="34" charset="0"/>
                      </a:endParaRPr>
                    </a:p>
                  </a:txBody>
                  <a:tcPr marL="9525" marR="9525" marT="9525" marB="0" anchor="ctr">
                    <a:solidFill>
                      <a:schemeClr val="accent6">
                        <a:lumMod val="60000"/>
                        <a:lumOff val="40000"/>
                      </a:schemeClr>
                    </a:solidFill>
                  </a:tcPr>
                </a:tc>
                <a:extLst>
                  <a:ext uri="{0D108BD9-81ED-4DB2-BD59-A6C34878D82A}">
                    <a16:rowId xmlns:a16="http://schemas.microsoft.com/office/drawing/2014/main" val="346094316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389970330"/>
              </p:ext>
            </p:extLst>
          </p:nvPr>
        </p:nvGraphicFramePr>
        <p:xfrm>
          <a:off x="3517900" y="415052"/>
          <a:ext cx="3782060" cy="5667375"/>
        </p:xfrm>
        <a:graphic>
          <a:graphicData uri="http://schemas.openxmlformats.org/drawingml/2006/table">
            <a:tbl>
              <a:tblPr>
                <a:tableStyleId>{86D32A31-9440-466C-947C-AB955EF73E24}</a:tableStyleId>
              </a:tblPr>
              <a:tblGrid>
                <a:gridCol w="3112174">
                  <a:extLst>
                    <a:ext uri="{9D8B030D-6E8A-4147-A177-3AD203B41FA5}">
                      <a16:colId xmlns:a16="http://schemas.microsoft.com/office/drawing/2014/main" val="3242588536"/>
                    </a:ext>
                  </a:extLst>
                </a:gridCol>
                <a:gridCol w="669886">
                  <a:extLst>
                    <a:ext uri="{9D8B030D-6E8A-4147-A177-3AD203B41FA5}">
                      <a16:colId xmlns:a16="http://schemas.microsoft.com/office/drawing/2014/main" val="3335313900"/>
                    </a:ext>
                  </a:extLst>
                </a:gridCol>
              </a:tblGrid>
              <a:tr h="190500">
                <a:tc>
                  <a:txBody>
                    <a:bodyPr/>
                    <a:lstStyle/>
                    <a:p>
                      <a:pPr algn="l" fontAlgn="t"/>
                      <a:r>
                        <a:rPr lang="en-US" sz="1800" u="none" strike="noStrike">
                          <a:effectLst/>
                        </a:rPr>
                        <a:t>Memorial Day (USA)</a:t>
                      </a:r>
                      <a:endParaRPr lang="en-US" sz="1800" b="0" i="0" u="none" strike="noStrike">
                        <a:solidFill>
                          <a:srgbClr val="000000"/>
                        </a:solidFill>
                        <a:effectLst/>
                        <a:latin typeface="Arial" panose="020B0604020202020204" pitchFamily="34" charset="0"/>
                      </a:endParaRPr>
                    </a:p>
                  </a:txBody>
                  <a:tcPr marL="9525" marR="9525" marT="9525" marB="0"/>
                </a:tc>
                <a:tc>
                  <a:txBody>
                    <a:bodyPr/>
                    <a:lstStyle/>
                    <a:p>
                      <a:pPr algn="r" fontAlgn="ctr"/>
                      <a:r>
                        <a:rPr lang="en-US" sz="1800" u="none" strike="noStrike">
                          <a:effectLst/>
                        </a:rPr>
                        <a:t>50%</a:t>
                      </a:r>
                      <a:endParaRPr lang="en-US" sz="1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595579058"/>
                  </a:ext>
                </a:extLst>
              </a:tr>
              <a:tr h="190500">
                <a:tc>
                  <a:txBody>
                    <a:bodyPr/>
                    <a:lstStyle/>
                    <a:p>
                      <a:pPr algn="l" fontAlgn="t"/>
                      <a:r>
                        <a:rPr lang="en-US" sz="1800" u="none" strike="noStrike" dirty="0">
                          <a:effectLst/>
                        </a:rPr>
                        <a:t>Epiphany</a:t>
                      </a:r>
                      <a:endParaRPr lang="en-US" sz="1800" b="0" i="0" u="none" strike="noStrike" dirty="0">
                        <a:solidFill>
                          <a:srgbClr val="000000"/>
                        </a:solidFill>
                        <a:effectLst/>
                        <a:latin typeface="Arial" panose="020B0604020202020204" pitchFamily="34" charset="0"/>
                      </a:endParaRPr>
                    </a:p>
                  </a:txBody>
                  <a:tcPr marL="9525" marR="9525" marT="9525" marB="0">
                    <a:solidFill>
                      <a:schemeClr val="accent6">
                        <a:lumMod val="60000"/>
                        <a:lumOff val="40000"/>
                      </a:schemeClr>
                    </a:solidFill>
                  </a:tcPr>
                </a:tc>
                <a:tc>
                  <a:txBody>
                    <a:bodyPr/>
                    <a:lstStyle/>
                    <a:p>
                      <a:pPr algn="r" fontAlgn="ctr"/>
                      <a:r>
                        <a:rPr lang="en-US" sz="1800" u="none" strike="noStrike">
                          <a:effectLst/>
                        </a:rPr>
                        <a:t>46%</a:t>
                      </a:r>
                      <a:endParaRPr lang="en-US" sz="1800" b="0" i="0" u="none" strike="noStrike">
                        <a:solidFill>
                          <a:srgbClr val="000000"/>
                        </a:solidFill>
                        <a:effectLst/>
                        <a:latin typeface="Arial" panose="020B0604020202020204" pitchFamily="34" charset="0"/>
                      </a:endParaRPr>
                    </a:p>
                  </a:txBody>
                  <a:tcPr marL="9525" marR="9525" marT="9525" marB="0" anchor="ctr">
                    <a:solidFill>
                      <a:schemeClr val="accent6">
                        <a:lumMod val="60000"/>
                        <a:lumOff val="40000"/>
                      </a:schemeClr>
                    </a:solidFill>
                  </a:tcPr>
                </a:tc>
                <a:extLst>
                  <a:ext uri="{0D108BD9-81ED-4DB2-BD59-A6C34878D82A}">
                    <a16:rowId xmlns:a16="http://schemas.microsoft.com/office/drawing/2014/main" val="783594206"/>
                  </a:ext>
                </a:extLst>
              </a:tr>
              <a:tr h="190500">
                <a:tc>
                  <a:txBody>
                    <a:bodyPr/>
                    <a:lstStyle/>
                    <a:p>
                      <a:pPr algn="l" fontAlgn="t"/>
                      <a:r>
                        <a:rPr lang="en-US" sz="1800" u="none" strike="noStrike" dirty="0">
                          <a:effectLst/>
                        </a:rPr>
                        <a:t>Maundy Thursday</a:t>
                      </a:r>
                      <a:endParaRPr lang="en-US" sz="1800" b="0" i="0" u="none" strike="noStrike" dirty="0">
                        <a:solidFill>
                          <a:srgbClr val="000000"/>
                        </a:solidFill>
                        <a:effectLst/>
                        <a:latin typeface="Arial" panose="020B0604020202020204" pitchFamily="34" charset="0"/>
                      </a:endParaRPr>
                    </a:p>
                  </a:txBody>
                  <a:tcPr marL="9525" marR="9525" marT="9525" marB="0">
                    <a:solidFill>
                      <a:schemeClr val="accent6">
                        <a:lumMod val="60000"/>
                        <a:lumOff val="40000"/>
                      </a:schemeClr>
                    </a:solidFill>
                  </a:tcPr>
                </a:tc>
                <a:tc>
                  <a:txBody>
                    <a:bodyPr/>
                    <a:lstStyle/>
                    <a:p>
                      <a:pPr algn="r" fontAlgn="ctr"/>
                      <a:r>
                        <a:rPr lang="en-US" sz="1800" u="none" strike="noStrike" dirty="0">
                          <a:effectLst/>
                        </a:rPr>
                        <a:t>46%</a:t>
                      </a:r>
                      <a:endParaRPr lang="en-US" sz="1800" b="0" i="0" u="none" strike="noStrike" dirty="0">
                        <a:solidFill>
                          <a:srgbClr val="000000"/>
                        </a:solidFill>
                        <a:effectLst/>
                        <a:latin typeface="Arial" panose="020B0604020202020204" pitchFamily="34" charset="0"/>
                      </a:endParaRPr>
                    </a:p>
                  </a:txBody>
                  <a:tcPr marL="9525" marR="9525" marT="9525" marB="0" anchor="ctr">
                    <a:solidFill>
                      <a:schemeClr val="accent6">
                        <a:lumMod val="60000"/>
                        <a:lumOff val="40000"/>
                      </a:schemeClr>
                    </a:solidFill>
                  </a:tcPr>
                </a:tc>
                <a:extLst>
                  <a:ext uri="{0D108BD9-81ED-4DB2-BD59-A6C34878D82A}">
                    <a16:rowId xmlns:a16="http://schemas.microsoft.com/office/drawing/2014/main" val="2709682342"/>
                  </a:ext>
                </a:extLst>
              </a:tr>
              <a:tr h="190500">
                <a:tc>
                  <a:txBody>
                    <a:bodyPr/>
                    <a:lstStyle/>
                    <a:p>
                      <a:pPr algn="l" fontAlgn="t"/>
                      <a:r>
                        <a:rPr lang="en-US" sz="1800" u="none" strike="noStrike">
                          <a:effectLst/>
                        </a:rPr>
                        <a:t>Graduation</a:t>
                      </a:r>
                      <a:endParaRPr lang="en-US" sz="1800" b="0" i="0" u="none" strike="noStrike">
                        <a:solidFill>
                          <a:srgbClr val="000000"/>
                        </a:solidFill>
                        <a:effectLst/>
                        <a:latin typeface="Arial" panose="020B0604020202020204" pitchFamily="34" charset="0"/>
                      </a:endParaRPr>
                    </a:p>
                  </a:txBody>
                  <a:tcPr marL="9525" marR="9525" marT="9525" marB="0"/>
                </a:tc>
                <a:tc>
                  <a:txBody>
                    <a:bodyPr/>
                    <a:lstStyle/>
                    <a:p>
                      <a:pPr algn="r" fontAlgn="ctr"/>
                      <a:r>
                        <a:rPr lang="en-US" sz="1800" u="none" strike="noStrike">
                          <a:effectLst/>
                        </a:rPr>
                        <a:t>46%</a:t>
                      </a:r>
                      <a:endParaRPr lang="en-US" sz="1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498639366"/>
                  </a:ext>
                </a:extLst>
              </a:tr>
              <a:tr h="190500">
                <a:tc>
                  <a:txBody>
                    <a:bodyPr/>
                    <a:lstStyle/>
                    <a:p>
                      <a:pPr algn="l" fontAlgn="t"/>
                      <a:r>
                        <a:rPr lang="en-US" sz="1800" u="none" strike="noStrike">
                          <a:effectLst/>
                        </a:rPr>
                        <a:t>July 4 (USA)</a:t>
                      </a:r>
                      <a:endParaRPr lang="en-US" sz="1800" b="0" i="0" u="none" strike="noStrike">
                        <a:solidFill>
                          <a:srgbClr val="000000"/>
                        </a:solidFill>
                        <a:effectLst/>
                        <a:latin typeface="Arial" panose="020B0604020202020204" pitchFamily="34" charset="0"/>
                      </a:endParaRPr>
                    </a:p>
                  </a:txBody>
                  <a:tcPr marL="9525" marR="9525" marT="9525" marB="0"/>
                </a:tc>
                <a:tc>
                  <a:txBody>
                    <a:bodyPr/>
                    <a:lstStyle/>
                    <a:p>
                      <a:pPr algn="r" fontAlgn="ctr"/>
                      <a:r>
                        <a:rPr lang="en-US" sz="1800" u="none" strike="noStrike">
                          <a:effectLst/>
                        </a:rPr>
                        <a:t>43%</a:t>
                      </a:r>
                      <a:endParaRPr lang="en-US" sz="1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581363399"/>
                  </a:ext>
                </a:extLst>
              </a:tr>
              <a:tr h="190500">
                <a:tc>
                  <a:txBody>
                    <a:bodyPr/>
                    <a:lstStyle/>
                    <a:p>
                      <a:pPr algn="l" fontAlgn="t"/>
                      <a:r>
                        <a:rPr lang="en-US" sz="1800" u="none" strike="noStrike" dirty="0">
                          <a:effectLst/>
                        </a:rPr>
                        <a:t>Easter Season</a:t>
                      </a:r>
                      <a:endParaRPr lang="en-US" sz="1800" b="0" i="0" u="none" strike="noStrike" dirty="0">
                        <a:solidFill>
                          <a:srgbClr val="000000"/>
                        </a:solidFill>
                        <a:effectLst/>
                        <a:latin typeface="Arial" panose="020B0604020202020204" pitchFamily="34" charset="0"/>
                      </a:endParaRPr>
                    </a:p>
                  </a:txBody>
                  <a:tcPr marL="9525" marR="9525" marT="9525" marB="0">
                    <a:solidFill>
                      <a:schemeClr val="accent6">
                        <a:lumMod val="60000"/>
                        <a:lumOff val="40000"/>
                      </a:schemeClr>
                    </a:solidFill>
                  </a:tcPr>
                </a:tc>
                <a:tc>
                  <a:txBody>
                    <a:bodyPr/>
                    <a:lstStyle/>
                    <a:p>
                      <a:pPr algn="r" fontAlgn="ctr"/>
                      <a:r>
                        <a:rPr lang="en-US" sz="1800" u="none" strike="noStrike">
                          <a:effectLst/>
                        </a:rPr>
                        <a:t>42%</a:t>
                      </a:r>
                      <a:endParaRPr lang="en-US" sz="1800" b="0" i="0" u="none" strike="noStrike">
                        <a:solidFill>
                          <a:srgbClr val="000000"/>
                        </a:solidFill>
                        <a:effectLst/>
                        <a:latin typeface="Arial" panose="020B0604020202020204" pitchFamily="34" charset="0"/>
                      </a:endParaRPr>
                    </a:p>
                  </a:txBody>
                  <a:tcPr marL="9525" marR="9525" marT="9525" marB="0" anchor="ctr">
                    <a:solidFill>
                      <a:schemeClr val="accent6">
                        <a:lumMod val="60000"/>
                        <a:lumOff val="40000"/>
                      </a:schemeClr>
                    </a:solidFill>
                  </a:tcPr>
                </a:tc>
                <a:extLst>
                  <a:ext uri="{0D108BD9-81ED-4DB2-BD59-A6C34878D82A}">
                    <a16:rowId xmlns:a16="http://schemas.microsoft.com/office/drawing/2014/main" val="3301023085"/>
                  </a:ext>
                </a:extLst>
              </a:tr>
              <a:tr h="190500">
                <a:tc>
                  <a:txBody>
                    <a:bodyPr/>
                    <a:lstStyle/>
                    <a:p>
                      <a:pPr algn="l" fontAlgn="t"/>
                      <a:r>
                        <a:rPr lang="en-US" sz="1800" u="none" strike="noStrike" dirty="0">
                          <a:effectLst/>
                        </a:rPr>
                        <a:t>Ash Wednesday</a:t>
                      </a:r>
                      <a:endParaRPr lang="en-US" sz="1800" b="0" i="0" u="none" strike="noStrike" dirty="0">
                        <a:solidFill>
                          <a:srgbClr val="000000"/>
                        </a:solidFill>
                        <a:effectLst/>
                        <a:latin typeface="Arial" panose="020B0604020202020204" pitchFamily="34" charset="0"/>
                      </a:endParaRPr>
                    </a:p>
                  </a:txBody>
                  <a:tcPr marL="9525" marR="9525" marT="9525" marB="0">
                    <a:solidFill>
                      <a:schemeClr val="accent6">
                        <a:lumMod val="60000"/>
                        <a:lumOff val="40000"/>
                      </a:schemeClr>
                    </a:solidFill>
                  </a:tcPr>
                </a:tc>
                <a:tc>
                  <a:txBody>
                    <a:bodyPr/>
                    <a:lstStyle/>
                    <a:p>
                      <a:pPr algn="r" fontAlgn="ctr"/>
                      <a:r>
                        <a:rPr lang="en-US" sz="1800" u="none" strike="noStrike" dirty="0">
                          <a:effectLst/>
                        </a:rPr>
                        <a:t>36%</a:t>
                      </a:r>
                      <a:endParaRPr lang="en-US" sz="1800" b="0" i="0" u="none" strike="noStrike" dirty="0">
                        <a:solidFill>
                          <a:srgbClr val="000000"/>
                        </a:solidFill>
                        <a:effectLst/>
                        <a:latin typeface="Arial" panose="020B0604020202020204" pitchFamily="34" charset="0"/>
                      </a:endParaRPr>
                    </a:p>
                  </a:txBody>
                  <a:tcPr marL="9525" marR="9525" marT="9525" marB="0" anchor="ctr">
                    <a:solidFill>
                      <a:schemeClr val="accent6">
                        <a:lumMod val="60000"/>
                        <a:lumOff val="40000"/>
                      </a:schemeClr>
                    </a:solidFill>
                  </a:tcPr>
                </a:tc>
                <a:extLst>
                  <a:ext uri="{0D108BD9-81ED-4DB2-BD59-A6C34878D82A}">
                    <a16:rowId xmlns:a16="http://schemas.microsoft.com/office/drawing/2014/main" val="3182126049"/>
                  </a:ext>
                </a:extLst>
              </a:tr>
              <a:tr h="190500">
                <a:tc>
                  <a:txBody>
                    <a:bodyPr/>
                    <a:lstStyle/>
                    <a:p>
                      <a:pPr algn="l" fontAlgn="t"/>
                      <a:r>
                        <a:rPr lang="en-US" sz="1800" u="none" strike="noStrike" dirty="0">
                          <a:effectLst/>
                        </a:rPr>
                        <a:t>Veterans Day (USA)</a:t>
                      </a:r>
                      <a:endParaRPr lang="en-US" sz="1800" b="0" i="0" u="none" strike="noStrike" dirty="0">
                        <a:solidFill>
                          <a:srgbClr val="000000"/>
                        </a:solidFill>
                        <a:effectLst/>
                        <a:latin typeface="Arial" panose="020B0604020202020204" pitchFamily="34" charset="0"/>
                      </a:endParaRPr>
                    </a:p>
                  </a:txBody>
                  <a:tcPr marL="9525" marR="9525" marT="9525" marB="0"/>
                </a:tc>
                <a:tc>
                  <a:txBody>
                    <a:bodyPr/>
                    <a:lstStyle/>
                    <a:p>
                      <a:pPr algn="r" fontAlgn="ctr"/>
                      <a:r>
                        <a:rPr lang="en-US" sz="1800" u="none" strike="noStrike">
                          <a:effectLst/>
                        </a:rPr>
                        <a:t>34%</a:t>
                      </a:r>
                      <a:endParaRPr lang="en-US" sz="1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4054048128"/>
                  </a:ext>
                </a:extLst>
              </a:tr>
              <a:tr h="190500">
                <a:tc>
                  <a:txBody>
                    <a:bodyPr/>
                    <a:lstStyle/>
                    <a:p>
                      <a:pPr algn="l" fontAlgn="t"/>
                      <a:r>
                        <a:rPr lang="en-US" sz="1800" u="none" strike="noStrike">
                          <a:effectLst/>
                        </a:rPr>
                        <a:t>World Wide Communion</a:t>
                      </a:r>
                      <a:endParaRPr lang="en-US" sz="1800" b="0" i="0" u="none" strike="noStrike">
                        <a:solidFill>
                          <a:srgbClr val="000000"/>
                        </a:solidFill>
                        <a:effectLst/>
                        <a:latin typeface="Arial" panose="020B0604020202020204" pitchFamily="34" charset="0"/>
                      </a:endParaRPr>
                    </a:p>
                  </a:txBody>
                  <a:tcPr marL="9525" marR="9525" marT="9525" marB="0"/>
                </a:tc>
                <a:tc>
                  <a:txBody>
                    <a:bodyPr/>
                    <a:lstStyle/>
                    <a:p>
                      <a:pPr algn="r" fontAlgn="ctr"/>
                      <a:r>
                        <a:rPr lang="en-US" sz="1800" u="none" strike="noStrike">
                          <a:effectLst/>
                        </a:rPr>
                        <a:t>34%</a:t>
                      </a:r>
                      <a:endParaRPr lang="en-US" sz="1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002147035"/>
                  </a:ext>
                </a:extLst>
              </a:tr>
              <a:tr h="190500">
                <a:tc>
                  <a:txBody>
                    <a:bodyPr/>
                    <a:lstStyle/>
                    <a:p>
                      <a:pPr algn="l" fontAlgn="t"/>
                      <a:r>
                        <a:rPr lang="en-US" sz="1800" u="none" strike="noStrike" dirty="0">
                          <a:effectLst/>
                        </a:rPr>
                        <a:t>Ordinary time after Pentecost</a:t>
                      </a:r>
                      <a:endParaRPr lang="en-US" sz="1800" b="0" i="0" u="none" strike="noStrike" dirty="0">
                        <a:solidFill>
                          <a:srgbClr val="000000"/>
                        </a:solidFill>
                        <a:effectLst/>
                        <a:latin typeface="Arial" panose="020B0604020202020204" pitchFamily="34" charset="0"/>
                      </a:endParaRPr>
                    </a:p>
                  </a:txBody>
                  <a:tcPr marL="9525" marR="9525" marT="9525" marB="0">
                    <a:solidFill>
                      <a:schemeClr val="accent6">
                        <a:lumMod val="60000"/>
                        <a:lumOff val="40000"/>
                      </a:schemeClr>
                    </a:solidFill>
                  </a:tcPr>
                </a:tc>
                <a:tc>
                  <a:txBody>
                    <a:bodyPr/>
                    <a:lstStyle/>
                    <a:p>
                      <a:pPr algn="r" fontAlgn="ctr"/>
                      <a:r>
                        <a:rPr lang="en-US" sz="1800" u="none" strike="noStrike">
                          <a:effectLst/>
                        </a:rPr>
                        <a:t>32%</a:t>
                      </a:r>
                      <a:endParaRPr lang="en-US" sz="1800" b="0" i="0" u="none" strike="noStrike">
                        <a:solidFill>
                          <a:srgbClr val="000000"/>
                        </a:solidFill>
                        <a:effectLst/>
                        <a:latin typeface="Arial" panose="020B0604020202020204" pitchFamily="34" charset="0"/>
                      </a:endParaRPr>
                    </a:p>
                  </a:txBody>
                  <a:tcPr marL="9525" marR="9525" marT="9525" marB="0" anchor="ctr">
                    <a:solidFill>
                      <a:schemeClr val="accent6">
                        <a:lumMod val="60000"/>
                        <a:lumOff val="40000"/>
                      </a:schemeClr>
                    </a:solidFill>
                  </a:tcPr>
                </a:tc>
                <a:extLst>
                  <a:ext uri="{0D108BD9-81ED-4DB2-BD59-A6C34878D82A}">
                    <a16:rowId xmlns:a16="http://schemas.microsoft.com/office/drawing/2014/main" val="2864147110"/>
                  </a:ext>
                </a:extLst>
              </a:tr>
              <a:tr h="190500">
                <a:tc>
                  <a:txBody>
                    <a:bodyPr/>
                    <a:lstStyle/>
                    <a:p>
                      <a:pPr algn="l" fontAlgn="t"/>
                      <a:r>
                        <a:rPr lang="en-US" sz="1800" u="none" strike="noStrike" dirty="0">
                          <a:effectLst/>
                        </a:rPr>
                        <a:t>Ordinary time after Epiphany</a:t>
                      </a:r>
                      <a:endParaRPr lang="en-US" sz="1800" b="0" i="0" u="none" strike="noStrike" dirty="0">
                        <a:solidFill>
                          <a:srgbClr val="000000"/>
                        </a:solidFill>
                        <a:effectLst/>
                        <a:latin typeface="Arial" panose="020B0604020202020204" pitchFamily="34" charset="0"/>
                      </a:endParaRPr>
                    </a:p>
                  </a:txBody>
                  <a:tcPr marL="9525" marR="9525" marT="9525" marB="0">
                    <a:solidFill>
                      <a:schemeClr val="accent6">
                        <a:lumMod val="60000"/>
                        <a:lumOff val="40000"/>
                      </a:schemeClr>
                    </a:solidFill>
                  </a:tcPr>
                </a:tc>
                <a:tc>
                  <a:txBody>
                    <a:bodyPr/>
                    <a:lstStyle/>
                    <a:p>
                      <a:pPr algn="r" fontAlgn="ctr"/>
                      <a:r>
                        <a:rPr lang="en-US" sz="1800" u="none" strike="noStrike" dirty="0">
                          <a:effectLst/>
                        </a:rPr>
                        <a:t>29%</a:t>
                      </a:r>
                      <a:endParaRPr lang="en-US" sz="1800" b="0" i="0" u="none" strike="noStrike" dirty="0">
                        <a:solidFill>
                          <a:srgbClr val="000000"/>
                        </a:solidFill>
                        <a:effectLst/>
                        <a:latin typeface="Arial" panose="020B0604020202020204" pitchFamily="34" charset="0"/>
                      </a:endParaRPr>
                    </a:p>
                  </a:txBody>
                  <a:tcPr marL="9525" marR="9525" marT="9525" marB="0" anchor="ctr">
                    <a:solidFill>
                      <a:schemeClr val="accent6">
                        <a:lumMod val="60000"/>
                        <a:lumOff val="40000"/>
                      </a:schemeClr>
                    </a:solidFill>
                  </a:tcPr>
                </a:tc>
                <a:extLst>
                  <a:ext uri="{0D108BD9-81ED-4DB2-BD59-A6C34878D82A}">
                    <a16:rowId xmlns:a16="http://schemas.microsoft.com/office/drawing/2014/main" val="2517386805"/>
                  </a:ext>
                </a:extLst>
              </a:tr>
              <a:tr h="190500">
                <a:tc>
                  <a:txBody>
                    <a:bodyPr/>
                    <a:lstStyle/>
                    <a:p>
                      <a:pPr algn="l" fontAlgn="t"/>
                      <a:r>
                        <a:rPr lang="en-US" sz="1800" u="none" strike="noStrike">
                          <a:effectLst/>
                        </a:rPr>
                        <a:t>Labor Day</a:t>
                      </a:r>
                      <a:endParaRPr lang="en-US" sz="1800" b="0" i="0" u="none" strike="noStrike">
                        <a:solidFill>
                          <a:srgbClr val="000000"/>
                        </a:solidFill>
                        <a:effectLst/>
                        <a:latin typeface="Arial" panose="020B0604020202020204" pitchFamily="34" charset="0"/>
                      </a:endParaRPr>
                    </a:p>
                  </a:txBody>
                  <a:tcPr marL="9525" marR="9525" marT="9525" marB="0"/>
                </a:tc>
                <a:tc>
                  <a:txBody>
                    <a:bodyPr/>
                    <a:lstStyle/>
                    <a:p>
                      <a:pPr algn="r" fontAlgn="ctr"/>
                      <a:r>
                        <a:rPr lang="en-US" sz="1800" u="none" strike="noStrike">
                          <a:effectLst/>
                        </a:rPr>
                        <a:t>28%</a:t>
                      </a:r>
                      <a:endParaRPr lang="en-US" sz="1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243012888"/>
                  </a:ext>
                </a:extLst>
              </a:tr>
              <a:tr h="190500">
                <a:tc>
                  <a:txBody>
                    <a:bodyPr/>
                    <a:lstStyle/>
                    <a:p>
                      <a:pPr algn="l" fontAlgn="t"/>
                      <a:r>
                        <a:rPr lang="en-US" sz="1800" u="none" strike="noStrike">
                          <a:effectLst/>
                        </a:rPr>
                        <a:t>World Hunger</a:t>
                      </a:r>
                      <a:endParaRPr lang="en-US" sz="1800" b="0" i="0" u="none" strike="noStrike">
                        <a:solidFill>
                          <a:srgbClr val="000000"/>
                        </a:solidFill>
                        <a:effectLst/>
                        <a:latin typeface="Arial" panose="020B0604020202020204" pitchFamily="34" charset="0"/>
                      </a:endParaRPr>
                    </a:p>
                  </a:txBody>
                  <a:tcPr marL="9525" marR="9525" marT="9525" marB="0"/>
                </a:tc>
                <a:tc>
                  <a:txBody>
                    <a:bodyPr/>
                    <a:lstStyle/>
                    <a:p>
                      <a:pPr algn="r" fontAlgn="ctr"/>
                      <a:r>
                        <a:rPr lang="en-US" sz="1800" u="none" strike="noStrike">
                          <a:effectLst/>
                        </a:rPr>
                        <a:t>28%</a:t>
                      </a:r>
                      <a:endParaRPr lang="en-US" sz="1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818947245"/>
                  </a:ext>
                </a:extLst>
              </a:tr>
              <a:tr h="190500">
                <a:tc>
                  <a:txBody>
                    <a:bodyPr/>
                    <a:lstStyle/>
                    <a:p>
                      <a:pPr algn="l" fontAlgn="t"/>
                      <a:r>
                        <a:rPr lang="en-US" sz="1800" u="none" strike="noStrike" dirty="0">
                          <a:effectLst/>
                        </a:rPr>
                        <a:t>Christ the King/Reign of Christ</a:t>
                      </a:r>
                      <a:endParaRPr lang="en-US" sz="1800" b="0" i="0" u="none" strike="noStrike" dirty="0">
                        <a:solidFill>
                          <a:srgbClr val="000000"/>
                        </a:solidFill>
                        <a:effectLst/>
                        <a:latin typeface="Arial" panose="020B0604020202020204" pitchFamily="34" charset="0"/>
                      </a:endParaRPr>
                    </a:p>
                  </a:txBody>
                  <a:tcPr marL="9525" marR="9525" marT="9525" marB="0">
                    <a:solidFill>
                      <a:schemeClr val="accent6">
                        <a:lumMod val="60000"/>
                        <a:lumOff val="40000"/>
                      </a:schemeClr>
                    </a:solidFill>
                  </a:tcPr>
                </a:tc>
                <a:tc>
                  <a:txBody>
                    <a:bodyPr/>
                    <a:lstStyle/>
                    <a:p>
                      <a:pPr algn="r" fontAlgn="ctr"/>
                      <a:r>
                        <a:rPr lang="en-US" sz="1800" u="none" strike="noStrike" dirty="0">
                          <a:effectLst/>
                        </a:rPr>
                        <a:t>27%</a:t>
                      </a:r>
                      <a:endParaRPr lang="en-US" sz="1800" b="0" i="0" u="none" strike="noStrike" dirty="0">
                        <a:solidFill>
                          <a:srgbClr val="000000"/>
                        </a:solidFill>
                        <a:effectLst/>
                        <a:latin typeface="Arial" panose="020B0604020202020204" pitchFamily="34" charset="0"/>
                      </a:endParaRPr>
                    </a:p>
                  </a:txBody>
                  <a:tcPr marL="9525" marR="9525" marT="9525" marB="0" anchor="ctr">
                    <a:solidFill>
                      <a:schemeClr val="accent6">
                        <a:lumMod val="60000"/>
                        <a:lumOff val="40000"/>
                      </a:schemeClr>
                    </a:solidFill>
                  </a:tcPr>
                </a:tc>
                <a:extLst>
                  <a:ext uri="{0D108BD9-81ED-4DB2-BD59-A6C34878D82A}">
                    <a16:rowId xmlns:a16="http://schemas.microsoft.com/office/drawing/2014/main" val="4020055438"/>
                  </a:ext>
                </a:extLst>
              </a:tr>
              <a:tr h="190500">
                <a:tc>
                  <a:txBody>
                    <a:bodyPr/>
                    <a:lstStyle/>
                    <a:p>
                      <a:pPr algn="l" fontAlgn="t"/>
                      <a:r>
                        <a:rPr lang="en-US" sz="1800" u="none" strike="noStrike">
                          <a:effectLst/>
                        </a:rPr>
                        <a:t>Sanctity of Human Life Sunday</a:t>
                      </a:r>
                      <a:endParaRPr lang="en-US" sz="1800" b="0" i="0" u="none" strike="noStrike">
                        <a:solidFill>
                          <a:srgbClr val="000000"/>
                        </a:solidFill>
                        <a:effectLst/>
                        <a:latin typeface="Arial" panose="020B0604020202020204" pitchFamily="34" charset="0"/>
                      </a:endParaRPr>
                    </a:p>
                  </a:txBody>
                  <a:tcPr marL="9525" marR="9525" marT="9525" marB="0"/>
                </a:tc>
                <a:tc>
                  <a:txBody>
                    <a:bodyPr/>
                    <a:lstStyle/>
                    <a:p>
                      <a:pPr algn="r" fontAlgn="ctr"/>
                      <a:r>
                        <a:rPr lang="en-US" sz="1800" u="none" strike="noStrike">
                          <a:effectLst/>
                        </a:rPr>
                        <a:t>26%</a:t>
                      </a:r>
                      <a:endParaRPr lang="en-US" sz="1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4153314420"/>
                  </a:ext>
                </a:extLst>
              </a:tr>
              <a:tr h="190500">
                <a:tc>
                  <a:txBody>
                    <a:bodyPr/>
                    <a:lstStyle/>
                    <a:p>
                      <a:pPr algn="l" fontAlgn="t"/>
                      <a:r>
                        <a:rPr lang="en-US" sz="1800" u="none" strike="noStrike" dirty="0">
                          <a:effectLst/>
                        </a:rPr>
                        <a:t>Trinity Sunday</a:t>
                      </a:r>
                      <a:endParaRPr lang="en-US" sz="1800" b="0" i="0" u="none" strike="noStrike" dirty="0">
                        <a:solidFill>
                          <a:srgbClr val="000000"/>
                        </a:solidFill>
                        <a:effectLst/>
                        <a:latin typeface="Arial" panose="020B0604020202020204" pitchFamily="34" charset="0"/>
                      </a:endParaRPr>
                    </a:p>
                  </a:txBody>
                  <a:tcPr marL="9525" marR="9525" marT="9525" marB="0">
                    <a:solidFill>
                      <a:schemeClr val="accent6">
                        <a:lumMod val="60000"/>
                        <a:lumOff val="40000"/>
                      </a:schemeClr>
                    </a:solidFill>
                  </a:tcPr>
                </a:tc>
                <a:tc>
                  <a:txBody>
                    <a:bodyPr/>
                    <a:lstStyle/>
                    <a:p>
                      <a:pPr algn="r" fontAlgn="ctr"/>
                      <a:r>
                        <a:rPr lang="en-US" sz="1800" u="none" strike="noStrike">
                          <a:effectLst/>
                        </a:rPr>
                        <a:t>25%</a:t>
                      </a:r>
                      <a:endParaRPr lang="en-US" sz="1800" b="0" i="0" u="none" strike="noStrike">
                        <a:solidFill>
                          <a:srgbClr val="000000"/>
                        </a:solidFill>
                        <a:effectLst/>
                        <a:latin typeface="Arial" panose="020B0604020202020204" pitchFamily="34" charset="0"/>
                      </a:endParaRPr>
                    </a:p>
                  </a:txBody>
                  <a:tcPr marL="9525" marR="9525" marT="9525" marB="0" anchor="ctr">
                    <a:solidFill>
                      <a:schemeClr val="accent6">
                        <a:lumMod val="60000"/>
                        <a:lumOff val="40000"/>
                      </a:schemeClr>
                    </a:solidFill>
                  </a:tcPr>
                </a:tc>
                <a:extLst>
                  <a:ext uri="{0D108BD9-81ED-4DB2-BD59-A6C34878D82A}">
                    <a16:rowId xmlns:a16="http://schemas.microsoft.com/office/drawing/2014/main" val="639301452"/>
                  </a:ext>
                </a:extLst>
              </a:tr>
              <a:tr h="190500">
                <a:tc>
                  <a:txBody>
                    <a:bodyPr/>
                    <a:lstStyle/>
                    <a:p>
                      <a:pPr algn="l" fontAlgn="t"/>
                      <a:r>
                        <a:rPr lang="en-US" sz="1800" u="none" strike="noStrike" dirty="0">
                          <a:effectLst/>
                        </a:rPr>
                        <a:t>Transfiguration</a:t>
                      </a:r>
                      <a:endParaRPr lang="en-US" sz="1800" b="0" i="0" u="none" strike="noStrike" dirty="0">
                        <a:solidFill>
                          <a:srgbClr val="000000"/>
                        </a:solidFill>
                        <a:effectLst/>
                        <a:latin typeface="Arial" panose="020B0604020202020204" pitchFamily="34" charset="0"/>
                      </a:endParaRPr>
                    </a:p>
                  </a:txBody>
                  <a:tcPr marL="9525" marR="9525" marT="9525" marB="0">
                    <a:solidFill>
                      <a:schemeClr val="accent6">
                        <a:lumMod val="60000"/>
                        <a:lumOff val="40000"/>
                      </a:schemeClr>
                    </a:solidFill>
                  </a:tcPr>
                </a:tc>
                <a:tc>
                  <a:txBody>
                    <a:bodyPr/>
                    <a:lstStyle/>
                    <a:p>
                      <a:pPr algn="r" fontAlgn="ctr"/>
                      <a:r>
                        <a:rPr lang="en-US" sz="1800" u="none" strike="noStrike" dirty="0">
                          <a:effectLst/>
                        </a:rPr>
                        <a:t>25%</a:t>
                      </a:r>
                      <a:endParaRPr lang="en-US" sz="1800" b="0" i="0" u="none" strike="noStrike" dirty="0">
                        <a:solidFill>
                          <a:srgbClr val="000000"/>
                        </a:solidFill>
                        <a:effectLst/>
                        <a:latin typeface="Arial" panose="020B0604020202020204" pitchFamily="34" charset="0"/>
                      </a:endParaRPr>
                    </a:p>
                  </a:txBody>
                  <a:tcPr marL="9525" marR="9525" marT="9525" marB="0" anchor="ctr">
                    <a:solidFill>
                      <a:schemeClr val="accent6">
                        <a:lumMod val="60000"/>
                        <a:lumOff val="40000"/>
                      </a:schemeClr>
                    </a:solidFill>
                  </a:tcPr>
                </a:tc>
                <a:extLst>
                  <a:ext uri="{0D108BD9-81ED-4DB2-BD59-A6C34878D82A}">
                    <a16:rowId xmlns:a16="http://schemas.microsoft.com/office/drawing/2014/main" val="3557403929"/>
                  </a:ext>
                </a:extLst>
              </a:tr>
              <a:tr h="190500">
                <a:tc>
                  <a:txBody>
                    <a:bodyPr/>
                    <a:lstStyle/>
                    <a:p>
                      <a:pPr algn="l" fontAlgn="t"/>
                      <a:r>
                        <a:rPr lang="en-US" sz="1800" u="none" strike="noStrike">
                          <a:effectLst/>
                        </a:rPr>
                        <a:t>Baptism of Jesus</a:t>
                      </a:r>
                      <a:endParaRPr lang="en-US" sz="1800" b="0" i="0" u="none" strike="noStrike">
                        <a:solidFill>
                          <a:srgbClr val="000000"/>
                        </a:solidFill>
                        <a:effectLst/>
                        <a:latin typeface="Arial" panose="020B0604020202020204" pitchFamily="34" charset="0"/>
                      </a:endParaRPr>
                    </a:p>
                  </a:txBody>
                  <a:tcPr marL="9525" marR="9525" marT="9525" marB="0">
                    <a:solidFill>
                      <a:schemeClr val="accent6">
                        <a:lumMod val="60000"/>
                        <a:lumOff val="40000"/>
                      </a:schemeClr>
                    </a:solidFill>
                  </a:tcPr>
                </a:tc>
                <a:tc>
                  <a:txBody>
                    <a:bodyPr/>
                    <a:lstStyle/>
                    <a:p>
                      <a:pPr algn="r" fontAlgn="ctr"/>
                      <a:r>
                        <a:rPr lang="en-US" sz="1800" u="none" strike="noStrike" dirty="0">
                          <a:effectLst/>
                        </a:rPr>
                        <a:t>18%</a:t>
                      </a:r>
                      <a:endParaRPr lang="en-US" sz="1800" b="0" i="0" u="none" strike="noStrike" dirty="0">
                        <a:solidFill>
                          <a:srgbClr val="000000"/>
                        </a:solidFill>
                        <a:effectLst/>
                        <a:latin typeface="Arial" panose="020B0604020202020204" pitchFamily="34" charset="0"/>
                      </a:endParaRPr>
                    </a:p>
                  </a:txBody>
                  <a:tcPr marL="9525" marR="9525" marT="9525" marB="0" anchor="ctr">
                    <a:solidFill>
                      <a:schemeClr val="accent6">
                        <a:lumMod val="60000"/>
                        <a:lumOff val="40000"/>
                      </a:schemeClr>
                    </a:solidFill>
                  </a:tcPr>
                </a:tc>
                <a:extLst>
                  <a:ext uri="{0D108BD9-81ED-4DB2-BD59-A6C34878D82A}">
                    <a16:rowId xmlns:a16="http://schemas.microsoft.com/office/drawing/2014/main" val="4210799171"/>
                  </a:ext>
                </a:extLst>
              </a:tr>
              <a:tr h="190500">
                <a:tc>
                  <a:txBody>
                    <a:bodyPr/>
                    <a:lstStyle/>
                    <a:p>
                      <a:pPr algn="l" fontAlgn="t"/>
                      <a:r>
                        <a:rPr lang="en-US" sz="1800" u="none" strike="noStrike">
                          <a:effectLst/>
                        </a:rPr>
                        <a:t>Christmastide</a:t>
                      </a:r>
                      <a:endParaRPr lang="en-US" sz="1800" b="0" i="0" u="none" strike="noStrike">
                        <a:solidFill>
                          <a:srgbClr val="000000"/>
                        </a:solidFill>
                        <a:effectLst/>
                        <a:latin typeface="Arial" panose="020B0604020202020204" pitchFamily="34" charset="0"/>
                      </a:endParaRPr>
                    </a:p>
                  </a:txBody>
                  <a:tcPr marL="9525" marR="9525" marT="9525" marB="0">
                    <a:solidFill>
                      <a:schemeClr val="accent6">
                        <a:lumMod val="60000"/>
                        <a:lumOff val="40000"/>
                      </a:schemeClr>
                    </a:solidFill>
                  </a:tcPr>
                </a:tc>
                <a:tc>
                  <a:txBody>
                    <a:bodyPr/>
                    <a:lstStyle/>
                    <a:p>
                      <a:pPr algn="r" fontAlgn="ctr"/>
                      <a:r>
                        <a:rPr lang="en-US" sz="1800" u="none" strike="noStrike" dirty="0">
                          <a:effectLst/>
                        </a:rPr>
                        <a:t>17%</a:t>
                      </a:r>
                      <a:endParaRPr lang="en-US" sz="1800" b="0" i="0" u="none" strike="noStrike" dirty="0">
                        <a:solidFill>
                          <a:srgbClr val="000000"/>
                        </a:solidFill>
                        <a:effectLst/>
                        <a:latin typeface="Arial" panose="020B0604020202020204" pitchFamily="34" charset="0"/>
                      </a:endParaRPr>
                    </a:p>
                  </a:txBody>
                  <a:tcPr marL="9525" marR="9525" marT="9525" marB="0" anchor="ctr">
                    <a:solidFill>
                      <a:schemeClr val="accent6">
                        <a:lumMod val="60000"/>
                        <a:lumOff val="40000"/>
                      </a:schemeClr>
                    </a:solidFill>
                  </a:tcPr>
                </a:tc>
                <a:extLst>
                  <a:ext uri="{0D108BD9-81ED-4DB2-BD59-A6C34878D82A}">
                    <a16:rowId xmlns:a16="http://schemas.microsoft.com/office/drawing/2014/main" val="24556908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56370484"/>
              </p:ext>
            </p:extLst>
          </p:nvPr>
        </p:nvGraphicFramePr>
        <p:xfrm>
          <a:off x="7632700" y="415052"/>
          <a:ext cx="4452620" cy="6235065"/>
        </p:xfrm>
        <a:graphic>
          <a:graphicData uri="http://schemas.openxmlformats.org/drawingml/2006/table">
            <a:tbl>
              <a:tblPr>
                <a:tableStyleId>{86D32A31-9440-466C-947C-AB955EF73E24}</a:tableStyleId>
              </a:tblPr>
              <a:tblGrid>
                <a:gridCol w="3629694">
                  <a:extLst>
                    <a:ext uri="{9D8B030D-6E8A-4147-A177-3AD203B41FA5}">
                      <a16:colId xmlns:a16="http://schemas.microsoft.com/office/drawing/2014/main" val="2886976319"/>
                    </a:ext>
                  </a:extLst>
                </a:gridCol>
                <a:gridCol w="822926">
                  <a:extLst>
                    <a:ext uri="{9D8B030D-6E8A-4147-A177-3AD203B41FA5}">
                      <a16:colId xmlns:a16="http://schemas.microsoft.com/office/drawing/2014/main" val="2303716358"/>
                    </a:ext>
                  </a:extLst>
                </a:gridCol>
              </a:tblGrid>
              <a:tr h="190500">
                <a:tc>
                  <a:txBody>
                    <a:bodyPr/>
                    <a:lstStyle/>
                    <a:p>
                      <a:pPr algn="l" fontAlgn="t"/>
                      <a:r>
                        <a:rPr lang="en-US" sz="1800" u="none" strike="noStrike">
                          <a:effectLst/>
                        </a:rPr>
                        <a:t>Martin Luther King Jr. Day</a:t>
                      </a:r>
                      <a:endParaRPr lang="en-US" sz="1800" b="0" i="0" u="none" strike="noStrike">
                        <a:solidFill>
                          <a:srgbClr val="000000"/>
                        </a:solidFill>
                        <a:effectLst/>
                        <a:latin typeface="Arial" panose="020B0604020202020204" pitchFamily="34" charset="0"/>
                      </a:endParaRPr>
                    </a:p>
                  </a:txBody>
                  <a:tcPr marL="9525" marR="9525" marT="9525" marB="0"/>
                </a:tc>
                <a:tc>
                  <a:txBody>
                    <a:bodyPr/>
                    <a:lstStyle/>
                    <a:p>
                      <a:pPr algn="r" fontAlgn="ctr"/>
                      <a:r>
                        <a:rPr lang="en-US" sz="1800" u="none" strike="noStrike">
                          <a:effectLst/>
                        </a:rPr>
                        <a:t>15%</a:t>
                      </a:r>
                      <a:endParaRPr lang="en-US" sz="1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88585759"/>
                  </a:ext>
                </a:extLst>
              </a:tr>
              <a:tr h="190500">
                <a:tc>
                  <a:txBody>
                    <a:bodyPr/>
                    <a:lstStyle/>
                    <a:p>
                      <a:pPr algn="l" fontAlgn="t"/>
                      <a:r>
                        <a:rPr lang="en-US" sz="1800" u="none" strike="noStrike">
                          <a:effectLst/>
                        </a:rPr>
                        <a:t>International Day for the Persecuted Church</a:t>
                      </a:r>
                      <a:endParaRPr lang="en-US" sz="1800" b="0" i="0" u="none" strike="noStrike">
                        <a:solidFill>
                          <a:srgbClr val="000000"/>
                        </a:solidFill>
                        <a:effectLst/>
                        <a:latin typeface="Arial" panose="020B0604020202020204" pitchFamily="34" charset="0"/>
                      </a:endParaRPr>
                    </a:p>
                  </a:txBody>
                  <a:tcPr marL="9525" marR="9525" marT="9525" marB="0"/>
                </a:tc>
                <a:tc>
                  <a:txBody>
                    <a:bodyPr/>
                    <a:lstStyle/>
                    <a:p>
                      <a:pPr algn="r" fontAlgn="ctr"/>
                      <a:r>
                        <a:rPr lang="en-US" sz="1800" u="none" strike="noStrike">
                          <a:effectLst/>
                        </a:rPr>
                        <a:t>14%</a:t>
                      </a:r>
                      <a:endParaRPr lang="en-US" sz="1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746093354"/>
                  </a:ext>
                </a:extLst>
              </a:tr>
              <a:tr h="190500">
                <a:tc>
                  <a:txBody>
                    <a:bodyPr/>
                    <a:lstStyle/>
                    <a:p>
                      <a:pPr algn="l" fontAlgn="t"/>
                      <a:r>
                        <a:rPr lang="en-US" sz="1800" u="none" strike="noStrike" dirty="0">
                          <a:effectLst/>
                        </a:rPr>
                        <a:t>All Saints</a:t>
                      </a:r>
                      <a:endParaRPr lang="en-US" sz="1800" b="0" i="0" u="none" strike="noStrike" dirty="0">
                        <a:solidFill>
                          <a:srgbClr val="000000"/>
                        </a:solidFill>
                        <a:effectLst/>
                        <a:latin typeface="Arial" panose="020B0604020202020204" pitchFamily="34" charset="0"/>
                      </a:endParaRPr>
                    </a:p>
                  </a:txBody>
                  <a:tcPr marL="9525" marR="9525" marT="9525" marB="0">
                    <a:solidFill>
                      <a:schemeClr val="accent6">
                        <a:lumMod val="60000"/>
                        <a:lumOff val="40000"/>
                      </a:schemeClr>
                    </a:solidFill>
                  </a:tcPr>
                </a:tc>
                <a:tc>
                  <a:txBody>
                    <a:bodyPr/>
                    <a:lstStyle/>
                    <a:p>
                      <a:pPr algn="r" fontAlgn="ctr"/>
                      <a:r>
                        <a:rPr lang="en-US" sz="1800" u="none" strike="noStrike" dirty="0">
                          <a:effectLst/>
                        </a:rPr>
                        <a:t>14%</a:t>
                      </a:r>
                      <a:endParaRPr lang="en-US" sz="1800" b="0" i="0" u="none" strike="noStrike" dirty="0">
                        <a:solidFill>
                          <a:srgbClr val="000000"/>
                        </a:solidFill>
                        <a:effectLst/>
                        <a:latin typeface="Arial" panose="020B0604020202020204" pitchFamily="34" charset="0"/>
                      </a:endParaRPr>
                    </a:p>
                  </a:txBody>
                  <a:tcPr marL="9525" marR="9525" marT="9525" marB="0" anchor="ctr">
                    <a:solidFill>
                      <a:schemeClr val="accent6">
                        <a:lumMod val="60000"/>
                        <a:lumOff val="40000"/>
                      </a:schemeClr>
                    </a:solidFill>
                  </a:tcPr>
                </a:tc>
                <a:extLst>
                  <a:ext uri="{0D108BD9-81ED-4DB2-BD59-A6C34878D82A}">
                    <a16:rowId xmlns:a16="http://schemas.microsoft.com/office/drawing/2014/main" val="2540265360"/>
                  </a:ext>
                </a:extLst>
              </a:tr>
              <a:tr h="190500">
                <a:tc>
                  <a:txBody>
                    <a:bodyPr/>
                    <a:lstStyle/>
                    <a:p>
                      <a:pPr algn="l" fontAlgn="t"/>
                      <a:r>
                        <a:rPr lang="en-US" sz="1800" u="none" strike="noStrike">
                          <a:effectLst/>
                        </a:rPr>
                        <a:t>All Nations Heritage</a:t>
                      </a:r>
                      <a:endParaRPr lang="en-US" sz="1800" b="0" i="0" u="none" strike="noStrike">
                        <a:solidFill>
                          <a:srgbClr val="000000"/>
                        </a:solidFill>
                        <a:effectLst/>
                        <a:latin typeface="Arial" panose="020B0604020202020204" pitchFamily="34" charset="0"/>
                      </a:endParaRPr>
                    </a:p>
                  </a:txBody>
                  <a:tcPr marL="9525" marR="9525" marT="9525" marB="0"/>
                </a:tc>
                <a:tc>
                  <a:txBody>
                    <a:bodyPr/>
                    <a:lstStyle/>
                    <a:p>
                      <a:pPr algn="r" fontAlgn="ctr"/>
                      <a:r>
                        <a:rPr lang="en-US" sz="1800" u="none" strike="noStrike">
                          <a:effectLst/>
                        </a:rPr>
                        <a:t>12%</a:t>
                      </a:r>
                      <a:endParaRPr lang="en-US" sz="1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067586931"/>
                  </a:ext>
                </a:extLst>
              </a:tr>
              <a:tr h="190500">
                <a:tc>
                  <a:txBody>
                    <a:bodyPr/>
                    <a:lstStyle/>
                    <a:p>
                      <a:pPr algn="l" fontAlgn="t"/>
                      <a:r>
                        <a:rPr lang="en-US" sz="1800" u="none" strike="noStrike">
                          <a:effectLst/>
                        </a:rPr>
                        <a:t>Disabilities Awareness</a:t>
                      </a:r>
                      <a:endParaRPr lang="en-US" sz="1800" b="0" i="0" u="none" strike="noStrike">
                        <a:solidFill>
                          <a:srgbClr val="000000"/>
                        </a:solidFill>
                        <a:effectLst/>
                        <a:latin typeface="Arial" panose="020B0604020202020204" pitchFamily="34" charset="0"/>
                      </a:endParaRPr>
                    </a:p>
                  </a:txBody>
                  <a:tcPr marL="9525" marR="9525" marT="9525" marB="0"/>
                </a:tc>
                <a:tc>
                  <a:txBody>
                    <a:bodyPr/>
                    <a:lstStyle/>
                    <a:p>
                      <a:pPr algn="r" fontAlgn="ctr"/>
                      <a:r>
                        <a:rPr lang="en-US" sz="1800" u="none" strike="noStrike">
                          <a:effectLst/>
                        </a:rPr>
                        <a:t>12%</a:t>
                      </a:r>
                      <a:endParaRPr lang="en-US" sz="1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945164223"/>
                  </a:ext>
                </a:extLst>
              </a:tr>
              <a:tr h="190500">
                <a:tc>
                  <a:txBody>
                    <a:bodyPr/>
                    <a:lstStyle/>
                    <a:p>
                      <a:pPr algn="l" fontAlgn="t"/>
                      <a:r>
                        <a:rPr lang="en-US" sz="1800" u="none" strike="noStrike" dirty="0">
                          <a:effectLst/>
                        </a:rPr>
                        <a:t>Family Day (Canada)</a:t>
                      </a:r>
                      <a:endParaRPr lang="en-US" sz="1800" b="0" i="0" u="none" strike="noStrike" dirty="0">
                        <a:solidFill>
                          <a:srgbClr val="000000"/>
                        </a:solidFill>
                        <a:effectLst/>
                        <a:latin typeface="Arial" panose="020B0604020202020204" pitchFamily="34" charset="0"/>
                      </a:endParaRPr>
                    </a:p>
                  </a:txBody>
                  <a:tcPr marL="9525" marR="9525" marT="9525" marB="0"/>
                </a:tc>
                <a:tc>
                  <a:txBody>
                    <a:bodyPr/>
                    <a:lstStyle/>
                    <a:p>
                      <a:pPr algn="r" fontAlgn="ctr"/>
                      <a:r>
                        <a:rPr lang="en-US" sz="1800" u="none" strike="noStrike">
                          <a:effectLst/>
                        </a:rPr>
                        <a:t>11%</a:t>
                      </a:r>
                      <a:endParaRPr lang="en-US" sz="1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295297692"/>
                  </a:ext>
                </a:extLst>
              </a:tr>
              <a:tr h="190500">
                <a:tc>
                  <a:txBody>
                    <a:bodyPr/>
                    <a:lstStyle/>
                    <a:p>
                      <a:pPr algn="l" fontAlgn="t"/>
                      <a:r>
                        <a:rPr lang="en-US" sz="1800" u="none" strike="noStrike" dirty="0">
                          <a:effectLst/>
                        </a:rPr>
                        <a:t>Super Bowl (USA)</a:t>
                      </a:r>
                      <a:endParaRPr lang="en-US" sz="1800" b="0" i="0" u="none" strike="noStrike" dirty="0">
                        <a:solidFill>
                          <a:srgbClr val="000000"/>
                        </a:solidFill>
                        <a:effectLst/>
                        <a:latin typeface="Arial" panose="020B0604020202020204" pitchFamily="34" charset="0"/>
                      </a:endParaRPr>
                    </a:p>
                  </a:txBody>
                  <a:tcPr marL="9525" marR="9525" marT="9525" marB="0"/>
                </a:tc>
                <a:tc>
                  <a:txBody>
                    <a:bodyPr/>
                    <a:lstStyle/>
                    <a:p>
                      <a:pPr algn="r" fontAlgn="ctr"/>
                      <a:r>
                        <a:rPr lang="en-US" sz="1800" u="none" strike="noStrike">
                          <a:effectLst/>
                        </a:rPr>
                        <a:t>10%</a:t>
                      </a:r>
                      <a:endParaRPr lang="en-US" sz="1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385371723"/>
                  </a:ext>
                </a:extLst>
              </a:tr>
              <a:tr h="190500">
                <a:tc>
                  <a:txBody>
                    <a:bodyPr/>
                    <a:lstStyle/>
                    <a:p>
                      <a:pPr algn="l" fontAlgn="t"/>
                      <a:r>
                        <a:rPr lang="en-US" sz="1800" u="none" strike="noStrike">
                          <a:effectLst/>
                        </a:rPr>
                        <a:t>Valentine's Day</a:t>
                      </a:r>
                      <a:endParaRPr lang="en-US" sz="1800" b="0" i="0" u="none" strike="noStrike">
                        <a:solidFill>
                          <a:srgbClr val="000000"/>
                        </a:solidFill>
                        <a:effectLst/>
                        <a:latin typeface="Arial" panose="020B0604020202020204" pitchFamily="34" charset="0"/>
                      </a:endParaRPr>
                    </a:p>
                  </a:txBody>
                  <a:tcPr marL="9525" marR="9525" marT="9525" marB="0"/>
                </a:tc>
                <a:tc>
                  <a:txBody>
                    <a:bodyPr/>
                    <a:lstStyle/>
                    <a:p>
                      <a:pPr algn="r" fontAlgn="ctr"/>
                      <a:r>
                        <a:rPr lang="en-US" sz="1800" u="none" strike="noStrike">
                          <a:effectLst/>
                        </a:rPr>
                        <a:t>7%</a:t>
                      </a:r>
                      <a:endParaRPr lang="en-US" sz="1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709735076"/>
                  </a:ext>
                </a:extLst>
              </a:tr>
              <a:tr h="190500">
                <a:tc>
                  <a:txBody>
                    <a:bodyPr/>
                    <a:lstStyle/>
                    <a:p>
                      <a:pPr algn="l" fontAlgn="t"/>
                      <a:r>
                        <a:rPr lang="en-US" sz="1800" u="none" strike="noStrike">
                          <a:effectLst/>
                        </a:rPr>
                        <a:t>Other (Holiday/Event)</a:t>
                      </a:r>
                      <a:endParaRPr lang="en-US" sz="1800" b="0" i="0" u="none" strike="noStrike">
                        <a:solidFill>
                          <a:srgbClr val="000000"/>
                        </a:solidFill>
                        <a:effectLst/>
                        <a:latin typeface="Arial" panose="020B0604020202020204" pitchFamily="34" charset="0"/>
                      </a:endParaRPr>
                    </a:p>
                  </a:txBody>
                  <a:tcPr marL="9525" marR="9525" marT="9525" marB="0"/>
                </a:tc>
                <a:tc>
                  <a:txBody>
                    <a:bodyPr/>
                    <a:lstStyle/>
                    <a:p>
                      <a:pPr algn="r" fontAlgn="ctr"/>
                      <a:r>
                        <a:rPr lang="en-US" sz="1800" u="none" strike="noStrike">
                          <a:effectLst/>
                        </a:rPr>
                        <a:t>7%</a:t>
                      </a:r>
                      <a:endParaRPr lang="en-US" sz="1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7357441"/>
                  </a:ext>
                </a:extLst>
              </a:tr>
              <a:tr h="190500">
                <a:tc>
                  <a:txBody>
                    <a:bodyPr/>
                    <a:lstStyle/>
                    <a:p>
                      <a:pPr algn="l" fontAlgn="t"/>
                      <a:r>
                        <a:rPr lang="en-US" sz="1800" u="none" strike="noStrike">
                          <a:effectLst/>
                        </a:rPr>
                        <a:t>Earth Day</a:t>
                      </a:r>
                      <a:endParaRPr lang="en-US" sz="1800" b="0" i="0" u="none" strike="noStrike">
                        <a:solidFill>
                          <a:srgbClr val="000000"/>
                        </a:solidFill>
                        <a:effectLst/>
                        <a:latin typeface="Arial" panose="020B0604020202020204" pitchFamily="34" charset="0"/>
                      </a:endParaRPr>
                    </a:p>
                  </a:txBody>
                  <a:tcPr marL="9525" marR="9525" marT="9525" marB="0"/>
                </a:tc>
                <a:tc>
                  <a:txBody>
                    <a:bodyPr/>
                    <a:lstStyle/>
                    <a:p>
                      <a:pPr algn="r" fontAlgn="ctr"/>
                      <a:r>
                        <a:rPr lang="en-US" sz="1800" u="none" strike="noStrike">
                          <a:effectLst/>
                        </a:rPr>
                        <a:t>6%</a:t>
                      </a:r>
                      <a:endParaRPr lang="en-US" sz="1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10481684"/>
                  </a:ext>
                </a:extLst>
              </a:tr>
              <a:tr h="190500">
                <a:tc>
                  <a:txBody>
                    <a:bodyPr/>
                    <a:lstStyle/>
                    <a:p>
                      <a:pPr algn="l" fontAlgn="t"/>
                      <a:r>
                        <a:rPr lang="en-US" sz="1800" u="none" strike="noStrike">
                          <a:effectLst/>
                        </a:rPr>
                        <a:t>Mental Health Awareness</a:t>
                      </a:r>
                      <a:endParaRPr lang="en-US" sz="1800" b="0" i="0" u="none" strike="noStrike">
                        <a:solidFill>
                          <a:srgbClr val="000000"/>
                        </a:solidFill>
                        <a:effectLst/>
                        <a:latin typeface="Arial" panose="020B0604020202020204" pitchFamily="34" charset="0"/>
                      </a:endParaRPr>
                    </a:p>
                  </a:txBody>
                  <a:tcPr marL="9525" marR="9525" marT="9525" marB="0"/>
                </a:tc>
                <a:tc>
                  <a:txBody>
                    <a:bodyPr/>
                    <a:lstStyle/>
                    <a:p>
                      <a:pPr algn="r" fontAlgn="ctr"/>
                      <a:r>
                        <a:rPr lang="en-US" sz="1800" u="none" strike="noStrike">
                          <a:effectLst/>
                        </a:rPr>
                        <a:t>6%</a:t>
                      </a:r>
                      <a:endParaRPr lang="en-US" sz="1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502902273"/>
                  </a:ext>
                </a:extLst>
              </a:tr>
              <a:tr h="190500">
                <a:tc>
                  <a:txBody>
                    <a:bodyPr/>
                    <a:lstStyle/>
                    <a:p>
                      <a:pPr algn="l" fontAlgn="t"/>
                      <a:r>
                        <a:rPr lang="en-US" sz="1800" u="none" strike="noStrike" dirty="0">
                          <a:effectLst/>
                        </a:rPr>
                        <a:t>Easter Vigil</a:t>
                      </a:r>
                      <a:endParaRPr lang="en-US" sz="1800" b="0" i="0" u="none" strike="noStrike" dirty="0">
                        <a:solidFill>
                          <a:srgbClr val="000000"/>
                        </a:solidFill>
                        <a:effectLst/>
                        <a:latin typeface="Arial" panose="020B0604020202020204" pitchFamily="34" charset="0"/>
                      </a:endParaRPr>
                    </a:p>
                  </a:txBody>
                  <a:tcPr marL="9525" marR="9525" marT="9525" marB="0">
                    <a:solidFill>
                      <a:schemeClr val="accent6">
                        <a:lumMod val="60000"/>
                        <a:lumOff val="40000"/>
                      </a:schemeClr>
                    </a:solidFill>
                  </a:tcPr>
                </a:tc>
                <a:tc>
                  <a:txBody>
                    <a:bodyPr/>
                    <a:lstStyle/>
                    <a:p>
                      <a:pPr algn="r" fontAlgn="ctr"/>
                      <a:r>
                        <a:rPr lang="en-US" sz="1800" u="none" strike="noStrike" dirty="0">
                          <a:effectLst/>
                        </a:rPr>
                        <a:t>6%</a:t>
                      </a:r>
                      <a:endParaRPr lang="en-US" sz="1800" b="0" i="0" u="none" strike="noStrike" dirty="0">
                        <a:solidFill>
                          <a:srgbClr val="000000"/>
                        </a:solidFill>
                        <a:effectLst/>
                        <a:latin typeface="Arial" panose="020B0604020202020204" pitchFamily="34" charset="0"/>
                      </a:endParaRPr>
                    </a:p>
                  </a:txBody>
                  <a:tcPr marL="9525" marR="9525" marT="9525" marB="0" anchor="ctr">
                    <a:solidFill>
                      <a:schemeClr val="accent6">
                        <a:lumMod val="60000"/>
                        <a:lumOff val="40000"/>
                      </a:schemeClr>
                    </a:solidFill>
                  </a:tcPr>
                </a:tc>
                <a:extLst>
                  <a:ext uri="{0D108BD9-81ED-4DB2-BD59-A6C34878D82A}">
                    <a16:rowId xmlns:a16="http://schemas.microsoft.com/office/drawing/2014/main" val="741483043"/>
                  </a:ext>
                </a:extLst>
              </a:tr>
              <a:tr h="190500">
                <a:tc>
                  <a:txBody>
                    <a:bodyPr/>
                    <a:lstStyle/>
                    <a:p>
                      <a:pPr algn="l" fontAlgn="t"/>
                      <a:r>
                        <a:rPr lang="en-US" sz="1800" u="none" strike="noStrike">
                          <a:effectLst/>
                        </a:rPr>
                        <a:t>Patriot Day (9/11)</a:t>
                      </a:r>
                      <a:endParaRPr lang="en-US" sz="1800" b="0" i="0" u="none" strike="noStrike">
                        <a:solidFill>
                          <a:srgbClr val="000000"/>
                        </a:solidFill>
                        <a:effectLst/>
                        <a:latin typeface="Arial" panose="020B0604020202020204" pitchFamily="34" charset="0"/>
                      </a:endParaRPr>
                    </a:p>
                  </a:txBody>
                  <a:tcPr marL="9525" marR="9525" marT="9525" marB="0"/>
                </a:tc>
                <a:tc>
                  <a:txBody>
                    <a:bodyPr/>
                    <a:lstStyle/>
                    <a:p>
                      <a:pPr algn="r" fontAlgn="ctr"/>
                      <a:r>
                        <a:rPr lang="en-US" sz="1800" u="none" strike="noStrike">
                          <a:effectLst/>
                        </a:rPr>
                        <a:t>6%</a:t>
                      </a:r>
                      <a:endParaRPr lang="en-US" sz="1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755777499"/>
                  </a:ext>
                </a:extLst>
              </a:tr>
              <a:tr h="190500">
                <a:tc>
                  <a:txBody>
                    <a:bodyPr/>
                    <a:lstStyle/>
                    <a:p>
                      <a:pPr algn="l" fontAlgn="t"/>
                      <a:r>
                        <a:rPr lang="en-US" sz="1800" u="none" strike="noStrike">
                          <a:effectLst/>
                        </a:rPr>
                        <a:t>Black History Month</a:t>
                      </a:r>
                      <a:endParaRPr lang="en-US" sz="1800" b="0" i="0" u="none" strike="noStrike">
                        <a:solidFill>
                          <a:srgbClr val="000000"/>
                        </a:solidFill>
                        <a:effectLst/>
                        <a:latin typeface="Arial" panose="020B0604020202020204" pitchFamily="34" charset="0"/>
                      </a:endParaRPr>
                    </a:p>
                  </a:txBody>
                  <a:tcPr marL="9525" marR="9525" marT="9525" marB="0"/>
                </a:tc>
                <a:tc>
                  <a:txBody>
                    <a:bodyPr/>
                    <a:lstStyle/>
                    <a:p>
                      <a:pPr algn="r" fontAlgn="ctr"/>
                      <a:r>
                        <a:rPr lang="en-US" sz="1800" u="none" strike="noStrike">
                          <a:effectLst/>
                        </a:rPr>
                        <a:t>6%</a:t>
                      </a:r>
                      <a:endParaRPr lang="en-US" sz="1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630514090"/>
                  </a:ext>
                </a:extLst>
              </a:tr>
              <a:tr h="190500">
                <a:tc>
                  <a:txBody>
                    <a:bodyPr/>
                    <a:lstStyle/>
                    <a:p>
                      <a:pPr algn="l" fontAlgn="t"/>
                      <a:r>
                        <a:rPr lang="en-US" sz="1800" u="none" strike="noStrike" dirty="0">
                          <a:effectLst/>
                        </a:rPr>
                        <a:t>Annunciation</a:t>
                      </a:r>
                      <a:endParaRPr lang="en-US" sz="1800" b="0" i="0" u="none" strike="noStrike" dirty="0">
                        <a:solidFill>
                          <a:srgbClr val="000000"/>
                        </a:solidFill>
                        <a:effectLst/>
                        <a:latin typeface="Arial" panose="020B0604020202020204" pitchFamily="34" charset="0"/>
                      </a:endParaRPr>
                    </a:p>
                  </a:txBody>
                  <a:tcPr marL="9525" marR="9525" marT="9525" marB="0">
                    <a:solidFill>
                      <a:schemeClr val="accent6">
                        <a:lumMod val="60000"/>
                        <a:lumOff val="40000"/>
                      </a:schemeClr>
                    </a:solidFill>
                  </a:tcPr>
                </a:tc>
                <a:tc>
                  <a:txBody>
                    <a:bodyPr/>
                    <a:lstStyle/>
                    <a:p>
                      <a:pPr algn="r" fontAlgn="ctr"/>
                      <a:r>
                        <a:rPr lang="en-US" sz="1800" u="none" strike="noStrike" dirty="0">
                          <a:effectLst/>
                        </a:rPr>
                        <a:t>5%</a:t>
                      </a:r>
                      <a:endParaRPr lang="en-US" sz="1800" b="0" i="0" u="none" strike="noStrike" dirty="0">
                        <a:solidFill>
                          <a:srgbClr val="000000"/>
                        </a:solidFill>
                        <a:effectLst/>
                        <a:latin typeface="Arial" panose="020B0604020202020204" pitchFamily="34" charset="0"/>
                      </a:endParaRPr>
                    </a:p>
                  </a:txBody>
                  <a:tcPr marL="9525" marR="9525" marT="9525" marB="0" anchor="ctr">
                    <a:solidFill>
                      <a:schemeClr val="accent6">
                        <a:lumMod val="60000"/>
                        <a:lumOff val="40000"/>
                      </a:schemeClr>
                    </a:solidFill>
                  </a:tcPr>
                </a:tc>
                <a:extLst>
                  <a:ext uri="{0D108BD9-81ED-4DB2-BD59-A6C34878D82A}">
                    <a16:rowId xmlns:a16="http://schemas.microsoft.com/office/drawing/2014/main" val="3282129632"/>
                  </a:ext>
                </a:extLst>
              </a:tr>
              <a:tr h="190500">
                <a:tc>
                  <a:txBody>
                    <a:bodyPr/>
                    <a:lstStyle/>
                    <a:p>
                      <a:pPr algn="l" fontAlgn="t"/>
                      <a:r>
                        <a:rPr lang="en-US" sz="1800" u="none" strike="noStrike">
                          <a:effectLst/>
                        </a:rPr>
                        <a:t>Victoria Day (Canada)</a:t>
                      </a:r>
                      <a:endParaRPr lang="en-US" sz="1800" b="0" i="0" u="none" strike="noStrike">
                        <a:solidFill>
                          <a:srgbClr val="000000"/>
                        </a:solidFill>
                        <a:effectLst/>
                        <a:latin typeface="Arial" panose="020B0604020202020204" pitchFamily="34" charset="0"/>
                      </a:endParaRPr>
                    </a:p>
                  </a:txBody>
                  <a:tcPr marL="9525" marR="9525" marT="9525" marB="0"/>
                </a:tc>
                <a:tc>
                  <a:txBody>
                    <a:bodyPr/>
                    <a:lstStyle/>
                    <a:p>
                      <a:pPr algn="r" fontAlgn="ctr"/>
                      <a:r>
                        <a:rPr lang="en-US" sz="1800" u="none" strike="noStrike">
                          <a:effectLst/>
                        </a:rPr>
                        <a:t>4%</a:t>
                      </a:r>
                      <a:endParaRPr lang="en-US" sz="1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667594464"/>
                  </a:ext>
                </a:extLst>
              </a:tr>
              <a:tr h="190500">
                <a:tc>
                  <a:txBody>
                    <a:bodyPr/>
                    <a:lstStyle/>
                    <a:p>
                      <a:pPr algn="l" fontAlgn="t"/>
                      <a:r>
                        <a:rPr lang="en-US" sz="1800" u="none" strike="noStrike" dirty="0">
                          <a:effectLst/>
                        </a:rPr>
                        <a:t>Other (liturgical Season)</a:t>
                      </a:r>
                      <a:endParaRPr lang="en-US" sz="1800" b="0" i="0" u="none" strike="noStrike" dirty="0">
                        <a:solidFill>
                          <a:srgbClr val="000000"/>
                        </a:solidFill>
                        <a:effectLst/>
                        <a:latin typeface="Arial" panose="020B0604020202020204" pitchFamily="34" charset="0"/>
                      </a:endParaRPr>
                    </a:p>
                  </a:txBody>
                  <a:tcPr marL="9525" marR="9525" marT="9525" marB="0">
                    <a:solidFill>
                      <a:schemeClr val="accent6">
                        <a:lumMod val="60000"/>
                        <a:lumOff val="40000"/>
                      </a:schemeClr>
                    </a:solidFill>
                  </a:tcPr>
                </a:tc>
                <a:tc>
                  <a:txBody>
                    <a:bodyPr/>
                    <a:lstStyle/>
                    <a:p>
                      <a:pPr algn="r" fontAlgn="ctr"/>
                      <a:r>
                        <a:rPr lang="en-US" sz="1800" u="none" strike="noStrike" dirty="0">
                          <a:effectLst/>
                        </a:rPr>
                        <a:t>3%</a:t>
                      </a:r>
                      <a:endParaRPr lang="en-US" sz="1800" b="0" i="0" u="none" strike="noStrike" dirty="0">
                        <a:solidFill>
                          <a:srgbClr val="000000"/>
                        </a:solidFill>
                        <a:effectLst/>
                        <a:latin typeface="Arial" panose="020B0604020202020204" pitchFamily="34" charset="0"/>
                      </a:endParaRPr>
                    </a:p>
                  </a:txBody>
                  <a:tcPr marL="9525" marR="9525" marT="9525" marB="0" anchor="ctr">
                    <a:solidFill>
                      <a:schemeClr val="accent6">
                        <a:lumMod val="60000"/>
                        <a:lumOff val="40000"/>
                      </a:schemeClr>
                    </a:solidFill>
                  </a:tcPr>
                </a:tc>
                <a:extLst>
                  <a:ext uri="{0D108BD9-81ED-4DB2-BD59-A6C34878D82A}">
                    <a16:rowId xmlns:a16="http://schemas.microsoft.com/office/drawing/2014/main" val="256083105"/>
                  </a:ext>
                </a:extLst>
              </a:tr>
              <a:tr h="190500">
                <a:tc>
                  <a:txBody>
                    <a:bodyPr/>
                    <a:lstStyle/>
                    <a:p>
                      <a:pPr algn="l" fontAlgn="t"/>
                      <a:r>
                        <a:rPr lang="en-US" sz="1800" u="none" strike="noStrike">
                          <a:effectLst/>
                        </a:rPr>
                        <a:t>World AIDS Day</a:t>
                      </a:r>
                      <a:endParaRPr lang="en-US" sz="1800" b="0" i="0" u="none" strike="noStrike">
                        <a:solidFill>
                          <a:srgbClr val="000000"/>
                        </a:solidFill>
                        <a:effectLst/>
                        <a:latin typeface="Arial" panose="020B0604020202020204" pitchFamily="34" charset="0"/>
                      </a:endParaRPr>
                    </a:p>
                  </a:txBody>
                  <a:tcPr marL="9525" marR="9525" marT="9525" marB="0"/>
                </a:tc>
                <a:tc>
                  <a:txBody>
                    <a:bodyPr/>
                    <a:lstStyle/>
                    <a:p>
                      <a:pPr algn="r" fontAlgn="ctr"/>
                      <a:r>
                        <a:rPr lang="en-US" sz="1800" u="none" strike="noStrike">
                          <a:effectLst/>
                        </a:rPr>
                        <a:t>2%</a:t>
                      </a:r>
                      <a:endParaRPr lang="en-US" sz="1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739251357"/>
                  </a:ext>
                </a:extLst>
              </a:tr>
              <a:tr h="190500">
                <a:tc>
                  <a:txBody>
                    <a:bodyPr/>
                    <a:lstStyle/>
                    <a:p>
                      <a:pPr algn="l" fontAlgn="t"/>
                      <a:r>
                        <a:rPr lang="en-US" sz="1800" u="none" strike="noStrike">
                          <a:effectLst/>
                        </a:rPr>
                        <a:t>Cinqo de Mayo (USA)</a:t>
                      </a:r>
                      <a:endParaRPr lang="en-US" sz="1800" b="0" i="0" u="none" strike="noStrike">
                        <a:solidFill>
                          <a:srgbClr val="000000"/>
                        </a:solidFill>
                        <a:effectLst/>
                        <a:latin typeface="Arial" panose="020B0604020202020204" pitchFamily="34" charset="0"/>
                      </a:endParaRPr>
                    </a:p>
                  </a:txBody>
                  <a:tcPr marL="9525" marR="9525" marT="9525" marB="0"/>
                </a:tc>
                <a:tc>
                  <a:txBody>
                    <a:bodyPr/>
                    <a:lstStyle/>
                    <a:p>
                      <a:pPr algn="r" fontAlgn="ctr"/>
                      <a:r>
                        <a:rPr lang="en-US" sz="1800" u="none" strike="noStrike">
                          <a:effectLst/>
                        </a:rPr>
                        <a:t>1%</a:t>
                      </a:r>
                      <a:endParaRPr lang="en-US" sz="1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762149552"/>
                  </a:ext>
                </a:extLst>
              </a:tr>
              <a:tr h="190500">
                <a:tc>
                  <a:txBody>
                    <a:bodyPr/>
                    <a:lstStyle/>
                    <a:p>
                      <a:pPr algn="l" fontAlgn="t"/>
                      <a:r>
                        <a:rPr lang="en-US" sz="1800" u="none" strike="noStrike">
                          <a:effectLst/>
                        </a:rPr>
                        <a:t>Kwanzaa</a:t>
                      </a:r>
                      <a:endParaRPr lang="en-US" sz="1800" b="0" i="0" u="none" strike="noStrike">
                        <a:solidFill>
                          <a:srgbClr val="000000"/>
                        </a:solidFill>
                        <a:effectLst/>
                        <a:latin typeface="Arial" panose="020B0604020202020204" pitchFamily="34" charset="0"/>
                      </a:endParaRPr>
                    </a:p>
                  </a:txBody>
                  <a:tcPr marL="9525" marR="9525" marT="9525" marB="0"/>
                </a:tc>
                <a:tc>
                  <a:txBody>
                    <a:bodyPr/>
                    <a:lstStyle/>
                    <a:p>
                      <a:pPr algn="r" fontAlgn="ctr"/>
                      <a:r>
                        <a:rPr lang="en-US" sz="1800" u="none" strike="noStrike">
                          <a:effectLst/>
                        </a:rPr>
                        <a:t>1%</a:t>
                      </a:r>
                      <a:endParaRPr lang="en-US" sz="1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000148111"/>
                  </a:ext>
                </a:extLst>
              </a:tr>
              <a:tr h="190500">
                <a:tc>
                  <a:txBody>
                    <a:bodyPr/>
                    <a:lstStyle/>
                    <a:p>
                      <a:pPr algn="l" fontAlgn="t"/>
                      <a:r>
                        <a:rPr lang="en-US" sz="1800" u="none" strike="noStrike">
                          <a:effectLst/>
                        </a:rPr>
                        <a:t>Las Posadas</a:t>
                      </a:r>
                      <a:endParaRPr lang="en-US" sz="1800" b="0" i="0" u="none" strike="noStrike">
                        <a:solidFill>
                          <a:srgbClr val="000000"/>
                        </a:solidFill>
                        <a:effectLst/>
                        <a:latin typeface="Arial" panose="020B0604020202020204" pitchFamily="34" charset="0"/>
                      </a:endParaRPr>
                    </a:p>
                  </a:txBody>
                  <a:tcPr marL="9525" marR="9525" marT="9525" marB="0"/>
                </a:tc>
                <a:tc>
                  <a:txBody>
                    <a:bodyPr/>
                    <a:lstStyle/>
                    <a:p>
                      <a:pPr algn="r" fontAlgn="ctr"/>
                      <a:r>
                        <a:rPr lang="en-US" sz="1800" u="none" strike="noStrike" dirty="0">
                          <a:effectLst/>
                        </a:rPr>
                        <a:t>0%</a:t>
                      </a:r>
                      <a:endParaRPr lang="en-US" sz="1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303410536"/>
                  </a:ext>
                </a:extLst>
              </a:tr>
            </a:tbl>
          </a:graphicData>
        </a:graphic>
      </p:graphicFrame>
    </p:spTree>
    <p:extLst>
      <p:ext uri="{BB962C8B-B14F-4D97-AF65-F5344CB8AC3E}">
        <p14:creationId xmlns:p14="http://schemas.microsoft.com/office/powerpoint/2010/main" val="3085835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sp>
        <p:nvSpPr>
          <p:cNvPr id="173" name="Google Shape;173;p22"/>
          <p:cNvSpPr txBox="1"/>
          <p:nvPr/>
        </p:nvSpPr>
        <p:spPr>
          <a:xfrm>
            <a:off x="0" y="0"/>
            <a:ext cx="12192000" cy="369332"/>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74" name="Google Shape;174;p22"/>
          <p:cNvPicPr preferRelativeResize="0"/>
          <p:nvPr/>
        </p:nvPicPr>
        <p:blipFill rotWithShape="1">
          <a:blip r:embed="rId3">
            <a:alphaModFix/>
          </a:blip>
          <a:srcRect/>
          <a:stretch/>
        </p:blipFill>
        <p:spPr>
          <a:xfrm>
            <a:off x="334107" y="369331"/>
            <a:ext cx="11474311" cy="4053199"/>
          </a:xfrm>
          <a:prstGeom prst="rect">
            <a:avLst/>
          </a:prstGeom>
          <a:noFill/>
          <a:ln>
            <a:noFill/>
          </a:ln>
        </p:spPr>
      </p:pic>
      <p:graphicFrame>
        <p:nvGraphicFramePr>
          <p:cNvPr id="175" name="Google Shape;175;p22"/>
          <p:cNvGraphicFramePr/>
          <p:nvPr/>
        </p:nvGraphicFramePr>
        <p:xfrm>
          <a:off x="6493475" y="5428625"/>
          <a:ext cx="5314950" cy="929640"/>
        </p:xfrm>
        <a:graphic>
          <a:graphicData uri="http://schemas.openxmlformats.org/drawingml/2006/table">
            <a:tbl>
              <a:tblPr>
                <a:noFill/>
                <a:tableStyleId>{86D32A31-9440-466C-947C-AB955EF73E24}</a:tableStyleId>
              </a:tblPr>
              <a:tblGrid>
                <a:gridCol w="4371975">
                  <a:extLst>
                    <a:ext uri="{9D8B030D-6E8A-4147-A177-3AD203B41FA5}">
                      <a16:colId xmlns:a16="http://schemas.microsoft.com/office/drawing/2014/main" val="20000"/>
                    </a:ext>
                  </a:extLst>
                </a:gridCol>
                <a:gridCol w="495300">
                  <a:extLst>
                    <a:ext uri="{9D8B030D-6E8A-4147-A177-3AD203B41FA5}">
                      <a16:colId xmlns:a16="http://schemas.microsoft.com/office/drawing/2014/main" val="20001"/>
                    </a:ext>
                  </a:extLst>
                </a:gridCol>
                <a:gridCol w="447675">
                  <a:extLst>
                    <a:ext uri="{9D8B030D-6E8A-4147-A177-3AD203B41FA5}">
                      <a16:colId xmlns:a16="http://schemas.microsoft.com/office/drawing/2014/main" val="20002"/>
                    </a:ext>
                  </a:extLst>
                </a:gridCol>
              </a:tblGrid>
              <a:tr h="279400">
                <a:tc>
                  <a:txBody>
                    <a:bodyPr/>
                    <a:lstStyle/>
                    <a:p>
                      <a:pPr marL="0" lvl="0" indent="0" algn="l" rtl="0">
                        <a:spcBef>
                          <a:spcPts val="0"/>
                        </a:spcBef>
                        <a:spcAft>
                          <a:spcPts val="0"/>
                        </a:spcAft>
                        <a:buNone/>
                      </a:pPr>
                      <a:endParaRPr sz="1200" b="1">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1999</a:t>
                      </a:r>
                      <a:endParaRPr sz="1200" b="1">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2018</a:t>
                      </a:r>
                      <a:endParaRPr sz="1200" b="1">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0"/>
                  </a:ext>
                </a:extLst>
              </a:tr>
              <a:tr h="279400">
                <a:tc rowSpan="2">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Usage of Revised Common Lectionary                           Always</a:t>
                      </a: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Sometimes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6.8</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5</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1"/>
                  </a:ext>
                </a:extLst>
              </a:tr>
              <a:tr h="279400">
                <a:tc vMerge="1">
                  <a:txBody>
                    <a:bodyPr/>
                    <a:lstStyle/>
                    <a:p>
                      <a:endParaRPr lang="en-US"/>
                    </a:p>
                  </a:txBody>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31.5</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2"/>
                  </a:ext>
                </a:extLst>
              </a:tr>
            </a:tbl>
          </a:graphicData>
        </a:graphic>
      </p:graphicFrame>
      <p:sp>
        <p:nvSpPr>
          <p:cNvPr id="6" name="Rectangle 5"/>
          <p:cNvSpPr/>
          <p:nvPr/>
        </p:nvSpPr>
        <p:spPr>
          <a:xfrm>
            <a:off x="227290" y="720436"/>
            <a:ext cx="3670455" cy="286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sp>
        <p:nvSpPr>
          <p:cNvPr id="842" name="Google Shape;842;p10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90</a:t>
            </a:fld>
            <a:endParaRPr/>
          </a:p>
        </p:txBody>
      </p:sp>
      <p:sp>
        <p:nvSpPr>
          <p:cNvPr id="843" name="Google Shape;843;p103"/>
          <p:cNvSpPr txBox="1"/>
          <p:nvPr/>
        </p:nvSpPr>
        <p:spPr>
          <a:xfrm>
            <a:off x="0" y="0"/>
            <a:ext cx="12192000" cy="369332"/>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844" name="Google Shape;844;p103"/>
          <p:cNvPicPr preferRelativeResize="0"/>
          <p:nvPr/>
        </p:nvPicPr>
        <p:blipFill rotWithShape="1">
          <a:blip r:embed="rId3">
            <a:alphaModFix/>
          </a:blip>
          <a:srcRect/>
          <a:stretch/>
        </p:blipFill>
        <p:spPr>
          <a:xfrm>
            <a:off x="780672" y="369332"/>
            <a:ext cx="9967699" cy="6488668"/>
          </a:xfrm>
          <a:prstGeom prst="rect">
            <a:avLst/>
          </a:prstGeom>
          <a:noFill/>
          <a:ln>
            <a:noFill/>
          </a:ln>
        </p:spPr>
      </p:pic>
      <p:sp>
        <p:nvSpPr>
          <p:cNvPr id="5" name="Rectangle 4"/>
          <p:cNvSpPr/>
          <p:nvPr/>
        </p:nvSpPr>
        <p:spPr>
          <a:xfrm>
            <a:off x="254999" y="895927"/>
            <a:ext cx="3670455" cy="286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848"/>
        <p:cNvGrpSpPr/>
        <p:nvPr/>
      </p:nvGrpSpPr>
      <p:grpSpPr>
        <a:xfrm>
          <a:off x="0" y="0"/>
          <a:ext cx="0" cy="0"/>
          <a:chOff x="0" y="0"/>
          <a:chExt cx="0" cy="0"/>
        </a:xfrm>
      </p:grpSpPr>
      <p:sp>
        <p:nvSpPr>
          <p:cNvPr id="849" name="Google Shape;849;p10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91</a:t>
            </a:fld>
            <a:endParaRPr/>
          </a:p>
        </p:txBody>
      </p:sp>
      <p:sp>
        <p:nvSpPr>
          <p:cNvPr id="850" name="Google Shape;850;p104"/>
          <p:cNvSpPr txBox="1"/>
          <p:nvPr/>
        </p:nvSpPr>
        <p:spPr>
          <a:xfrm>
            <a:off x="0" y="0"/>
            <a:ext cx="12192000" cy="369332"/>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851" name="Google Shape;851;p104"/>
          <p:cNvPicPr preferRelativeResize="0"/>
          <p:nvPr/>
        </p:nvPicPr>
        <p:blipFill rotWithShape="1">
          <a:blip r:embed="rId3">
            <a:alphaModFix/>
          </a:blip>
          <a:srcRect/>
          <a:stretch/>
        </p:blipFill>
        <p:spPr>
          <a:xfrm>
            <a:off x="473811" y="463942"/>
            <a:ext cx="11004234" cy="4267570"/>
          </a:xfrm>
          <a:prstGeom prst="rect">
            <a:avLst/>
          </a:prstGeom>
          <a:noFill/>
          <a:ln>
            <a:noFill/>
          </a:ln>
        </p:spPr>
      </p:pic>
      <p:sp>
        <p:nvSpPr>
          <p:cNvPr id="5" name="Rectangle 4"/>
          <p:cNvSpPr/>
          <p:nvPr/>
        </p:nvSpPr>
        <p:spPr>
          <a:xfrm>
            <a:off x="208817" y="785091"/>
            <a:ext cx="3651983" cy="304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6AA84F"/>
        </a:solidFill>
        <a:effectLst/>
      </p:bgPr>
    </p:bg>
    <p:spTree>
      <p:nvGrpSpPr>
        <p:cNvPr id="1" name="Shape 88"/>
        <p:cNvGrpSpPr/>
        <p:nvPr/>
      </p:nvGrpSpPr>
      <p:grpSpPr>
        <a:xfrm>
          <a:off x="0" y="0"/>
          <a:ext cx="0" cy="0"/>
          <a:chOff x="0" y="0"/>
          <a:chExt cx="0" cy="0"/>
        </a:xfrm>
      </p:grpSpPr>
      <p:sp>
        <p:nvSpPr>
          <p:cNvPr id="89" name="Google Shape;89;p13"/>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92</a:t>
            </a:fld>
            <a:endParaRPr/>
          </a:p>
        </p:txBody>
      </p:sp>
      <p:pic>
        <p:nvPicPr>
          <p:cNvPr id="90" name="Google Shape;90;p13"/>
          <p:cNvPicPr preferRelativeResize="0"/>
          <p:nvPr/>
        </p:nvPicPr>
        <p:blipFill rotWithShape="1">
          <a:blip r:embed="rId3">
            <a:alphaModFix amt="21000"/>
          </a:blip>
          <a:srcRect b="36439"/>
          <a:stretch/>
        </p:blipFill>
        <p:spPr>
          <a:xfrm>
            <a:off x="1779523" y="16797"/>
            <a:ext cx="8405251" cy="5471703"/>
          </a:xfrm>
          <a:prstGeom prst="rect">
            <a:avLst/>
          </a:prstGeom>
          <a:noFill/>
          <a:ln>
            <a:noFill/>
          </a:ln>
        </p:spPr>
      </p:pic>
      <p:sp>
        <p:nvSpPr>
          <p:cNvPr id="91" name="Google Shape;91;p13"/>
          <p:cNvSpPr txBox="1"/>
          <p:nvPr/>
        </p:nvSpPr>
        <p:spPr>
          <a:xfrm>
            <a:off x="2252188" y="996625"/>
            <a:ext cx="7973100" cy="96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a:latin typeface="Georgia"/>
                <a:ea typeface="Georgia"/>
                <a:cs typeface="Georgia"/>
                <a:sym typeface="Georgia"/>
              </a:rPr>
              <a:t>2018 Worship Survey</a:t>
            </a:r>
            <a:endParaRPr sz="4800" b="1">
              <a:latin typeface="Georgia"/>
              <a:ea typeface="Georgia"/>
              <a:cs typeface="Georgia"/>
              <a:sym typeface="Georgia"/>
            </a:endParaRPr>
          </a:p>
        </p:txBody>
      </p:sp>
      <p:sp>
        <p:nvSpPr>
          <p:cNvPr id="92" name="Google Shape;92;p13"/>
          <p:cNvSpPr txBox="1"/>
          <p:nvPr/>
        </p:nvSpPr>
        <p:spPr>
          <a:xfrm>
            <a:off x="5277613" y="2671938"/>
            <a:ext cx="1312500" cy="49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Calibri"/>
                <a:ea typeface="Calibri"/>
                <a:cs typeface="Calibri"/>
                <a:sym typeface="Calibri"/>
              </a:rPr>
              <a:t>CRCNA Results</a:t>
            </a:r>
            <a:endParaRPr b="1">
              <a:latin typeface="Calibri"/>
              <a:ea typeface="Calibri"/>
              <a:cs typeface="Calibri"/>
              <a:sym typeface="Calibri"/>
            </a:endParaRPr>
          </a:p>
        </p:txBody>
      </p:sp>
      <p:sp>
        <p:nvSpPr>
          <p:cNvPr id="93" name="Google Shape;93;p13"/>
          <p:cNvSpPr/>
          <p:nvPr/>
        </p:nvSpPr>
        <p:spPr>
          <a:xfrm>
            <a:off x="9875" y="5476525"/>
            <a:ext cx="12192000" cy="1430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4" name="Google Shape;94;p13"/>
          <p:cNvPicPr preferRelativeResize="0"/>
          <p:nvPr/>
        </p:nvPicPr>
        <p:blipFill>
          <a:blip r:embed="rId4">
            <a:alphaModFix/>
          </a:blip>
          <a:stretch>
            <a:fillRect/>
          </a:stretch>
        </p:blipFill>
        <p:spPr>
          <a:xfrm>
            <a:off x="196500" y="5625875"/>
            <a:ext cx="1396600" cy="1132000"/>
          </a:xfrm>
          <a:prstGeom prst="rect">
            <a:avLst/>
          </a:prstGeom>
          <a:noFill/>
          <a:ln>
            <a:noFill/>
          </a:ln>
        </p:spPr>
      </p:pic>
      <p:pic>
        <p:nvPicPr>
          <p:cNvPr id="95" name="Google Shape;95;p13"/>
          <p:cNvPicPr preferRelativeResize="0"/>
          <p:nvPr/>
        </p:nvPicPr>
        <p:blipFill>
          <a:blip r:embed="rId5">
            <a:alphaModFix/>
          </a:blip>
          <a:stretch>
            <a:fillRect/>
          </a:stretch>
        </p:blipFill>
        <p:spPr>
          <a:xfrm>
            <a:off x="4161049" y="5810900"/>
            <a:ext cx="3642201" cy="910550"/>
          </a:xfrm>
          <a:prstGeom prst="rect">
            <a:avLst/>
          </a:prstGeom>
          <a:noFill/>
          <a:ln>
            <a:noFill/>
          </a:ln>
        </p:spPr>
      </p:pic>
      <p:pic>
        <p:nvPicPr>
          <p:cNvPr id="96" name="Google Shape;96;p13"/>
          <p:cNvPicPr preferRelativeResize="0"/>
          <p:nvPr/>
        </p:nvPicPr>
        <p:blipFill>
          <a:blip r:embed="rId6">
            <a:alphaModFix/>
          </a:blip>
          <a:stretch>
            <a:fillRect/>
          </a:stretch>
        </p:blipFill>
        <p:spPr>
          <a:xfrm>
            <a:off x="10225300" y="5792238"/>
            <a:ext cx="1750050" cy="799275"/>
          </a:xfrm>
          <a:prstGeom prst="rect">
            <a:avLst/>
          </a:prstGeom>
          <a:noFill/>
          <a:ln>
            <a:noFill/>
          </a:ln>
        </p:spPr>
      </p:pic>
      <p:pic>
        <p:nvPicPr>
          <p:cNvPr id="10" name="Picture 9" descr="File:Simple questionmark.svg - Wikipedi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74626" y="1521900"/>
            <a:ext cx="1569322" cy="2300075"/>
          </a:xfrm>
          <a:prstGeom prst="rect">
            <a:avLst/>
          </a:prstGeom>
        </p:spPr>
      </p:pic>
      <p:pic>
        <p:nvPicPr>
          <p:cNvPr id="11" name="Picture 10" descr="File:Simple questionmark.svg - Wikipedi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75" y="1637157"/>
            <a:ext cx="1569322" cy="2300075"/>
          </a:xfrm>
          <a:prstGeom prst="rect">
            <a:avLst/>
          </a:prstGeom>
        </p:spPr>
      </p:pic>
    </p:spTree>
    <p:extLst>
      <p:ext uri="{BB962C8B-B14F-4D97-AF65-F5344CB8AC3E}">
        <p14:creationId xmlns:p14="http://schemas.microsoft.com/office/powerpoint/2010/main" val="1029104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6AA84F"/>
        </a:solidFill>
        <a:effectLst/>
      </p:bgPr>
    </p:bg>
    <p:spTree>
      <p:nvGrpSpPr>
        <p:cNvPr id="1" name="Shape 856"/>
        <p:cNvGrpSpPr/>
        <p:nvPr/>
      </p:nvGrpSpPr>
      <p:grpSpPr>
        <a:xfrm>
          <a:off x="0" y="0"/>
          <a:ext cx="0" cy="0"/>
          <a:chOff x="0" y="0"/>
          <a:chExt cx="0" cy="0"/>
        </a:xfrm>
      </p:grpSpPr>
      <p:sp>
        <p:nvSpPr>
          <p:cNvPr id="857" name="Google Shape;857;p105"/>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93</a:t>
            </a:fld>
            <a:endParaRPr/>
          </a:p>
        </p:txBody>
      </p:sp>
      <p:pic>
        <p:nvPicPr>
          <p:cNvPr id="858" name="Google Shape;858;p105"/>
          <p:cNvPicPr preferRelativeResize="0"/>
          <p:nvPr/>
        </p:nvPicPr>
        <p:blipFill rotWithShape="1">
          <a:blip r:embed="rId3">
            <a:alphaModFix amt="21000"/>
          </a:blip>
          <a:srcRect b="36439"/>
          <a:stretch/>
        </p:blipFill>
        <p:spPr>
          <a:xfrm>
            <a:off x="1593100" y="0"/>
            <a:ext cx="8405251" cy="5471703"/>
          </a:xfrm>
          <a:prstGeom prst="rect">
            <a:avLst/>
          </a:prstGeom>
          <a:noFill/>
          <a:ln>
            <a:noFill/>
          </a:ln>
        </p:spPr>
      </p:pic>
      <p:sp>
        <p:nvSpPr>
          <p:cNvPr id="859" name="Google Shape;859;p105"/>
          <p:cNvSpPr txBox="1"/>
          <p:nvPr/>
        </p:nvSpPr>
        <p:spPr>
          <a:xfrm>
            <a:off x="2252188" y="996625"/>
            <a:ext cx="7973100" cy="96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a:latin typeface="Georgia"/>
                <a:ea typeface="Georgia"/>
                <a:cs typeface="Georgia"/>
                <a:sym typeface="Georgia"/>
              </a:rPr>
              <a:t>Music and Song</a:t>
            </a:r>
            <a:endParaRPr sz="4800" b="1">
              <a:latin typeface="Georgia"/>
              <a:ea typeface="Georgia"/>
              <a:cs typeface="Georgia"/>
              <a:sym typeface="Georgia"/>
            </a:endParaRPr>
          </a:p>
        </p:txBody>
      </p:sp>
      <p:sp>
        <p:nvSpPr>
          <p:cNvPr id="860" name="Google Shape;860;p105"/>
          <p:cNvSpPr txBox="1"/>
          <p:nvPr/>
        </p:nvSpPr>
        <p:spPr>
          <a:xfrm>
            <a:off x="5277613" y="2671938"/>
            <a:ext cx="1312500" cy="49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Calibri"/>
                <a:ea typeface="Calibri"/>
                <a:cs typeface="Calibri"/>
                <a:sym typeface="Calibri"/>
              </a:rPr>
              <a:t>CRCNA Results</a:t>
            </a:r>
            <a:endParaRPr b="1">
              <a:latin typeface="Calibri"/>
              <a:ea typeface="Calibri"/>
              <a:cs typeface="Calibri"/>
              <a:sym typeface="Calibri"/>
            </a:endParaRPr>
          </a:p>
        </p:txBody>
      </p:sp>
      <p:sp>
        <p:nvSpPr>
          <p:cNvPr id="861" name="Google Shape;861;p105"/>
          <p:cNvSpPr/>
          <p:nvPr/>
        </p:nvSpPr>
        <p:spPr>
          <a:xfrm>
            <a:off x="9875" y="5476525"/>
            <a:ext cx="12192000" cy="1430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62" name="Google Shape;862;p105"/>
          <p:cNvPicPr preferRelativeResize="0"/>
          <p:nvPr/>
        </p:nvPicPr>
        <p:blipFill>
          <a:blip r:embed="rId4">
            <a:alphaModFix/>
          </a:blip>
          <a:stretch>
            <a:fillRect/>
          </a:stretch>
        </p:blipFill>
        <p:spPr>
          <a:xfrm>
            <a:off x="196500" y="5625875"/>
            <a:ext cx="1396600" cy="1132000"/>
          </a:xfrm>
          <a:prstGeom prst="rect">
            <a:avLst/>
          </a:prstGeom>
          <a:noFill/>
          <a:ln>
            <a:noFill/>
          </a:ln>
        </p:spPr>
      </p:pic>
      <p:pic>
        <p:nvPicPr>
          <p:cNvPr id="863" name="Google Shape;863;p105"/>
          <p:cNvPicPr preferRelativeResize="0"/>
          <p:nvPr/>
        </p:nvPicPr>
        <p:blipFill>
          <a:blip r:embed="rId5">
            <a:alphaModFix/>
          </a:blip>
          <a:stretch>
            <a:fillRect/>
          </a:stretch>
        </p:blipFill>
        <p:spPr>
          <a:xfrm>
            <a:off x="4440400" y="5736600"/>
            <a:ext cx="3642201" cy="910550"/>
          </a:xfrm>
          <a:prstGeom prst="rect">
            <a:avLst/>
          </a:prstGeom>
          <a:noFill/>
          <a:ln>
            <a:noFill/>
          </a:ln>
        </p:spPr>
      </p:pic>
      <p:pic>
        <p:nvPicPr>
          <p:cNvPr id="864" name="Google Shape;864;p105"/>
          <p:cNvPicPr preferRelativeResize="0"/>
          <p:nvPr/>
        </p:nvPicPr>
        <p:blipFill>
          <a:blip r:embed="rId6">
            <a:alphaModFix/>
          </a:blip>
          <a:stretch>
            <a:fillRect/>
          </a:stretch>
        </p:blipFill>
        <p:spPr>
          <a:xfrm>
            <a:off x="10225300" y="5792238"/>
            <a:ext cx="1750050" cy="799275"/>
          </a:xfrm>
          <a:prstGeom prst="rect">
            <a:avLst/>
          </a:prstGeom>
          <a:noFill/>
          <a:ln>
            <a:noFill/>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869" name="Google Shape;869;p106"/>
          <p:cNvSpPr txBox="1">
            <a:spLocks noGrp="1"/>
          </p:cNvSpPr>
          <p:nvPr>
            <p:ph type="sldNum" idx="12"/>
          </p:nvPr>
        </p:nvSpPr>
        <p:spPr>
          <a:xfrm>
            <a:off x="8610600" y="649254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94</a:t>
            </a:fld>
            <a:endParaRPr/>
          </a:p>
        </p:txBody>
      </p:sp>
      <p:sp>
        <p:nvSpPr>
          <p:cNvPr id="870" name="Google Shape;870;p106"/>
          <p:cNvSpPr txBox="1"/>
          <p:nvPr/>
        </p:nvSpPr>
        <p:spPr>
          <a:xfrm>
            <a:off x="0" y="0"/>
            <a:ext cx="12192000" cy="369332"/>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871" name="Google Shape;871;p106"/>
          <p:cNvPicPr preferRelativeResize="0"/>
          <p:nvPr/>
        </p:nvPicPr>
        <p:blipFill rotWithShape="1">
          <a:blip r:embed="rId3">
            <a:alphaModFix/>
          </a:blip>
          <a:srcRect/>
          <a:stretch/>
        </p:blipFill>
        <p:spPr>
          <a:xfrm>
            <a:off x="261905" y="537526"/>
            <a:ext cx="11580168" cy="5955019"/>
          </a:xfrm>
          <a:prstGeom prst="rect">
            <a:avLst/>
          </a:prstGeom>
          <a:noFill/>
          <a:ln>
            <a:noFill/>
          </a:ln>
        </p:spPr>
      </p:pic>
      <p:pic>
        <p:nvPicPr>
          <p:cNvPr id="872" name="Google Shape;872;p106"/>
          <p:cNvPicPr preferRelativeResize="0"/>
          <p:nvPr/>
        </p:nvPicPr>
        <p:blipFill rotWithShape="1">
          <a:blip r:embed="rId4">
            <a:alphaModFix/>
          </a:blip>
          <a:srcRect l="11747" t="19321"/>
          <a:stretch/>
        </p:blipFill>
        <p:spPr>
          <a:xfrm>
            <a:off x="1555300" y="4746324"/>
            <a:ext cx="10636699" cy="1793600"/>
          </a:xfrm>
          <a:prstGeom prst="rect">
            <a:avLst/>
          </a:prstGeom>
          <a:noFill/>
          <a:ln>
            <a:noFill/>
          </a:ln>
        </p:spPr>
      </p:pic>
      <p:sp>
        <p:nvSpPr>
          <p:cNvPr id="6" name="Rectangle 5"/>
          <p:cNvSpPr/>
          <p:nvPr/>
        </p:nvSpPr>
        <p:spPr>
          <a:xfrm>
            <a:off x="261905" y="877455"/>
            <a:ext cx="3746677" cy="3786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876"/>
        <p:cNvGrpSpPr/>
        <p:nvPr/>
      </p:nvGrpSpPr>
      <p:grpSpPr>
        <a:xfrm>
          <a:off x="0" y="0"/>
          <a:ext cx="0" cy="0"/>
          <a:chOff x="0" y="0"/>
          <a:chExt cx="0" cy="0"/>
        </a:xfrm>
      </p:grpSpPr>
      <p:sp>
        <p:nvSpPr>
          <p:cNvPr id="877" name="Google Shape;877;p107"/>
          <p:cNvSpPr txBox="1">
            <a:spLocks noGrp="1"/>
          </p:cNvSpPr>
          <p:nvPr>
            <p:ph type="sldNum" idx="12"/>
          </p:nvPr>
        </p:nvSpPr>
        <p:spPr>
          <a:xfrm>
            <a:off x="8610600" y="6492546"/>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95</a:t>
            </a:fld>
            <a:endParaRPr/>
          </a:p>
        </p:txBody>
      </p:sp>
      <p:sp>
        <p:nvSpPr>
          <p:cNvPr id="878" name="Google Shape;878;p107"/>
          <p:cNvSpPr txBox="1"/>
          <p:nvPr/>
        </p:nvSpPr>
        <p:spPr>
          <a:xfrm>
            <a:off x="0" y="0"/>
            <a:ext cx="12192000" cy="369300"/>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aphicFrame>
        <p:nvGraphicFramePr>
          <p:cNvPr id="879" name="Google Shape;879;p107"/>
          <p:cNvGraphicFramePr/>
          <p:nvPr/>
        </p:nvGraphicFramePr>
        <p:xfrm>
          <a:off x="2895600" y="882600"/>
          <a:ext cx="3834800" cy="5080000"/>
        </p:xfrm>
        <a:graphic>
          <a:graphicData uri="http://schemas.openxmlformats.org/drawingml/2006/table">
            <a:tbl>
              <a:tblPr>
                <a:noFill/>
                <a:tableStyleId>{86D32A31-9440-466C-947C-AB955EF73E24}</a:tableStyleId>
              </a:tblPr>
              <a:tblGrid>
                <a:gridCol w="2872100">
                  <a:extLst>
                    <a:ext uri="{9D8B030D-6E8A-4147-A177-3AD203B41FA5}">
                      <a16:colId xmlns:a16="http://schemas.microsoft.com/office/drawing/2014/main" val="20000"/>
                    </a:ext>
                  </a:extLst>
                </a:gridCol>
                <a:gridCol w="485425">
                  <a:extLst>
                    <a:ext uri="{9D8B030D-6E8A-4147-A177-3AD203B41FA5}">
                      <a16:colId xmlns:a16="http://schemas.microsoft.com/office/drawing/2014/main" val="20001"/>
                    </a:ext>
                  </a:extLst>
                </a:gridCol>
                <a:gridCol w="477275">
                  <a:extLst>
                    <a:ext uri="{9D8B030D-6E8A-4147-A177-3AD203B41FA5}">
                      <a16:colId xmlns:a16="http://schemas.microsoft.com/office/drawing/2014/main" val="20002"/>
                    </a:ext>
                  </a:extLst>
                </a:gridCol>
              </a:tblGrid>
              <a:tr h="279400">
                <a:tc>
                  <a:txBody>
                    <a:bodyPr/>
                    <a:lstStyle/>
                    <a:p>
                      <a:pPr marL="0" lvl="0" indent="0" algn="l" rtl="0">
                        <a:spcBef>
                          <a:spcPts val="0"/>
                        </a:spcBef>
                        <a:spcAft>
                          <a:spcPts val="0"/>
                        </a:spcAft>
                        <a:buNone/>
                      </a:pPr>
                      <a:endParaRPr sz="1200" b="1">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1999</a:t>
                      </a:r>
                      <a:endParaRPr sz="1200" b="1">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2018</a:t>
                      </a:r>
                      <a:endParaRPr sz="1200" b="1">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0"/>
                  </a:ext>
                </a:extLst>
              </a:tr>
              <a:tr h="279400">
                <a:tc rowSpan="5">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Organ accompaniment </a:t>
                      </a:r>
                      <a:r>
                        <a:rPr lang="en-US" sz="1200">
                          <a:latin typeface="Times New Roman"/>
                          <a:ea typeface="Times New Roman"/>
                          <a:cs typeface="Times New Roman"/>
                          <a:sym typeface="Times New Roman"/>
                        </a:rPr>
                        <a:t>               Always</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Usually</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Sometimes</a:t>
                      </a: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Seldom</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Never</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20.6</a:t>
                      </a:r>
                      <a:endParaRPr sz="1200">
                        <a:latin typeface="Times New Roman"/>
                        <a:ea typeface="Times New Roman"/>
                        <a:cs typeface="Times New Roman"/>
                        <a:sym typeface="Times New Roman"/>
                      </a:endParaRPr>
                    </a:p>
                  </a:txBody>
                  <a:tcPr marL="63500" marR="63500" marT="63500" marB="63500">
                    <a:solidFill>
                      <a:srgbClr val="FFFF00"/>
                    </a:solidFill>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5</a:t>
                      </a:r>
                      <a:endParaRPr sz="1200">
                        <a:latin typeface="Times New Roman"/>
                        <a:ea typeface="Times New Roman"/>
                        <a:cs typeface="Times New Roman"/>
                        <a:sym typeface="Times New Roman"/>
                      </a:endParaRPr>
                    </a:p>
                  </a:txBody>
                  <a:tcPr marL="63500" marR="63500" marT="63500" marB="63500">
                    <a:solidFill>
                      <a:srgbClr val="FFFF00"/>
                    </a:solidFill>
                  </a:tcPr>
                </a:tc>
                <a:extLst>
                  <a:ext uri="{0D108BD9-81ED-4DB2-BD59-A6C34878D82A}">
                    <a16:rowId xmlns:a16="http://schemas.microsoft.com/office/drawing/2014/main" val="10001"/>
                  </a:ext>
                </a:extLst>
              </a:tr>
              <a:tr h="279400">
                <a:tc vMerge="1">
                  <a:txBody>
                    <a:bodyPr/>
                    <a:lstStyle/>
                    <a:p>
                      <a:endParaRPr lang="en-US"/>
                    </a:p>
                  </a:txBody>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47.5</a:t>
                      </a:r>
                      <a:endParaRPr sz="1200">
                        <a:latin typeface="Times New Roman"/>
                        <a:ea typeface="Times New Roman"/>
                        <a:cs typeface="Times New Roman"/>
                        <a:sym typeface="Times New Roman"/>
                      </a:endParaRPr>
                    </a:p>
                  </a:txBody>
                  <a:tcPr marL="63500" marR="63500" marT="63500" marB="63500">
                    <a:solidFill>
                      <a:srgbClr val="FFFF00"/>
                    </a:solidFill>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11</a:t>
                      </a:r>
                      <a:endParaRPr sz="1200">
                        <a:latin typeface="Times New Roman"/>
                        <a:ea typeface="Times New Roman"/>
                        <a:cs typeface="Times New Roman"/>
                        <a:sym typeface="Times New Roman"/>
                      </a:endParaRPr>
                    </a:p>
                  </a:txBody>
                  <a:tcPr marL="63500" marR="63500" marT="63500" marB="63500">
                    <a:solidFill>
                      <a:srgbClr val="FFFF00"/>
                    </a:solidFill>
                  </a:tcPr>
                </a:tc>
                <a:extLst>
                  <a:ext uri="{0D108BD9-81ED-4DB2-BD59-A6C34878D82A}">
                    <a16:rowId xmlns:a16="http://schemas.microsoft.com/office/drawing/2014/main" val="10002"/>
                  </a:ext>
                </a:extLst>
              </a:tr>
              <a:tr h="279400">
                <a:tc vMerge="1">
                  <a:txBody>
                    <a:bodyPr/>
                    <a:lstStyle/>
                    <a:p>
                      <a:endParaRPr lang="en-US"/>
                    </a:p>
                  </a:txBody>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14.5</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23</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3"/>
                  </a:ext>
                </a:extLst>
              </a:tr>
              <a:tr h="279400">
                <a:tc vMerge="1">
                  <a:txBody>
                    <a:bodyPr/>
                    <a:lstStyle/>
                    <a:p>
                      <a:endParaRPr lang="en-US"/>
                    </a:p>
                  </a:txBody>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15.4</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15</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4"/>
                  </a:ext>
                </a:extLst>
              </a:tr>
              <a:tr h="279400">
                <a:tc vMerge="1">
                  <a:txBody>
                    <a:bodyPr/>
                    <a:lstStyle/>
                    <a:p>
                      <a:endParaRPr lang="en-US"/>
                    </a:p>
                  </a:txBody>
                  <a:tcPr/>
                </a:tc>
                <a:tc>
                  <a:txBody>
                    <a:bodyPr/>
                    <a:lstStyle/>
                    <a:p>
                      <a:pPr marL="0" lvl="0" indent="0" algn="l" rtl="0">
                        <a:spcBef>
                          <a:spcPts val="0"/>
                        </a:spcBef>
                        <a:spcAft>
                          <a:spcPts val="0"/>
                        </a:spcAft>
                        <a:buNone/>
                      </a:pP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30</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5"/>
                  </a:ext>
                </a:extLst>
              </a:tr>
              <a:tr h="279400">
                <a:tc rowSpan="5">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piano accompaniment</a:t>
                      </a:r>
                      <a:r>
                        <a:rPr lang="en-US" sz="1200">
                          <a:latin typeface="Times New Roman"/>
                          <a:ea typeface="Times New Roman"/>
                          <a:cs typeface="Times New Roman"/>
                          <a:sym typeface="Times New Roman"/>
                        </a:rPr>
                        <a:t>                Always</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Usually</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Sometimes</a:t>
                      </a: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Seldom</a:t>
                      </a: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Never</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25.4</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12</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6"/>
                  </a:ext>
                </a:extLst>
              </a:tr>
              <a:tr h="279400">
                <a:tc vMerge="1">
                  <a:txBody>
                    <a:bodyPr/>
                    <a:lstStyle/>
                    <a:p>
                      <a:endParaRPr lang="en-US"/>
                    </a:p>
                  </a:txBody>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30.1</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20</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7"/>
                  </a:ext>
                </a:extLst>
              </a:tr>
              <a:tr h="279400">
                <a:tc vMerge="1">
                  <a:txBody>
                    <a:bodyPr/>
                    <a:lstStyle/>
                    <a:p>
                      <a:endParaRPr lang="en-US"/>
                    </a:p>
                  </a:txBody>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38.7</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38</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8"/>
                  </a:ext>
                </a:extLst>
              </a:tr>
              <a:tr h="279400">
                <a:tc vMerge="1">
                  <a:txBody>
                    <a:bodyPr/>
                    <a:lstStyle/>
                    <a:p>
                      <a:endParaRPr lang="en-US"/>
                    </a:p>
                  </a:txBody>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5.8</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15</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9"/>
                  </a:ext>
                </a:extLst>
              </a:tr>
              <a:tr h="279400">
                <a:tc vMerge="1">
                  <a:txBody>
                    <a:bodyPr/>
                    <a:lstStyle/>
                    <a:p>
                      <a:endParaRPr lang="en-US"/>
                    </a:p>
                  </a:txBody>
                  <a:tcPr/>
                </a:tc>
                <a:tc>
                  <a:txBody>
                    <a:bodyPr/>
                    <a:lstStyle/>
                    <a:p>
                      <a:pPr marL="0" lvl="0" indent="0" algn="l" rtl="0">
                        <a:spcBef>
                          <a:spcPts val="0"/>
                        </a:spcBef>
                        <a:spcAft>
                          <a:spcPts val="0"/>
                        </a:spcAft>
                        <a:buNone/>
                      </a:pP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6</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10"/>
                  </a:ext>
                </a:extLst>
              </a:tr>
              <a:tr h="279400">
                <a:tc rowSpan="5">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Worship team accompaniment</a:t>
                      </a:r>
                      <a:r>
                        <a:rPr lang="en-US" sz="1200">
                          <a:latin typeface="Times New Roman"/>
                          <a:ea typeface="Times New Roman"/>
                          <a:cs typeface="Times New Roman"/>
                          <a:sym typeface="Times New Roman"/>
                        </a:rPr>
                        <a:t>   Always</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Usually</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Sometimes</a:t>
                      </a: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Seldom</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Never</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12.6</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27</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11"/>
                  </a:ext>
                </a:extLst>
              </a:tr>
              <a:tr h="279400">
                <a:tc vMerge="1">
                  <a:txBody>
                    <a:bodyPr/>
                    <a:lstStyle/>
                    <a:p>
                      <a:endParaRPr lang="en-US"/>
                    </a:p>
                  </a:txBody>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10.5</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32</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12"/>
                  </a:ext>
                </a:extLst>
              </a:tr>
              <a:tr h="279400">
                <a:tc vMerge="1">
                  <a:txBody>
                    <a:bodyPr/>
                    <a:lstStyle/>
                    <a:p>
                      <a:endParaRPr lang="en-US"/>
                    </a:p>
                  </a:txBody>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32.3</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23</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13"/>
                  </a:ext>
                </a:extLst>
              </a:tr>
              <a:tr h="279400">
                <a:tc vMerge="1">
                  <a:txBody>
                    <a:bodyPr/>
                    <a:lstStyle/>
                    <a:p>
                      <a:endParaRPr lang="en-US"/>
                    </a:p>
                  </a:txBody>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44.6</a:t>
                      </a:r>
                      <a:endParaRPr sz="1200">
                        <a:latin typeface="Times New Roman"/>
                        <a:ea typeface="Times New Roman"/>
                        <a:cs typeface="Times New Roman"/>
                        <a:sym typeface="Times New Roman"/>
                      </a:endParaRPr>
                    </a:p>
                  </a:txBody>
                  <a:tcPr marL="63500" marR="63500" marT="63500" marB="63500">
                    <a:solidFill>
                      <a:srgbClr val="FFFF00"/>
                    </a:solidFill>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5</a:t>
                      </a:r>
                      <a:endParaRPr sz="1200">
                        <a:latin typeface="Times New Roman"/>
                        <a:ea typeface="Times New Roman"/>
                        <a:cs typeface="Times New Roman"/>
                        <a:sym typeface="Times New Roman"/>
                      </a:endParaRPr>
                    </a:p>
                  </a:txBody>
                  <a:tcPr marL="63500" marR="63500" marT="63500" marB="63500">
                    <a:solidFill>
                      <a:srgbClr val="FFFF00"/>
                    </a:solidFill>
                  </a:tcPr>
                </a:tc>
                <a:extLst>
                  <a:ext uri="{0D108BD9-81ED-4DB2-BD59-A6C34878D82A}">
                    <a16:rowId xmlns:a16="http://schemas.microsoft.com/office/drawing/2014/main" val="10014"/>
                  </a:ext>
                </a:extLst>
              </a:tr>
              <a:tr h="279400">
                <a:tc vMerge="1">
                  <a:txBody>
                    <a:bodyPr/>
                    <a:lstStyle/>
                    <a:p>
                      <a:endParaRPr lang="en-US"/>
                    </a:p>
                  </a:txBody>
                  <a:tcPr/>
                </a:tc>
                <a:tc>
                  <a:txBody>
                    <a:bodyPr/>
                    <a:lstStyle/>
                    <a:p>
                      <a:pPr marL="0" lvl="0" indent="0" algn="l" rtl="0">
                        <a:spcBef>
                          <a:spcPts val="0"/>
                        </a:spcBef>
                        <a:spcAft>
                          <a:spcPts val="0"/>
                        </a:spcAft>
                        <a:buNone/>
                      </a:pPr>
                      <a:endParaRPr sz="1200">
                        <a:latin typeface="Times New Roman"/>
                        <a:ea typeface="Times New Roman"/>
                        <a:cs typeface="Times New Roman"/>
                        <a:sym typeface="Times New Roman"/>
                      </a:endParaRPr>
                    </a:p>
                  </a:txBody>
                  <a:tcPr marL="63500" marR="63500" marT="63500" marB="63500">
                    <a:solidFill>
                      <a:srgbClr val="FFFF00"/>
                    </a:solidFill>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6</a:t>
                      </a:r>
                      <a:endParaRPr sz="1200">
                        <a:latin typeface="Times New Roman"/>
                        <a:ea typeface="Times New Roman"/>
                        <a:cs typeface="Times New Roman"/>
                        <a:sym typeface="Times New Roman"/>
                      </a:endParaRPr>
                    </a:p>
                  </a:txBody>
                  <a:tcPr marL="63500" marR="63500" marT="63500" marB="63500">
                    <a:solidFill>
                      <a:srgbClr val="FFFF00"/>
                    </a:solidFill>
                  </a:tcPr>
                </a:tc>
                <a:extLst>
                  <a:ext uri="{0D108BD9-81ED-4DB2-BD59-A6C34878D82A}">
                    <a16:rowId xmlns:a16="http://schemas.microsoft.com/office/drawing/2014/main" val="10015"/>
                  </a:ext>
                </a:extLst>
              </a:tr>
            </a:tbl>
          </a:graphicData>
        </a:graphic>
      </p:graphicFrame>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883"/>
        <p:cNvGrpSpPr/>
        <p:nvPr/>
      </p:nvGrpSpPr>
      <p:grpSpPr>
        <a:xfrm>
          <a:off x="0" y="0"/>
          <a:ext cx="0" cy="0"/>
          <a:chOff x="0" y="0"/>
          <a:chExt cx="0" cy="0"/>
        </a:xfrm>
      </p:grpSpPr>
      <p:sp>
        <p:nvSpPr>
          <p:cNvPr id="884" name="Google Shape;884;p108"/>
          <p:cNvSpPr txBox="1">
            <a:spLocks noGrp="1"/>
          </p:cNvSpPr>
          <p:nvPr>
            <p:ph type="sldNum" idx="12"/>
          </p:nvPr>
        </p:nvSpPr>
        <p:spPr>
          <a:xfrm>
            <a:off x="8610600" y="649254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96</a:t>
            </a:fld>
            <a:endParaRPr/>
          </a:p>
        </p:txBody>
      </p:sp>
      <p:sp>
        <p:nvSpPr>
          <p:cNvPr id="885" name="Google Shape;885;p108"/>
          <p:cNvSpPr txBox="1"/>
          <p:nvPr/>
        </p:nvSpPr>
        <p:spPr>
          <a:xfrm>
            <a:off x="0" y="0"/>
            <a:ext cx="12192000" cy="369332"/>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886" name="Google Shape;886;p108"/>
          <p:cNvPicPr preferRelativeResize="0"/>
          <p:nvPr/>
        </p:nvPicPr>
        <p:blipFill rotWithShape="1">
          <a:blip r:embed="rId3">
            <a:alphaModFix/>
          </a:blip>
          <a:srcRect/>
          <a:stretch/>
        </p:blipFill>
        <p:spPr>
          <a:xfrm>
            <a:off x="593883" y="486799"/>
            <a:ext cx="11004234" cy="6370872"/>
          </a:xfrm>
          <a:prstGeom prst="rect">
            <a:avLst/>
          </a:prstGeom>
          <a:noFill/>
          <a:ln>
            <a:noFill/>
          </a:ln>
        </p:spPr>
      </p:pic>
      <p:sp>
        <p:nvSpPr>
          <p:cNvPr id="5" name="Rectangle 4"/>
          <p:cNvSpPr/>
          <p:nvPr/>
        </p:nvSpPr>
        <p:spPr>
          <a:xfrm>
            <a:off x="303490" y="842355"/>
            <a:ext cx="3735110" cy="4618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sp>
        <p:nvSpPr>
          <p:cNvPr id="891" name="Google Shape;891;p109"/>
          <p:cNvSpPr txBox="1">
            <a:spLocks noGrp="1"/>
          </p:cNvSpPr>
          <p:nvPr>
            <p:ph type="sldNum" idx="12"/>
          </p:nvPr>
        </p:nvSpPr>
        <p:spPr>
          <a:xfrm>
            <a:off x="8610600" y="649254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97</a:t>
            </a:fld>
            <a:endParaRPr/>
          </a:p>
        </p:txBody>
      </p:sp>
      <p:sp>
        <p:nvSpPr>
          <p:cNvPr id="892" name="Google Shape;892;p109"/>
          <p:cNvSpPr txBox="1"/>
          <p:nvPr/>
        </p:nvSpPr>
        <p:spPr>
          <a:xfrm>
            <a:off x="0" y="0"/>
            <a:ext cx="12192000" cy="369332"/>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893" name="Google Shape;893;p109"/>
          <p:cNvPicPr preferRelativeResize="0"/>
          <p:nvPr/>
        </p:nvPicPr>
        <p:blipFill rotWithShape="1">
          <a:blip r:embed="rId3">
            <a:alphaModFix/>
          </a:blip>
          <a:srcRect/>
          <a:stretch/>
        </p:blipFill>
        <p:spPr>
          <a:xfrm>
            <a:off x="817076" y="369332"/>
            <a:ext cx="10400652" cy="6307442"/>
          </a:xfrm>
          <a:prstGeom prst="rect">
            <a:avLst/>
          </a:prstGeom>
          <a:noFill/>
          <a:ln>
            <a:noFill/>
          </a:ln>
        </p:spPr>
      </p:pic>
      <p:sp>
        <p:nvSpPr>
          <p:cNvPr id="5" name="Rectangle 4"/>
          <p:cNvSpPr/>
          <p:nvPr/>
        </p:nvSpPr>
        <p:spPr>
          <a:xfrm>
            <a:off x="282708" y="1006763"/>
            <a:ext cx="3670455" cy="286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897"/>
        <p:cNvGrpSpPr/>
        <p:nvPr/>
      </p:nvGrpSpPr>
      <p:grpSpPr>
        <a:xfrm>
          <a:off x="0" y="0"/>
          <a:ext cx="0" cy="0"/>
          <a:chOff x="0" y="0"/>
          <a:chExt cx="0" cy="0"/>
        </a:xfrm>
      </p:grpSpPr>
      <p:sp>
        <p:nvSpPr>
          <p:cNvPr id="898" name="Google Shape;898;p110"/>
          <p:cNvSpPr txBox="1">
            <a:spLocks noGrp="1"/>
          </p:cNvSpPr>
          <p:nvPr>
            <p:ph type="sldNum" idx="12"/>
          </p:nvPr>
        </p:nvSpPr>
        <p:spPr>
          <a:xfrm>
            <a:off x="8610600" y="6492546"/>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98</a:t>
            </a:fld>
            <a:endParaRPr/>
          </a:p>
        </p:txBody>
      </p:sp>
      <p:sp>
        <p:nvSpPr>
          <p:cNvPr id="899" name="Google Shape;899;p110"/>
          <p:cNvSpPr txBox="1"/>
          <p:nvPr/>
        </p:nvSpPr>
        <p:spPr>
          <a:xfrm>
            <a:off x="0" y="0"/>
            <a:ext cx="12192000" cy="369300"/>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aphicFrame>
        <p:nvGraphicFramePr>
          <p:cNvPr id="900" name="Google Shape;900;p110"/>
          <p:cNvGraphicFramePr/>
          <p:nvPr/>
        </p:nvGraphicFramePr>
        <p:xfrm>
          <a:off x="2856150" y="882600"/>
          <a:ext cx="5314950" cy="5080000"/>
        </p:xfrm>
        <a:graphic>
          <a:graphicData uri="http://schemas.openxmlformats.org/drawingml/2006/table">
            <a:tbl>
              <a:tblPr>
                <a:noFill/>
                <a:tableStyleId>{86D32A31-9440-466C-947C-AB955EF73E24}</a:tableStyleId>
              </a:tblPr>
              <a:tblGrid>
                <a:gridCol w="4371975">
                  <a:extLst>
                    <a:ext uri="{9D8B030D-6E8A-4147-A177-3AD203B41FA5}">
                      <a16:colId xmlns:a16="http://schemas.microsoft.com/office/drawing/2014/main" val="20000"/>
                    </a:ext>
                  </a:extLst>
                </a:gridCol>
                <a:gridCol w="495300">
                  <a:extLst>
                    <a:ext uri="{9D8B030D-6E8A-4147-A177-3AD203B41FA5}">
                      <a16:colId xmlns:a16="http://schemas.microsoft.com/office/drawing/2014/main" val="20001"/>
                    </a:ext>
                  </a:extLst>
                </a:gridCol>
                <a:gridCol w="447675">
                  <a:extLst>
                    <a:ext uri="{9D8B030D-6E8A-4147-A177-3AD203B41FA5}">
                      <a16:colId xmlns:a16="http://schemas.microsoft.com/office/drawing/2014/main" val="20002"/>
                    </a:ext>
                  </a:extLst>
                </a:gridCol>
              </a:tblGrid>
              <a:tr h="279400">
                <a:tc>
                  <a:txBody>
                    <a:bodyPr/>
                    <a:lstStyle/>
                    <a:p>
                      <a:pPr marL="0" lvl="0" indent="0" algn="l" rtl="0">
                        <a:spcBef>
                          <a:spcPts val="0"/>
                        </a:spcBef>
                        <a:spcAft>
                          <a:spcPts val="0"/>
                        </a:spcAft>
                        <a:buNone/>
                      </a:pPr>
                      <a:endParaRPr sz="1200" b="1">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1999</a:t>
                      </a:r>
                      <a:endParaRPr sz="1200" b="1">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2018</a:t>
                      </a:r>
                      <a:endParaRPr sz="1200" b="1">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0"/>
                  </a:ext>
                </a:extLst>
              </a:tr>
              <a:tr h="279400">
                <a:tc rowSpan="5">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Children’s Choir</a:t>
                      </a:r>
                      <a:r>
                        <a:rPr lang="en-US" sz="1200">
                          <a:latin typeface="Times New Roman"/>
                          <a:ea typeface="Times New Roman"/>
                          <a:cs typeface="Times New Roman"/>
                          <a:sym typeface="Times New Roman"/>
                        </a:rPr>
                        <a:t>                                                                   Weekly</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Monthly</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Quarterly</a:t>
                      </a: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Yearly</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Seasonly</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0.2</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1</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1"/>
                  </a:ext>
                </a:extLst>
              </a:tr>
              <a:tr h="279400">
                <a:tc vMerge="1">
                  <a:txBody>
                    <a:bodyPr/>
                    <a:lstStyle/>
                    <a:p>
                      <a:endParaRPr lang="en-US"/>
                    </a:p>
                  </a:txBody>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14.1</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3</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2"/>
                  </a:ext>
                </a:extLst>
              </a:tr>
              <a:tr h="279400">
                <a:tc vMerge="1">
                  <a:txBody>
                    <a:bodyPr/>
                    <a:lstStyle/>
                    <a:p>
                      <a:endParaRPr lang="en-US"/>
                    </a:p>
                  </a:txBody>
                  <a:tcPr/>
                </a:tc>
                <a:tc>
                  <a:txBody>
                    <a:bodyPr/>
                    <a:lstStyle/>
                    <a:p>
                      <a:pPr marL="0" lvl="0" indent="0" algn="l" rtl="0">
                        <a:spcBef>
                          <a:spcPts val="0"/>
                        </a:spcBef>
                        <a:spcAft>
                          <a:spcPts val="0"/>
                        </a:spcAft>
                        <a:buNone/>
                      </a:pP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5</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3"/>
                  </a:ext>
                </a:extLst>
              </a:tr>
              <a:tr h="279400">
                <a:tc vMerge="1">
                  <a:txBody>
                    <a:bodyPr/>
                    <a:lstStyle/>
                    <a:p>
                      <a:endParaRPr lang="en-US"/>
                    </a:p>
                  </a:txBody>
                  <a:tcPr/>
                </a:tc>
                <a:tc>
                  <a:txBody>
                    <a:bodyPr/>
                    <a:lstStyle/>
                    <a:p>
                      <a:pPr marL="0" lvl="0" indent="0" algn="l" rtl="0">
                        <a:spcBef>
                          <a:spcPts val="0"/>
                        </a:spcBef>
                        <a:spcAft>
                          <a:spcPts val="0"/>
                        </a:spcAft>
                        <a:buNone/>
                      </a:pP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1</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4"/>
                  </a:ext>
                </a:extLst>
              </a:tr>
              <a:tr h="279400">
                <a:tc vMerge="1">
                  <a:txBody>
                    <a:bodyPr/>
                    <a:lstStyle/>
                    <a:p>
                      <a:endParaRPr lang="en-US"/>
                    </a:p>
                  </a:txBody>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48</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6</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5"/>
                  </a:ext>
                </a:extLst>
              </a:tr>
              <a:tr h="279400">
                <a:tc rowSpan="5">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Youth Choir  </a:t>
                      </a:r>
                      <a:r>
                        <a:rPr lang="en-US" sz="1200">
                          <a:latin typeface="Times New Roman"/>
                          <a:ea typeface="Times New Roman"/>
                          <a:cs typeface="Times New Roman"/>
                          <a:sym typeface="Times New Roman"/>
                        </a:rPr>
                        <a:t>                                                                        Weekly</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Monthly</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Quarterly</a:t>
                      </a: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Yearly</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Seasonly</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0.6</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0</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6"/>
                  </a:ext>
                </a:extLst>
              </a:tr>
              <a:tr h="279400">
                <a:tc vMerge="1">
                  <a:txBody>
                    <a:bodyPr/>
                    <a:lstStyle/>
                    <a:p>
                      <a:endParaRPr lang="en-US"/>
                    </a:p>
                  </a:txBody>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8.1</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0</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7"/>
                  </a:ext>
                </a:extLst>
              </a:tr>
              <a:tr h="279400">
                <a:tc vMerge="1">
                  <a:txBody>
                    <a:bodyPr/>
                    <a:lstStyle/>
                    <a:p>
                      <a:endParaRPr lang="en-US"/>
                    </a:p>
                  </a:txBody>
                  <a:tcPr/>
                </a:tc>
                <a:tc>
                  <a:txBody>
                    <a:bodyPr/>
                    <a:lstStyle/>
                    <a:p>
                      <a:pPr marL="0" lvl="0" indent="0" algn="l" rtl="0">
                        <a:spcBef>
                          <a:spcPts val="0"/>
                        </a:spcBef>
                        <a:spcAft>
                          <a:spcPts val="0"/>
                        </a:spcAft>
                        <a:buNone/>
                      </a:pP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2</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8"/>
                  </a:ext>
                </a:extLst>
              </a:tr>
              <a:tr h="279400">
                <a:tc vMerge="1">
                  <a:txBody>
                    <a:bodyPr/>
                    <a:lstStyle/>
                    <a:p>
                      <a:endParaRPr lang="en-US"/>
                    </a:p>
                  </a:txBody>
                  <a:tcPr/>
                </a:tc>
                <a:tc>
                  <a:txBody>
                    <a:bodyPr/>
                    <a:lstStyle/>
                    <a:p>
                      <a:pPr marL="0" lvl="0" indent="0" algn="l" rtl="0">
                        <a:spcBef>
                          <a:spcPts val="0"/>
                        </a:spcBef>
                        <a:spcAft>
                          <a:spcPts val="0"/>
                        </a:spcAft>
                        <a:buNone/>
                      </a:pP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1</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9"/>
                  </a:ext>
                </a:extLst>
              </a:tr>
              <a:tr h="279400">
                <a:tc vMerge="1">
                  <a:txBody>
                    <a:bodyPr/>
                    <a:lstStyle/>
                    <a:p>
                      <a:endParaRPr lang="en-US"/>
                    </a:p>
                  </a:txBody>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27.9</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1</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10"/>
                  </a:ext>
                </a:extLst>
              </a:tr>
              <a:tr h="279400">
                <a:tc rowSpan="5">
                  <a:txBody>
                    <a:bodyPr/>
                    <a:lstStyle/>
                    <a:p>
                      <a:pPr marL="0" lvl="0" indent="0" algn="l" rtl="0">
                        <a:spcBef>
                          <a:spcPts val="0"/>
                        </a:spcBef>
                        <a:spcAft>
                          <a:spcPts val="0"/>
                        </a:spcAft>
                        <a:buNone/>
                      </a:pPr>
                      <a:r>
                        <a:rPr lang="en-US" sz="1200" b="1">
                          <a:latin typeface="Times New Roman"/>
                          <a:ea typeface="Times New Roman"/>
                          <a:cs typeface="Times New Roman"/>
                          <a:sym typeface="Times New Roman"/>
                        </a:rPr>
                        <a:t>Adult Choir    </a:t>
                      </a:r>
                      <a:r>
                        <a:rPr lang="en-US" sz="1200">
                          <a:latin typeface="Times New Roman"/>
                          <a:ea typeface="Times New Roman"/>
                          <a:cs typeface="Times New Roman"/>
                          <a:sym typeface="Times New Roman"/>
                        </a:rPr>
                        <a:t>                                                                      Weekly</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Monthly</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Quarterly</a:t>
                      </a: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Yearly</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                                                                                               Seasonly</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9.8</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6</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11"/>
                  </a:ext>
                </a:extLst>
              </a:tr>
              <a:tr h="279400">
                <a:tc vMerge="1">
                  <a:txBody>
                    <a:bodyPr/>
                    <a:lstStyle/>
                    <a:p>
                      <a:endParaRPr lang="en-US"/>
                    </a:p>
                  </a:txBody>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25</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8</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12"/>
                  </a:ext>
                </a:extLst>
              </a:tr>
              <a:tr h="279400">
                <a:tc vMerge="1">
                  <a:txBody>
                    <a:bodyPr/>
                    <a:lstStyle/>
                    <a:p>
                      <a:endParaRPr lang="en-US"/>
                    </a:p>
                  </a:txBody>
                  <a:tcPr/>
                </a:tc>
                <a:tc>
                  <a:txBody>
                    <a:bodyPr/>
                    <a:lstStyle/>
                    <a:p>
                      <a:pPr marL="0" lvl="0" indent="0" algn="l" rtl="0">
                        <a:spcBef>
                          <a:spcPts val="0"/>
                        </a:spcBef>
                        <a:spcAft>
                          <a:spcPts val="0"/>
                        </a:spcAft>
                        <a:buNone/>
                      </a:pP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4</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13"/>
                  </a:ext>
                </a:extLst>
              </a:tr>
              <a:tr h="279400">
                <a:tc vMerge="1">
                  <a:txBody>
                    <a:bodyPr/>
                    <a:lstStyle/>
                    <a:p>
                      <a:endParaRPr lang="en-US"/>
                    </a:p>
                  </a:txBody>
                  <a:tcPr/>
                </a:tc>
                <a:tc>
                  <a:txBody>
                    <a:bodyPr/>
                    <a:lstStyle/>
                    <a:p>
                      <a:pPr marL="0" lvl="0" indent="0" algn="l" rtl="0">
                        <a:spcBef>
                          <a:spcPts val="0"/>
                        </a:spcBef>
                        <a:spcAft>
                          <a:spcPts val="0"/>
                        </a:spcAft>
                        <a:buNone/>
                      </a:pP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3</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14"/>
                  </a:ext>
                </a:extLst>
              </a:tr>
              <a:tr h="279400">
                <a:tc vMerge="1">
                  <a:txBody>
                    <a:bodyPr/>
                    <a:lstStyle/>
                    <a:p>
                      <a:endParaRPr lang="en-US"/>
                    </a:p>
                  </a:txBody>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36.2</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14</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15"/>
                  </a:ext>
                </a:extLst>
              </a:tr>
            </a:tbl>
          </a:graphicData>
        </a:graphic>
      </p:graphicFrame>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905" name="Google Shape;905;p111"/>
          <p:cNvSpPr txBox="1">
            <a:spLocks noGrp="1"/>
          </p:cNvSpPr>
          <p:nvPr>
            <p:ph type="sldNum" idx="12"/>
          </p:nvPr>
        </p:nvSpPr>
        <p:spPr>
          <a:xfrm>
            <a:off x="8610600" y="649254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99</a:t>
            </a:fld>
            <a:endParaRPr/>
          </a:p>
        </p:txBody>
      </p:sp>
      <p:sp>
        <p:nvSpPr>
          <p:cNvPr id="906" name="Google Shape;906;p111"/>
          <p:cNvSpPr txBox="1"/>
          <p:nvPr/>
        </p:nvSpPr>
        <p:spPr>
          <a:xfrm>
            <a:off x="0" y="0"/>
            <a:ext cx="12192000" cy="369332"/>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907" name="Google Shape;907;p111"/>
          <p:cNvPicPr preferRelativeResize="0"/>
          <p:nvPr/>
        </p:nvPicPr>
        <p:blipFill rotWithShape="1">
          <a:blip r:embed="rId3">
            <a:alphaModFix/>
          </a:blip>
          <a:srcRect/>
          <a:stretch/>
        </p:blipFill>
        <p:spPr>
          <a:xfrm>
            <a:off x="510755" y="369332"/>
            <a:ext cx="11344417" cy="4941577"/>
          </a:xfrm>
          <a:prstGeom prst="rect">
            <a:avLst/>
          </a:prstGeom>
          <a:noFill/>
          <a:ln>
            <a:noFill/>
          </a:ln>
        </p:spPr>
      </p:pic>
      <p:sp>
        <p:nvSpPr>
          <p:cNvPr id="5" name="Rectangle 4"/>
          <p:cNvSpPr/>
          <p:nvPr/>
        </p:nvSpPr>
        <p:spPr>
          <a:xfrm>
            <a:off x="227290" y="720436"/>
            <a:ext cx="3670455" cy="286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602</TotalTime>
  <Words>6809</Words>
  <Application>Microsoft Office PowerPoint</Application>
  <PresentationFormat>Widescreen</PresentationFormat>
  <Paragraphs>1094</Paragraphs>
  <Slides>132</Slides>
  <Notes>132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132</vt:i4>
      </vt:variant>
    </vt:vector>
  </HeadingPairs>
  <TitlesOfParts>
    <vt:vector size="137" baseType="lpstr">
      <vt:lpstr>Arial</vt:lpstr>
      <vt:lpstr>Calibri</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Joyce Borger</dc:creator>
  <cp:lastModifiedBy>Diane Dykgraaf</cp:lastModifiedBy>
  <cp:revision>52</cp:revision>
  <dcterms:modified xsi:type="dcterms:W3CDTF">2019-03-13T14:51:34Z</dcterms:modified>
</cp:coreProperties>
</file>