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63" r:id="rId1"/>
  </p:sldMasterIdLst>
  <p:notesMasterIdLst>
    <p:notesMasterId r:id="rId18"/>
  </p:notesMasterIdLst>
  <p:sldIdLst>
    <p:sldId id="256" r:id="rId2"/>
    <p:sldId id="257" r:id="rId3"/>
    <p:sldId id="279" r:id="rId4"/>
    <p:sldId id="278" r:id="rId5"/>
    <p:sldId id="259" r:id="rId6"/>
    <p:sldId id="260" r:id="rId7"/>
    <p:sldId id="262" r:id="rId8"/>
    <p:sldId id="265" r:id="rId9"/>
    <p:sldId id="266" r:id="rId10"/>
    <p:sldId id="267" r:id="rId11"/>
    <p:sldId id="268" r:id="rId12"/>
    <p:sldId id="274" r:id="rId13"/>
    <p:sldId id="275" r:id="rId14"/>
    <p:sldId id="276" r:id="rId15"/>
    <p:sldId id="277" r:id="rId16"/>
    <p:sldId id="269" r:id="rId17"/>
  </p:sldIdLst>
  <p:sldSz cx="9144000" cy="5143500" type="screen16x9"/>
  <p:notesSz cx="6881813" cy="92964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Wingdings 2" panose="05020102010507070707" pitchFamily="18" charset="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10" autoAdjust="0"/>
  </p:normalViewPr>
  <p:slideViewPr>
    <p:cSldViewPr snapToGrid="0">
      <p:cViewPr>
        <p:scale>
          <a:sx n="100" d="100"/>
          <a:sy n="100" d="100"/>
        </p:scale>
        <p:origin x="-72" y="30"/>
      </p:cViewPr>
      <p:guideLst>
        <p:guide orient="horz" pos="1620"/>
        <p:guide pos="2880"/>
      </p:guideLst>
    </p:cSldViewPr>
  </p:slideViewPr>
  <p:notesTextViewPr>
    <p:cViewPr>
      <p:scale>
        <a:sx n="1" d="1"/>
        <a:sy n="1" d="1"/>
      </p:scale>
      <p:origin x="0" y="0"/>
    </p:cViewPr>
  </p:notesTextViewPr>
  <p:notesViewPr>
    <p:cSldViewPr snapToGrid="0">
      <p:cViewPr varScale="1">
        <p:scale>
          <a:sx n="89" d="100"/>
          <a:sy n="89" d="100"/>
        </p:scale>
        <p:origin x="37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8182" y="4415790"/>
            <a:ext cx="5505449" cy="4183380"/>
          </a:xfrm>
          <a:prstGeom prst="rect">
            <a:avLst/>
          </a:prstGeom>
          <a:noFill/>
          <a:ln>
            <a:noFill/>
          </a:ln>
        </p:spPr>
        <p:txBody>
          <a:bodyPr lIns="92431" tIns="92431" rIns="92431" bIns="924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812344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Welcome. We are grateful for your willingness to take some time to talk about this very important topic. Leader should state up front what they hope the participants will come away from this presentation with. </a:t>
            </a:r>
          </a:p>
          <a:p>
            <a:endParaRPr dirty="0"/>
          </a:p>
          <a:p>
            <a:r>
              <a:rPr lang="en" dirty="0"/>
              <a:t>Motivation </a:t>
            </a:r>
            <a:r>
              <a:rPr lang="en" dirty="0" smtClean="0"/>
              <a:t>paragraphs</a:t>
            </a:r>
            <a:endParaRPr lang="en" dirty="0"/>
          </a:p>
          <a:p>
            <a:endParaRPr dirty="0"/>
          </a:p>
        </p:txBody>
      </p:sp>
    </p:spTree>
    <p:extLst>
      <p:ext uri="{BB962C8B-B14F-4D97-AF65-F5344CB8AC3E}">
        <p14:creationId xmlns:p14="http://schemas.microsoft.com/office/powerpoint/2010/main" val="303104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Ask this question. Then point to the recommendation document. Pass it around if it hasn’t already been passed out.</a:t>
            </a:r>
          </a:p>
        </p:txBody>
      </p:sp>
    </p:spTree>
    <p:extLst>
      <p:ext uri="{BB962C8B-B14F-4D97-AF65-F5344CB8AC3E}">
        <p14:creationId xmlns:p14="http://schemas.microsoft.com/office/powerpoint/2010/main" val="424872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smtClean="0"/>
              <a:t>Ask participants to take a few minutes to read through or look over the document on their own. Tell them that </a:t>
            </a:r>
            <a:r>
              <a:rPr lang="en" smtClean="0"/>
              <a:t>a </a:t>
            </a:r>
            <a:r>
              <a:rPr lang="en" smtClean="0"/>
              <a:t>another</a:t>
            </a:r>
            <a:r>
              <a:rPr lang="en" baseline="0" smtClean="0"/>
              <a:t> </a:t>
            </a:r>
            <a:r>
              <a:rPr lang="en" smtClean="0"/>
              <a:t>group </a:t>
            </a:r>
            <a:r>
              <a:rPr lang="en" dirty="0" smtClean="0"/>
              <a:t>activity will follow.</a:t>
            </a:r>
            <a:endParaRPr lang="en" dirty="0"/>
          </a:p>
        </p:txBody>
      </p:sp>
    </p:spTree>
    <p:extLst>
      <p:ext uri="{BB962C8B-B14F-4D97-AF65-F5344CB8AC3E}">
        <p14:creationId xmlns:p14="http://schemas.microsoft.com/office/powerpoint/2010/main" val="3331366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Ask participants to break into groups of three, and give each group one case study (ideally, a copy for each person in the group). Ask one person in each group to read the case study aloud to the others in</a:t>
            </a:r>
            <a:r>
              <a:rPr lang="en-US" baseline="0" dirty="0" smtClean="0"/>
              <a:t> the</a:t>
            </a:r>
            <a:r>
              <a:rPr lang="en-US" dirty="0" smtClean="0"/>
              <a:t> group. Then, ask each group to decide how they would recommend </a:t>
            </a:r>
            <a:r>
              <a:rPr lang="en" dirty="0" smtClean="0"/>
              <a:t>handling the situation</a:t>
            </a:r>
            <a:r>
              <a:rPr lang="en-US" dirty="0" smtClean="0"/>
              <a:t> in their case study, particularly given the recommendations in the clergy leave guide. Assign one person in each group to take notes. You will also need one person to read each case study aloud to the large group, and you will need</a:t>
            </a:r>
            <a:r>
              <a:rPr lang="en-US" baseline="0" dirty="0" smtClean="0"/>
              <a:t> </a:t>
            </a:r>
            <a:r>
              <a:rPr lang="en-US" dirty="0" smtClean="0"/>
              <a:t>one person from each group to report to the large group the recommendations that their group came up with.</a:t>
            </a:r>
          </a:p>
          <a:p>
            <a:endParaRPr lang="en-US" dirty="0" smtClean="0"/>
          </a:p>
          <a:p>
            <a:r>
              <a:rPr lang="en-US" dirty="0" smtClean="0"/>
              <a:t>After 10 to 15 minutes, reconvene the large group. Ask one person to read the case study to the large group, then have one person from each group report to the large group what their group decided to recommend.</a:t>
            </a:r>
          </a:p>
          <a:p>
            <a:endParaRPr dirty="0"/>
          </a:p>
          <a:p>
            <a:endParaRPr dirty="0"/>
          </a:p>
          <a:p>
            <a:endParaRPr dirty="0"/>
          </a:p>
        </p:txBody>
      </p:sp>
    </p:spTree>
    <p:extLst>
      <p:ext uri="{BB962C8B-B14F-4D97-AF65-F5344CB8AC3E}">
        <p14:creationId xmlns:p14="http://schemas.microsoft.com/office/powerpoint/2010/main" val="19163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The statistics on clergy and mental health can be startling. </a:t>
            </a:r>
            <a:r>
              <a:rPr lang="en" dirty="0" smtClean="0">
                <a:solidFill>
                  <a:srgbClr val="231F20"/>
                </a:solidFill>
              </a:rPr>
              <a:t>Nearly one-fourth of all pastors acknowledge having “personally struggled with mental illness,” and half of those pastors say the illness has been diagnosed.</a:t>
            </a:r>
            <a:endParaRPr lang="en" dirty="0">
              <a:solidFill>
                <a:srgbClr val="231F20"/>
              </a:solidFill>
            </a:endParaRPr>
          </a:p>
        </p:txBody>
      </p:sp>
    </p:spTree>
    <p:extLst>
      <p:ext uri="{BB962C8B-B14F-4D97-AF65-F5344CB8AC3E}">
        <p14:creationId xmlns:p14="http://schemas.microsoft.com/office/powerpoint/2010/main" val="370038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a:lnSpc>
                <a:spcPct val="115000"/>
              </a:lnSpc>
              <a:spcAft>
                <a:spcPts val="1618"/>
              </a:spcAft>
            </a:pPr>
            <a:r>
              <a:rPr lang="en" dirty="0"/>
              <a:t>A recent survey conducted by the Centre for Clergy Care on Clergy Well-Being (led by Rev. Andrew Irvine of Knox College, Toronto) revealed some disturbing trends. In their survey of more than 300 ministers from six Canadian denominations, they found that the number of those who had been diagnosed with clinical depression was double the national average. Almost 40 </a:t>
            </a:r>
            <a:r>
              <a:rPr lang="en" dirty="0" smtClean="0"/>
              <a:t>percent </a:t>
            </a:r>
            <a:r>
              <a:rPr lang="en" dirty="0"/>
              <a:t>sought the care of a clinical </a:t>
            </a:r>
            <a:r>
              <a:rPr lang="en" dirty="0" smtClean="0"/>
              <a:t>counselor, </a:t>
            </a:r>
            <a:r>
              <a:rPr lang="en" dirty="0"/>
              <a:t>and 45 </a:t>
            </a:r>
            <a:r>
              <a:rPr lang="en" dirty="0" smtClean="0"/>
              <a:t>percent </a:t>
            </a:r>
            <a:r>
              <a:rPr lang="en" dirty="0"/>
              <a:t>sought advice from their family doctor regarding stress and anxiety issues. What is worse, these statistics likely underestimate the extent of clergy suffering, since studies show that only about half of those with major depression seek help. Clearly, the mental health of our clergy is in need of attention</a:t>
            </a:r>
            <a:r>
              <a:rPr lang="en" dirty="0" smtClean="0"/>
              <a:t>.</a:t>
            </a:r>
            <a:endParaRPr lang="en" dirty="0"/>
          </a:p>
        </p:txBody>
      </p:sp>
    </p:spTree>
    <p:extLst>
      <p:ext uri="{BB962C8B-B14F-4D97-AF65-F5344CB8AC3E}">
        <p14:creationId xmlns:p14="http://schemas.microsoft.com/office/powerpoint/2010/main" val="32798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a:lnSpc>
                <a:spcPct val="115000"/>
              </a:lnSpc>
              <a:spcAft>
                <a:spcPts val="1618"/>
              </a:spcAft>
            </a:pPr>
            <a:r>
              <a:rPr lang="en" dirty="0"/>
              <a:t>The </a:t>
            </a:r>
            <a:r>
              <a:rPr lang="en" dirty="0" smtClean="0"/>
              <a:t>clergy well-being </a:t>
            </a:r>
            <a:r>
              <a:rPr lang="en" dirty="0"/>
              <a:t>study revealed a number of factors that are compromising the overall health of our ministers. The average </a:t>
            </a:r>
            <a:r>
              <a:rPr lang="en" dirty="0" smtClean="0"/>
              <a:t>work week </a:t>
            </a:r>
            <a:r>
              <a:rPr lang="en" dirty="0"/>
              <a:t>of pastors who responded was 50 hours, although a quarter of them report working more than 55 hours. Almost 40 </a:t>
            </a:r>
            <a:r>
              <a:rPr lang="en" dirty="0" smtClean="0"/>
              <a:t>percent </a:t>
            </a:r>
            <a:r>
              <a:rPr lang="en" dirty="0"/>
              <a:t>take fewer than three days off per month because, like others in caregiving professions, ministers are taught to pay attention to the needs of others, and in the process </a:t>
            </a:r>
            <a:r>
              <a:rPr lang="en" dirty="0" smtClean="0"/>
              <a:t>they rarely </a:t>
            </a:r>
            <a:r>
              <a:rPr lang="en" dirty="0"/>
              <a:t>pay attention to their own need for rest or healing. Surrounded by the constant needs of a faith community, many ministers are neglecting regular exercise, personal devotions, and relaxation in order to find additional time for serving or simply to avoid feeling guilty. In the Canadian clergy study, for example, reading </a:t>
            </a:r>
            <a:r>
              <a:rPr lang="en" dirty="0" smtClean="0"/>
              <a:t>Scripture </a:t>
            </a:r>
            <a:r>
              <a:rPr lang="en" dirty="0"/>
              <a:t>was listed as one of the most important sources of spiritual renewal for ministers. What is startling is that 94 </a:t>
            </a:r>
            <a:r>
              <a:rPr lang="en" dirty="0" smtClean="0"/>
              <a:t>percent </a:t>
            </a:r>
            <a:r>
              <a:rPr lang="en" dirty="0"/>
              <a:t>of those same respondents noted that although they read </a:t>
            </a:r>
            <a:r>
              <a:rPr lang="en" dirty="0" smtClean="0"/>
              <a:t>Scripture </a:t>
            </a:r>
            <a:r>
              <a:rPr lang="en" dirty="0"/>
              <a:t>in preparation for sermons, it rarely nourishes them personally.</a:t>
            </a:r>
          </a:p>
        </p:txBody>
      </p:sp>
    </p:spTree>
    <p:extLst>
      <p:ext uri="{BB962C8B-B14F-4D97-AF65-F5344CB8AC3E}">
        <p14:creationId xmlns:p14="http://schemas.microsoft.com/office/powerpoint/2010/main" val="180236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It may not surprise us that nearly half of all pastors report having felt depressed or burned out, </a:t>
            </a:r>
            <a:r>
              <a:rPr lang="en" dirty="0" smtClean="0"/>
              <a:t>but it is troubling to learn that their burnout and depression were so severe that pastors had to take a break from ministry. </a:t>
            </a:r>
            <a:endParaRPr lang="en" dirty="0"/>
          </a:p>
        </p:txBody>
      </p:sp>
    </p:spTree>
    <p:extLst>
      <p:ext uri="{BB962C8B-B14F-4D97-AF65-F5344CB8AC3E}">
        <p14:creationId xmlns:p14="http://schemas.microsoft.com/office/powerpoint/2010/main" val="266914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These statistics are alarming, but perhaps most alarmingly, Thom Rainer, president and CEO of LifeWay Christian Resources, claims many pastors are "reticent to say anything about their depression lest they be viewed as unfaithful </a:t>
            </a:r>
            <a:r>
              <a:rPr lang="en" dirty="0" smtClean="0"/>
              <a:t>to </a:t>
            </a:r>
            <a:r>
              <a:rPr lang="en" dirty="0"/>
              <a:t>God and unable to help others." </a:t>
            </a:r>
          </a:p>
        </p:txBody>
      </p:sp>
    </p:spTree>
    <p:extLst>
      <p:ext uri="{BB962C8B-B14F-4D97-AF65-F5344CB8AC3E}">
        <p14:creationId xmlns:p14="http://schemas.microsoft.com/office/powerpoint/2010/main" val="188297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Here are a </a:t>
            </a:r>
            <a:r>
              <a:rPr lang="en" dirty="0" smtClean="0"/>
              <a:t>couple stories that </a:t>
            </a:r>
            <a:r>
              <a:rPr lang="en" dirty="0"/>
              <a:t>illustrate some of the issues that pastors face. The first is from Pastor Perry Noble</a:t>
            </a:r>
            <a:r>
              <a:rPr lang="en" dirty="0" smtClean="0"/>
              <a:t>,</a:t>
            </a:r>
            <a:endParaRPr lang="en" dirty="0">
              <a:solidFill>
                <a:srgbClr val="222222"/>
              </a:solidFill>
            </a:endParaRPr>
          </a:p>
        </p:txBody>
      </p:sp>
    </p:spTree>
    <p:extLst>
      <p:ext uri="{BB962C8B-B14F-4D97-AF65-F5344CB8AC3E}">
        <p14:creationId xmlns:p14="http://schemas.microsoft.com/office/powerpoint/2010/main" val="325489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lvl="0"/>
            <a:r>
              <a:rPr lang="en" dirty="0" smtClean="0">
                <a:solidFill>
                  <a:srgbClr val="000000"/>
                </a:solidFill>
                <a:latin typeface="Cambria"/>
                <a:ea typeface="Cambria"/>
                <a:cs typeface="Cambria"/>
                <a:sym typeface="Cambria"/>
              </a:rPr>
              <a:t>The </a:t>
            </a:r>
            <a:r>
              <a:rPr lang="en" dirty="0">
                <a:solidFill>
                  <a:srgbClr val="000000"/>
                </a:solidFill>
                <a:latin typeface="Cambria"/>
                <a:ea typeface="Cambria"/>
                <a:cs typeface="Cambria"/>
                <a:sym typeface="Cambria"/>
              </a:rPr>
              <a:t>demands of being a good steward and faithful servant can be exhausting. </a:t>
            </a:r>
          </a:p>
          <a:p>
            <a:pPr lvl="0"/>
            <a:r>
              <a:rPr lang="en" dirty="0">
                <a:solidFill>
                  <a:srgbClr val="000000"/>
                </a:solidFill>
                <a:latin typeface="Cambria"/>
                <a:ea typeface="Cambria"/>
                <a:cs typeface="Cambria"/>
                <a:sym typeface="Cambria"/>
              </a:rPr>
              <a:t>It is increasingly common for pastors to become “weary in well-doing” as they strive to do their very best. Into this weariness and frustration can creep questions of self-worth and fears of not being able to cope.</a:t>
            </a:r>
          </a:p>
          <a:p>
            <a:endParaRPr lang="en" dirty="0"/>
          </a:p>
        </p:txBody>
      </p:sp>
    </p:spTree>
    <p:extLst>
      <p:ext uri="{BB962C8B-B14F-4D97-AF65-F5344CB8AC3E}">
        <p14:creationId xmlns:p14="http://schemas.microsoft.com/office/powerpoint/2010/main" val="5367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Break into three groups and meet around three different tables. Assign each table a number, 1-3. Discuss the question for your table for ten minutes. On a large sheet of newsprint, have one person jot down notes with a marker. After ten minutes, move as a group to the next table, but leave your notes at that table for the next group to add to. Again, discuss the question for this table for ten minutes and have one person take notes on the sheet left by the last group. Finally, repeat this one more time.</a:t>
            </a:r>
          </a:p>
          <a:p>
            <a:endParaRPr dirty="0"/>
          </a:p>
          <a:p>
            <a:r>
              <a:rPr lang="en" dirty="0"/>
              <a:t>After each group has discussed each question, reconvene the whole group together. Post the three large sheets of newsprint at the front of the </a:t>
            </a:r>
            <a:r>
              <a:rPr lang="en" dirty="0" smtClean="0"/>
              <a:t>room </a:t>
            </a:r>
            <a:r>
              <a:rPr lang="en" dirty="0"/>
              <a:t>and take 20 minutes to discuss them, one by one. </a:t>
            </a:r>
          </a:p>
          <a:p>
            <a:pPr indent="462229">
              <a:lnSpc>
                <a:spcPct val="115000"/>
              </a:lnSpc>
              <a:spcAft>
                <a:spcPts val="1618"/>
              </a:spcAft>
            </a:pPr>
            <a:endParaRPr dirty="0"/>
          </a:p>
        </p:txBody>
      </p:sp>
    </p:spTree>
    <p:extLst>
      <p:ext uri="{BB962C8B-B14F-4D97-AF65-F5344CB8AC3E}">
        <p14:creationId xmlns:p14="http://schemas.microsoft.com/office/powerpoint/2010/main" val="339807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817310065"/>
      </p:ext>
    </p:extLst>
  </p:cSld>
  <p:clrMapOvr>
    <a:masterClrMapping/>
  </p:clrMapOvr>
  <p:hf sldNum="0" hdr="0" ftr="0" dt="0"/>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smtClean="0"/>
              <a:t>Click icon to add picture</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27285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471921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CB2F6C99-F501-420D-B362-6A6302728FA5}"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8574766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9979927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110527135"/>
      </p:ext>
    </p:extLst>
  </p:cSld>
  <p:clrMapOvr>
    <a:masterClrMapping/>
  </p:clrMapOvr>
  <p:hf sldNum="0" hdr="0" ftr="0" dt="0"/>
  <p:extLst>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68423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2213420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340916911"/>
      </p:ext>
    </p:extLst>
  </p:cSld>
  <p:clrMapOvr>
    <a:masterClrMapping/>
  </p:clrMapOvr>
  <p:hf sldNum="0" hdr="0" ftr="0" dt="0"/>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095593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2F6C99-F501-420D-B362-6A6302728FA5}"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063484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2F6C99-F501-420D-B362-6A6302728FA5}"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4660633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F6C99-F501-420D-B362-6A6302728FA5}"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49084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107737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smtClean="0"/>
              <a:t>Click icon to add picture</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2914358" y="4531022"/>
            <a:ext cx="732659" cy="273844"/>
          </a:xfrm>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a:xfrm>
            <a:off x="442797" y="4531022"/>
            <a:ext cx="2471560" cy="273844"/>
          </a:xfrm>
        </p:spPr>
        <p:txBody>
          <a:bodyPr/>
          <a:lstStyle/>
          <a:p>
            <a:endParaRPr lang="en-US"/>
          </a:p>
        </p:txBody>
      </p:sp>
      <p:sp>
        <p:nvSpPr>
          <p:cNvPr id="7" name="Slide Number Placeholder 6"/>
          <p:cNvSpPr>
            <a:spLocks noGrp="1"/>
          </p:cNvSpPr>
          <p:nvPr>
            <p:ph type="sldNum" sz="quarter" idx="12"/>
          </p:nvPr>
        </p:nvSpPr>
        <p:spPr>
          <a:xfrm>
            <a:off x="3647017" y="4436917"/>
            <a:ext cx="796616" cy="367949"/>
          </a:xfrm>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5104543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CB2F6C99-F501-420D-B362-6A6302728FA5}" type="datetimeFigureOut">
              <a:rPr lang="en-US" smtClean="0"/>
              <a:t>3/16/2017</a:t>
            </a:fld>
            <a:endParaRPr lang="en-US"/>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669750966"/>
      </p:ext>
    </p:extLst>
  </p:cSld>
  <p:clrMap bg1="dk1" tx1="lt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seminarygradschool.com/article/pastor-heal-thysel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seminarygradschool.com/article/pastor-heal-thysel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03591" y="2236849"/>
            <a:ext cx="8342880" cy="1029803"/>
          </a:xfrm>
          <a:prstGeom prst="rect">
            <a:avLst/>
          </a:prstGeom>
        </p:spPr>
        <p:txBody>
          <a:bodyPr lIns="91425" tIns="91425" rIns="91425" bIns="91425" anchor="ctr" anchorCtr="0">
            <a:noAutofit/>
          </a:bodyPr>
          <a:lstStyle/>
          <a:p>
            <a:pPr lvl="0" algn="l">
              <a:spcBef>
                <a:spcPts val="0"/>
              </a:spcBef>
              <a:buNone/>
            </a:pPr>
            <a:r>
              <a:rPr lang="en" sz="5400" dirty="0">
                <a:latin typeface="Proxima Nova"/>
                <a:ea typeface="Proxima Nova"/>
                <a:cs typeface="Proxima Nova"/>
                <a:sym typeface="Proxima Nova"/>
              </a:rPr>
              <a:t>Clergy and Mental Health</a:t>
            </a:r>
          </a:p>
        </p:txBody>
      </p:sp>
      <p:sp>
        <p:nvSpPr>
          <p:cNvPr id="57" name="Shape 57"/>
          <p:cNvSpPr txBox="1">
            <a:spLocks noGrp="1"/>
          </p:cNvSpPr>
          <p:nvPr>
            <p:ph type="subTitle" idx="1"/>
          </p:nvPr>
        </p:nvSpPr>
        <p:spPr>
          <a:xfrm>
            <a:off x="203591" y="3869410"/>
            <a:ext cx="7202144" cy="1041124"/>
          </a:xfrm>
          <a:prstGeom prst="rect">
            <a:avLst/>
          </a:prstGeom>
        </p:spPr>
        <p:txBody>
          <a:bodyPr lIns="91425" tIns="91425" rIns="91425" bIns="91425" anchor="ctr" anchorCtr="0">
            <a:noAutofit/>
          </a:bodyPr>
          <a:lstStyle/>
          <a:p>
            <a:pPr lvl="0" algn="l">
              <a:spcBef>
                <a:spcPts val="0"/>
              </a:spcBef>
              <a:buNone/>
            </a:pPr>
            <a:r>
              <a:rPr lang="en" sz="4800" dirty="0">
                <a:latin typeface="Amatic SC"/>
                <a:ea typeface="Amatic SC"/>
                <a:cs typeface="Amatic SC"/>
                <a:sym typeface="Amatic SC"/>
              </a:rPr>
              <a:t>Supporting pastors to thrive in ministry</a:t>
            </a:r>
          </a:p>
        </p:txBody>
      </p:sp>
      <p:sp>
        <p:nvSpPr>
          <p:cNvPr id="5" name="TextBox 4"/>
          <p:cNvSpPr txBox="1"/>
          <p:nvPr/>
        </p:nvSpPr>
        <p:spPr>
          <a:xfrm>
            <a:off x="9818733" y="5812002"/>
            <a:ext cx="2230790" cy="955417"/>
          </a:xfrm>
          <a:prstGeom prst="rect">
            <a:avLst/>
          </a:prstGeom>
          <a:noFill/>
        </p:spPr>
        <p:txBody>
          <a:bodyPr wrap="square" rtlCol="0">
            <a:spAutoFit/>
          </a:bodyPr>
          <a:lstStyle/>
          <a:p>
            <a:endParaRPr lang="en-US" dirty="0"/>
          </a:p>
        </p:txBody>
      </p:sp>
      <p:sp>
        <p:nvSpPr>
          <p:cNvPr id="8" name="TextBox 7"/>
          <p:cNvSpPr txBox="1"/>
          <p:nvPr/>
        </p:nvSpPr>
        <p:spPr>
          <a:xfrm>
            <a:off x="9971133" y="5964402"/>
            <a:ext cx="2230790" cy="955417"/>
          </a:xfrm>
          <a:prstGeom prst="rect">
            <a:avLst/>
          </a:prstGeom>
          <a:noFill/>
        </p:spPr>
        <p:txBody>
          <a:bodyPr wrap="square" rtlCol="0">
            <a:spAutoFit/>
          </a:bodyPr>
          <a:lstStyle/>
          <a:p>
            <a:endParaRPr lang="en-US" dirty="0"/>
          </a:p>
        </p:txBody>
      </p:sp>
      <p:sp>
        <p:nvSpPr>
          <p:cNvPr id="10" name="TextBox 9"/>
          <p:cNvSpPr txBox="1"/>
          <p:nvPr/>
        </p:nvSpPr>
        <p:spPr>
          <a:xfrm>
            <a:off x="10123533" y="6116802"/>
            <a:ext cx="2230790" cy="955417"/>
          </a:xfrm>
          <a:prstGeom prst="rect">
            <a:avLst/>
          </a:prstGeom>
          <a:noFill/>
        </p:spPr>
        <p:txBody>
          <a:bodyPr wrap="square" rtlCol="0">
            <a:spAutoFit/>
          </a:bodyPr>
          <a:lstStyle/>
          <a:p>
            <a:endParaRPr lang="en-US" dirty="0"/>
          </a:p>
        </p:txBody>
      </p:sp>
      <p:sp>
        <p:nvSpPr>
          <p:cNvPr id="11" name="TextBox 10"/>
          <p:cNvSpPr txBox="1"/>
          <p:nvPr/>
        </p:nvSpPr>
        <p:spPr>
          <a:xfrm>
            <a:off x="7266605" y="2570292"/>
            <a:ext cx="2230790" cy="955417"/>
          </a:xfrm>
          <a:prstGeom prst="rect">
            <a:avLst/>
          </a:prstGeom>
          <a:noFill/>
        </p:spPr>
        <p:txBody>
          <a:bodyPr wrap="square" rtlCol="0">
            <a:spAutoFit/>
          </a:bodyPr>
          <a:lstStyle/>
          <a:p>
            <a:endParaRPr lang="en-US" kern="1200" dirty="0"/>
          </a:p>
        </p:txBody>
      </p:sp>
      <p:sp>
        <p:nvSpPr>
          <p:cNvPr id="12" name="TextBox 11"/>
          <p:cNvSpPr txBox="1"/>
          <p:nvPr/>
        </p:nvSpPr>
        <p:spPr>
          <a:xfrm>
            <a:off x="10275933" y="6269202"/>
            <a:ext cx="2230790" cy="955417"/>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6311" y="1297785"/>
            <a:ext cx="8705551" cy="2423189"/>
          </a:xfrm>
          <a:prstGeom prst="rect">
            <a:avLst/>
          </a:prstGeom>
        </p:spPr>
        <p:txBody>
          <a:bodyPr lIns="91425" tIns="91425" rIns="91425" bIns="91425" anchor="t" anchorCtr="0">
            <a:noAutofit/>
          </a:bodyPr>
          <a:lstStyle/>
          <a:p>
            <a:pPr lvl="0" rtl="0">
              <a:spcBef>
                <a:spcPts val="0"/>
              </a:spcBef>
              <a:buNone/>
            </a:pPr>
            <a:endParaRPr b="0" dirty="0">
              <a:latin typeface="Proxima Nova"/>
              <a:ea typeface="Proxima Nova"/>
              <a:cs typeface="Proxima Nova"/>
              <a:sym typeface="Proxima Nova"/>
            </a:endParaRPr>
          </a:p>
          <a:p>
            <a:pPr lvl="0" rtl="0">
              <a:spcBef>
                <a:spcPts val="0"/>
              </a:spcBef>
              <a:buNone/>
            </a:pPr>
            <a:endParaRPr sz="2400" b="0" dirty="0">
              <a:latin typeface="Proxima Nova"/>
              <a:ea typeface="Proxima Nova"/>
              <a:cs typeface="Proxima Nova"/>
              <a:sym typeface="Proxima Nova"/>
            </a:endParaRPr>
          </a:p>
          <a:p>
            <a:pPr marL="457200" lvl="0" indent="0">
              <a:spcBef>
                <a:spcPts val="0"/>
              </a:spcBef>
              <a:buNone/>
            </a:pPr>
            <a:r>
              <a:rPr lang="en" sz="3200" b="0" dirty="0">
                <a:solidFill>
                  <a:schemeClr val="tx1"/>
                </a:solidFill>
                <a:latin typeface="Proxima Nova"/>
                <a:ea typeface="Proxima Nova"/>
                <a:cs typeface="Proxima Nova"/>
                <a:sym typeface="Proxima Nova"/>
              </a:rPr>
              <a:t>How can congregations support their pastors in ways that are contextual and </a:t>
            </a:r>
            <a:r>
              <a:rPr lang="en" sz="3200" b="0" dirty="0" smtClean="0">
                <a:solidFill>
                  <a:schemeClr val="tx1"/>
                </a:solidFill>
                <a:latin typeface="Proxima Nova"/>
                <a:ea typeface="Proxima Nova"/>
                <a:cs typeface="Proxima Nova"/>
                <a:sym typeface="Proxima Nova"/>
              </a:rPr>
              <a:t>proactive</a:t>
            </a:r>
            <a:r>
              <a:rPr lang="en" sz="3200" b="0" dirty="0">
                <a:solidFill>
                  <a:schemeClr val="tx1"/>
                </a:solidFill>
                <a:latin typeface="Proxima Nova"/>
                <a:ea typeface="Proxima Nova"/>
                <a:cs typeface="Proxima Nova"/>
                <a:sym typeface="Proxima Nova"/>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12113" y="986827"/>
            <a:ext cx="8520599" cy="2634559"/>
          </a:xfrm>
          <a:prstGeom prst="rect">
            <a:avLst/>
          </a:prstGeom>
        </p:spPr>
        <p:txBody>
          <a:bodyPr lIns="91425" tIns="91425" rIns="91425" bIns="91425" anchor="t" anchorCtr="0">
            <a:noAutofit/>
          </a:bodyPr>
          <a:lstStyle/>
          <a:p>
            <a:pPr lvl="0" algn="l" rtl="0">
              <a:lnSpc>
                <a:spcPct val="115000"/>
              </a:lnSpc>
              <a:spcBef>
                <a:spcPts val="0"/>
              </a:spcBef>
              <a:buNone/>
            </a:pPr>
            <a:endParaRPr sz="2400" b="0" dirty="0">
              <a:solidFill>
                <a:schemeClr val="tx1"/>
              </a:solidFill>
              <a:latin typeface="Proxima Nova"/>
              <a:ea typeface="Proxima Nova"/>
              <a:cs typeface="Proxima Nova"/>
              <a:sym typeface="Proxima Nova"/>
            </a:endParaRPr>
          </a:p>
          <a:p>
            <a:pPr lvl="0" algn="ctr" rtl="0">
              <a:lnSpc>
                <a:spcPct val="115000"/>
              </a:lnSpc>
              <a:spcBef>
                <a:spcPts val="0"/>
              </a:spcBef>
              <a:buNone/>
            </a:pPr>
            <a:endParaRPr sz="2400" b="0" dirty="0">
              <a:solidFill>
                <a:schemeClr val="tx1"/>
              </a:solidFill>
              <a:latin typeface="Proxima Nova"/>
              <a:ea typeface="Proxima Nova"/>
              <a:cs typeface="Proxima Nova"/>
              <a:sym typeface="Proxima Nova"/>
            </a:endParaRPr>
          </a:p>
          <a:p>
            <a:pPr lvl="0" algn="ctr">
              <a:lnSpc>
                <a:spcPct val="115000"/>
              </a:lnSpc>
              <a:spcBef>
                <a:spcPts val="0"/>
              </a:spcBef>
              <a:buNone/>
            </a:pPr>
            <a:r>
              <a:rPr lang="en" sz="3200" b="0" dirty="0" smtClean="0">
                <a:solidFill>
                  <a:schemeClr val="tx1"/>
                </a:solidFill>
                <a:latin typeface="Proxima Nova"/>
                <a:ea typeface="Proxima Nova"/>
                <a:cs typeface="Proxima Nova"/>
                <a:sym typeface="Proxima Nova"/>
              </a:rPr>
              <a:t>Guide </a:t>
            </a:r>
            <a:r>
              <a:rPr lang="en" sz="3200" b="0" dirty="0">
                <a:solidFill>
                  <a:schemeClr val="tx1"/>
                </a:solidFill>
                <a:latin typeface="Proxima Nova"/>
                <a:ea typeface="Proxima Nova"/>
                <a:cs typeface="Proxima Nova"/>
                <a:sym typeface="Proxima Nova"/>
              </a:rPr>
              <a:t>for a </a:t>
            </a:r>
            <a:r>
              <a:rPr lang="en" sz="3200" b="0" dirty="0" smtClean="0">
                <a:solidFill>
                  <a:schemeClr val="tx1"/>
                </a:solidFill>
                <a:latin typeface="Proxima Nova"/>
                <a:ea typeface="Proxima Nova"/>
                <a:cs typeface="Proxima Nova"/>
                <a:sym typeface="Proxima Nova"/>
              </a:rPr>
              <a:t>Clergy Leave </a:t>
            </a:r>
            <a:r>
              <a:rPr lang="en" sz="3200" b="0" dirty="0">
                <a:solidFill>
                  <a:schemeClr val="tx1"/>
                </a:solidFill>
                <a:latin typeface="Proxima Nova"/>
                <a:ea typeface="Proxima Nova"/>
                <a:cs typeface="Proxima Nova"/>
                <a:sym typeface="Proxima Nova"/>
              </a:rPr>
              <a:t>of </a:t>
            </a:r>
            <a:r>
              <a:rPr lang="en" sz="3200" b="0" dirty="0" smtClean="0">
                <a:solidFill>
                  <a:schemeClr val="tx1"/>
                </a:solidFill>
                <a:latin typeface="Proxima Nova"/>
                <a:ea typeface="Proxima Nova"/>
                <a:cs typeface="Proxima Nova"/>
                <a:sym typeface="Proxima Nova"/>
              </a:rPr>
              <a:t>Absence</a:t>
            </a:r>
            <a:r>
              <a:rPr lang="en" sz="3200" b="0" dirty="0">
                <a:solidFill>
                  <a:schemeClr val="tx1"/>
                </a:solidFill>
                <a:latin typeface="Proxima Nova"/>
                <a:ea typeface="Proxima Nova"/>
                <a:cs typeface="Proxima Nova"/>
                <a:sym typeface="Proxima Nova"/>
              </a:rPr>
              <a:t/>
            </a:r>
            <a:br>
              <a:rPr lang="en" sz="3200" b="0" dirty="0">
                <a:solidFill>
                  <a:schemeClr val="tx1"/>
                </a:solidFill>
                <a:latin typeface="Proxima Nova"/>
                <a:ea typeface="Proxima Nova"/>
                <a:cs typeface="Proxima Nova"/>
                <a:sym typeface="Proxima Nova"/>
              </a:rPr>
            </a:br>
            <a:r>
              <a:rPr lang="en" sz="3200" b="0" dirty="0">
                <a:solidFill>
                  <a:schemeClr val="tx1"/>
                </a:solidFill>
                <a:latin typeface="Proxima Nova"/>
                <a:ea typeface="Proxima Nova"/>
                <a:cs typeface="Proxima Nova"/>
                <a:sym typeface="Proxima Nova"/>
              </a:rPr>
              <a:t>for </a:t>
            </a:r>
            <a:r>
              <a:rPr lang="en" sz="3200" b="0" dirty="0" smtClean="0">
                <a:solidFill>
                  <a:schemeClr val="tx1"/>
                </a:solidFill>
                <a:latin typeface="Proxima Nova"/>
                <a:ea typeface="Proxima Nova"/>
                <a:cs typeface="Proxima Nova"/>
                <a:sym typeface="Proxima Nova"/>
              </a:rPr>
              <a:t>Mental Health Reasons </a:t>
            </a:r>
            <a:endParaRPr lang="en" sz="3200" b="0" dirty="0">
              <a:solidFill>
                <a:schemeClr val="tx1"/>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a:xfrm>
            <a:off x="311700" y="1511300"/>
            <a:ext cx="8520599" cy="3057574"/>
          </a:xfrm>
        </p:spPr>
        <p:txBody>
          <a:bodyPr>
            <a:noAutofit/>
          </a:bodyPr>
          <a:lstStyle/>
          <a:p>
            <a:pPr indent="0">
              <a:lnSpc>
                <a:spcPct val="120000"/>
              </a:lnSpc>
              <a:buNone/>
            </a:pPr>
            <a:r>
              <a:rPr lang="en-US" sz="2000" i="1" dirty="0">
                <a:latin typeface="Calibri"/>
                <a:cs typeface="Calibri"/>
              </a:rPr>
              <a:t>“[In the pastor-consistory relationship] . . . concern for one another’s well-being is a visible expression of being a Christian community. It can also encourage addressing concerns before they spiral into crisis. . . . When the pastor experiences significant stress or a crisis in mental health that impacts his/her participation in ministry, it may be necessary to consider a leave of absence. This brief guide is meant to help pastors and consistories—and their classis—in navigating a path of healing and health.”</a:t>
            </a:r>
          </a:p>
        </p:txBody>
      </p:sp>
    </p:spTree>
    <p:extLst>
      <p:ext uri="{BB962C8B-B14F-4D97-AF65-F5344CB8AC3E}">
        <p14:creationId xmlns:p14="http://schemas.microsoft.com/office/powerpoint/2010/main" val="237350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For the pastor:</a:t>
            </a:r>
            <a:endParaRPr lang="en-US" dirty="0"/>
          </a:p>
        </p:txBody>
      </p:sp>
      <p:sp>
        <p:nvSpPr>
          <p:cNvPr id="3" name="Text Placeholder 2"/>
          <p:cNvSpPr>
            <a:spLocks noGrp="1"/>
          </p:cNvSpPr>
          <p:nvPr>
            <p:ph type="body" idx="1"/>
          </p:nvPr>
        </p:nvSpPr>
        <p:spPr>
          <a:xfrm>
            <a:off x="311700" y="1511300"/>
            <a:ext cx="8520599" cy="3057574"/>
          </a:xfrm>
        </p:spPr>
        <p:txBody>
          <a:bodyPr>
            <a:normAutofit/>
          </a:bodyPr>
          <a:lstStyle/>
          <a:p>
            <a:pPr>
              <a:lnSpc>
                <a:spcPct val="120000"/>
              </a:lnSpc>
              <a:spcAft>
                <a:spcPts val="600"/>
              </a:spcAft>
              <a:buNone/>
            </a:pPr>
            <a:r>
              <a:rPr lang="en-US" sz="2000" dirty="0">
                <a:latin typeface="Calibri"/>
                <a:cs typeface="Calibri"/>
              </a:rPr>
              <a:t>•</a:t>
            </a:r>
            <a:r>
              <a:rPr lang="en-US" sz="2000" dirty="0" smtClean="0">
                <a:latin typeface="Calibri"/>
                <a:cs typeface="Calibri"/>
              </a:rPr>
              <a:t> </a:t>
            </a:r>
            <a:r>
              <a:rPr lang="en-US" sz="2000" dirty="0">
                <a:latin typeface="Calibri"/>
                <a:cs typeface="Calibri"/>
              </a:rPr>
              <a:t>Connect with your classis</a:t>
            </a:r>
          </a:p>
          <a:p>
            <a:pPr>
              <a:lnSpc>
                <a:spcPct val="120000"/>
              </a:lnSpc>
              <a:spcAft>
                <a:spcPts val="600"/>
              </a:spcAft>
              <a:buNone/>
            </a:pPr>
            <a:r>
              <a:rPr lang="en-US" sz="2000" dirty="0" smtClean="0">
                <a:latin typeface="Calibri"/>
                <a:cs typeface="Calibri"/>
              </a:rPr>
              <a:t>• </a:t>
            </a:r>
            <a:r>
              <a:rPr lang="en-US" sz="2000" dirty="0">
                <a:latin typeface="Calibri"/>
                <a:cs typeface="Calibri"/>
              </a:rPr>
              <a:t>Seek professional help</a:t>
            </a:r>
          </a:p>
          <a:p>
            <a:pPr lvl="0">
              <a:lnSpc>
                <a:spcPct val="120000"/>
              </a:lnSpc>
              <a:spcAft>
                <a:spcPts val="600"/>
              </a:spcAft>
              <a:buNone/>
            </a:pPr>
            <a:endParaRPr lang="en-US" sz="2000" dirty="0">
              <a:latin typeface="Calibri"/>
              <a:cs typeface="Calibri"/>
            </a:endParaRPr>
          </a:p>
          <a:p>
            <a:pPr lvl="0" indent="0">
              <a:lnSpc>
                <a:spcPct val="120000"/>
              </a:lnSpc>
              <a:spcAft>
                <a:spcPts val="600"/>
              </a:spcAft>
              <a:buNone/>
            </a:pPr>
            <a:r>
              <a:rPr lang="en-US" sz="2000" i="1" dirty="0">
                <a:latin typeface="Calibri"/>
                <a:cs typeface="Calibri"/>
              </a:rPr>
              <a:t>“Silence about a mental health situation fosters stigma and gossip. Appropriate transparency communicates trust, invites compassion, and signals to members of the congregation that the pastor’s own mental health concerns may be addressed in the faith community.”</a:t>
            </a:r>
          </a:p>
        </p:txBody>
      </p:sp>
    </p:spTree>
    <p:extLst>
      <p:ext uri="{BB962C8B-B14F-4D97-AF65-F5344CB8AC3E}">
        <p14:creationId xmlns:p14="http://schemas.microsoft.com/office/powerpoint/2010/main" val="403820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For the council/consistory:</a:t>
            </a:r>
            <a:endParaRPr lang="en-US" dirty="0"/>
          </a:p>
        </p:txBody>
      </p:sp>
      <p:sp>
        <p:nvSpPr>
          <p:cNvPr id="3" name="Text Placeholder 2"/>
          <p:cNvSpPr>
            <a:spLocks noGrp="1"/>
          </p:cNvSpPr>
          <p:nvPr>
            <p:ph type="body" idx="1"/>
          </p:nvPr>
        </p:nvSpPr>
        <p:spPr>
          <a:xfrm>
            <a:off x="311700" y="1485900"/>
            <a:ext cx="8520599" cy="3057574"/>
          </a:xfrm>
        </p:spPr>
        <p:txBody>
          <a:bodyPr>
            <a:noAutofit/>
          </a:bodyPr>
          <a:lstStyle/>
          <a:p>
            <a:pPr lvl="0" indent="-182880">
              <a:buNone/>
            </a:pPr>
            <a:r>
              <a:rPr lang="en-US" sz="2000" i="1" dirty="0">
                <a:latin typeface="Calibri"/>
                <a:cs typeface="Calibri"/>
              </a:rPr>
              <a:t>•	</a:t>
            </a:r>
            <a:r>
              <a:rPr lang="en-US" sz="2000" dirty="0">
                <a:latin typeface="Calibri"/>
                <a:cs typeface="Calibri"/>
              </a:rPr>
              <a:t>Utilize your regional pastor/classis as resource.</a:t>
            </a:r>
          </a:p>
          <a:p>
            <a:pPr indent="-182880">
              <a:lnSpc>
                <a:spcPct val="120000"/>
              </a:lnSpc>
              <a:spcAft>
                <a:spcPts val="1200"/>
              </a:spcAft>
              <a:buNone/>
            </a:pPr>
            <a:r>
              <a:rPr lang="en-US" sz="2000" dirty="0">
                <a:latin typeface="Calibri"/>
                <a:cs typeface="Calibri"/>
              </a:rPr>
              <a:t>•	Pastoral care is important. Let the pastor and family guide you as to what they need.</a:t>
            </a:r>
          </a:p>
          <a:p>
            <a:pPr indent="-182880">
              <a:lnSpc>
                <a:spcPct val="120000"/>
              </a:lnSpc>
              <a:spcAft>
                <a:spcPts val="1200"/>
              </a:spcAft>
              <a:buNone/>
            </a:pPr>
            <a:r>
              <a:rPr lang="en-US" sz="2000" dirty="0">
                <a:latin typeface="Calibri"/>
                <a:cs typeface="Calibri"/>
              </a:rPr>
              <a:t>•	Communicate with the congregation in language that is approved by the pastor.</a:t>
            </a:r>
          </a:p>
          <a:p>
            <a:pPr indent="-182880">
              <a:lnSpc>
                <a:spcPct val="120000"/>
              </a:lnSpc>
              <a:spcAft>
                <a:spcPts val="1200"/>
              </a:spcAft>
              <a:buNone/>
            </a:pPr>
            <a:r>
              <a:rPr lang="en-US" sz="2000" dirty="0">
                <a:latin typeface="Calibri"/>
                <a:cs typeface="Calibri"/>
              </a:rPr>
              <a:t>•	Maintain confidentiality to ensure safety and trust.</a:t>
            </a:r>
          </a:p>
        </p:txBody>
      </p:sp>
    </p:spTree>
    <p:extLst>
      <p:ext uri="{BB962C8B-B14F-4D97-AF65-F5344CB8AC3E}">
        <p14:creationId xmlns:p14="http://schemas.microsoft.com/office/powerpoint/2010/main" val="239161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Guide for a Clergy Leave of Absence</a:t>
            </a:r>
            <a:br>
              <a:rPr lang="en-US" dirty="0">
                <a:latin typeface="Calibri"/>
                <a:cs typeface="Calibri"/>
              </a:rPr>
            </a:br>
            <a:r>
              <a:rPr lang="en-US" dirty="0">
                <a:latin typeface="Calibri"/>
                <a:cs typeface="Calibri"/>
              </a:rPr>
              <a:t>for Mental Health Reasons</a:t>
            </a:r>
            <a:endParaRPr lang="en-US" dirty="0"/>
          </a:p>
        </p:txBody>
      </p:sp>
      <p:sp>
        <p:nvSpPr>
          <p:cNvPr id="3" name="Text Placeholder 2"/>
          <p:cNvSpPr>
            <a:spLocks noGrp="1"/>
          </p:cNvSpPr>
          <p:nvPr>
            <p:ph type="body" idx="1"/>
          </p:nvPr>
        </p:nvSpPr>
        <p:spPr>
          <a:xfrm>
            <a:off x="311700" y="1511300"/>
            <a:ext cx="8520599" cy="3057574"/>
          </a:xfrm>
        </p:spPr>
        <p:txBody>
          <a:bodyPr/>
          <a:lstStyle/>
          <a:p>
            <a:pPr lvl="0">
              <a:buNone/>
            </a:pPr>
            <a:r>
              <a:rPr lang="en-US" sz="2000" i="1" dirty="0" smtClean="0">
                <a:latin typeface="Calibri"/>
                <a:cs typeface="Calibri"/>
              </a:rPr>
              <a:t>A recommended next step: </a:t>
            </a:r>
          </a:p>
          <a:p>
            <a:pPr lvl="0">
              <a:buNone/>
            </a:pPr>
            <a:r>
              <a:rPr lang="en-US" sz="2000" i="1" dirty="0" smtClean="0">
                <a:latin typeface="Calibri"/>
                <a:cs typeface="Calibri"/>
              </a:rPr>
              <a:t>• </a:t>
            </a:r>
            <a:r>
              <a:rPr lang="en-US" sz="2000" dirty="0">
                <a:latin typeface="Calibri"/>
                <a:cs typeface="Calibri"/>
              </a:rPr>
              <a:t>B</a:t>
            </a:r>
            <a:r>
              <a:rPr lang="en-US" sz="2000" dirty="0" smtClean="0">
                <a:latin typeface="Calibri"/>
                <a:cs typeface="Calibri"/>
              </a:rPr>
              <a:t>ring </a:t>
            </a:r>
            <a:r>
              <a:rPr lang="en-US" sz="2000" dirty="0">
                <a:latin typeface="Calibri"/>
                <a:cs typeface="Calibri"/>
              </a:rPr>
              <a:t>the document </a:t>
            </a:r>
            <a:r>
              <a:rPr lang="en-US" sz="2000" dirty="0" smtClean="0">
                <a:latin typeface="Calibri"/>
                <a:cs typeface="Calibri"/>
              </a:rPr>
              <a:t>to your council </a:t>
            </a:r>
            <a:r>
              <a:rPr lang="en-US" sz="2000" dirty="0">
                <a:latin typeface="Calibri"/>
                <a:cs typeface="Calibri"/>
              </a:rPr>
              <a:t>for </a:t>
            </a:r>
            <a:r>
              <a:rPr lang="en-US" sz="2000" dirty="0" smtClean="0">
                <a:latin typeface="Calibri"/>
                <a:cs typeface="Calibri"/>
              </a:rPr>
              <a:t>discussion and consideration. </a:t>
            </a:r>
            <a:endParaRPr lang="en-US" sz="2000" i="1" dirty="0" smtClean="0">
              <a:latin typeface="Calibri"/>
              <a:cs typeface="Calibri"/>
            </a:endParaRPr>
          </a:p>
          <a:p>
            <a:pPr lvl="0">
              <a:buNone/>
            </a:pPr>
            <a:endParaRPr lang="en-US" sz="2000" i="1" dirty="0">
              <a:latin typeface="Calibri"/>
              <a:cs typeface="Calibri"/>
            </a:endParaRPr>
          </a:p>
          <a:p>
            <a:pPr lvl="0">
              <a:buNone/>
            </a:pPr>
            <a:r>
              <a:rPr lang="en-US" sz="2000" i="1" dirty="0" smtClean="0">
                <a:latin typeface="Calibri"/>
                <a:cs typeface="Calibri"/>
              </a:rPr>
              <a:t>Your feedback, questions, concerns . . .</a:t>
            </a:r>
          </a:p>
          <a:p>
            <a:pPr lvl="0">
              <a:buNone/>
            </a:pPr>
            <a:endParaRPr lang="en-US" sz="1400" i="1" dirty="0">
              <a:latin typeface="Calibri"/>
              <a:cs typeface="Calibri"/>
            </a:endParaRPr>
          </a:p>
          <a:p>
            <a:pPr>
              <a:lnSpc>
                <a:spcPct val="120000"/>
              </a:lnSpc>
              <a:buNone/>
            </a:pPr>
            <a:endParaRPr lang="en-US" sz="1400" i="1" dirty="0">
              <a:latin typeface="Calibri"/>
              <a:cs typeface="Calibri"/>
            </a:endParaRPr>
          </a:p>
          <a:p>
            <a:endParaRPr lang="en-US" dirty="0"/>
          </a:p>
        </p:txBody>
      </p:sp>
    </p:spTree>
    <p:extLst>
      <p:ext uri="{BB962C8B-B14F-4D97-AF65-F5344CB8AC3E}">
        <p14:creationId xmlns:p14="http://schemas.microsoft.com/office/powerpoint/2010/main" val="39886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2087700"/>
            <a:ext cx="8520599" cy="968099"/>
          </a:xfrm>
          <a:prstGeom prst="rect">
            <a:avLst/>
          </a:prstGeom>
        </p:spPr>
        <p:txBody>
          <a:bodyPr lIns="91425" tIns="91425" rIns="91425" bIns="91425" anchor="t" anchorCtr="0">
            <a:noAutofit/>
          </a:bodyPr>
          <a:lstStyle/>
          <a:p>
            <a:pPr lvl="0" algn="ctr" rtl="0">
              <a:lnSpc>
                <a:spcPct val="115000"/>
              </a:lnSpc>
              <a:spcBef>
                <a:spcPts val="0"/>
              </a:spcBef>
              <a:buNone/>
            </a:pPr>
            <a:r>
              <a:rPr lang="en" sz="3200" b="0" dirty="0">
                <a:solidFill>
                  <a:schemeClr val="tx1"/>
                </a:solidFill>
                <a:latin typeface="Proxima Nova"/>
                <a:ea typeface="Proxima Nova"/>
                <a:cs typeface="Proxima Nova"/>
                <a:sym typeface="Proxima Nova"/>
              </a:rPr>
              <a:t>Case Studies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Shape 63"/>
          <p:cNvSpPr txBox="1">
            <a:spLocks noGrp="1"/>
          </p:cNvSpPr>
          <p:nvPr>
            <p:ph type="body" idx="1"/>
          </p:nvPr>
        </p:nvSpPr>
        <p:spPr>
          <a:xfrm>
            <a:off x="0" y="1070121"/>
            <a:ext cx="8956051" cy="3692002"/>
          </a:xfrm>
          <a:prstGeom prst="rect">
            <a:avLst/>
          </a:prstGeom>
        </p:spPr>
        <p:txBody>
          <a:bodyPr lIns="91425" tIns="91425" rIns="91425" bIns="91425" anchor="t" anchorCtr="0">
            <a:noAutofit/>
          </a:bodyPr>
          <a:lstStyle/>
          <a:p>
            <a:pPr marL="0" lvl="0" indent="0" rtl="0">
              <a:lnSpc>
                <a:spcPct val="115000"/>
              </a:lnSpc>
              <a:spcBef>
                <a:spcPts val="0"/>
              </a:spcBef>
              <a:spcAft>
                <a:spcPts val="1000"/>
              </a:spcAft>
              <a:buNone/>
            </a:pPr>
            <a:endParaRPr dirty="0">
              <a:latin typeface="Proxima Nova" panose="020B0604020202020204" charset="0"/>
              <a:sym typeface="Cambria"/>
            </a:endParaRPr>
          </a:p>
          <a:p>
            <a:pPr marL="457200" lvl="0" indent="0">
              <a:lnSpc>
                <a:spcPct val="115000"/>
              </a:lnSpc>
              <a:spcAft>
                <a:spcPts val="1000"/>
              </a:spcAft>
              <a:buNone/>
            </a:pPr>
            <a:r>
              <a:rPr lang="en" sz="2800" dirty="0">
                <a:latin typeface="Proxima Nova" panose="020B0604020202020204" charset="0"/>
                <a:sym typeface="Cambria"/>
              </a:rPr>
              <a:t>Nearly </a:t>
            </a:r>
            <a:r>
              <a:rPr lang="en" sz="2800" b="1" dirty="0">
                <a:solidFill>
                  <a:schemeClr val="accent1"/>
                </a:solidFill>
                <a:latin typeface="Proxima Nova" panose="020B0604020202020204" charset="0"/>
                <a:sym typeface="Cambria"/>
              </a:rPr>
              <a:t>one-fourth of all </a:t>
            </a:r>
            <a:r>
              <a:rPr lang="en" sz="2800" dirty="0">
                <a:latin typeface="Proxima Nova" panose="020B0604020202020204" charset="0"/>
                <a:sym typeface="Cambria"/>
              </a:rPr>
              <a:t>pastors (23 percent) acknowledge having “personally struggled with mental illness,” and half of those pastors say the illness has been diagnosed.</a:t>
            </a:r>
          </a:p>
          <a:p>
            <a:pPr marL="457200" lvl="0" indent="0" rtl="0">
              <a:lnSpc>
                <a:spcPct val="115000"/>
              </a:lnSpc>
              <a:spcBef>
                <a:spcPts val="0"/>
              </a:spcBef>
              <a:spcAft>
                <a:spcPts val="1000"/>
              </a:spcAft>
              <a:buNone/>
            </a:pPr>
            <a:endParaRPr sz="2400" dirty="0">
              <a:solidFill>
                <a:srgbClr val="231F20"/>
              </a:solidFill>
              <a:highlight>
                <a:srgbClr val="FFFFFF"/>
              </a:highlight>
              <a:latin typeface="Proxima Nova" panose="020B0604020202020204" charset="0"/>
              <a:ea typeface="Cambria"/>
              <a:cs typeface="Cambria"/>
              <a:sym typeface="Cambria"/>
            </a:endParaRPr>
          </a:p>
          <a:p>
            <a:pPr marL="3657600" lvl="0" indent="0" rtl="0">
              <a:lnSpc>
                <a:spcPct val="115000"/>
              </a:lnSpc>
              <a:spcBef>
                <a:spcPts val="0"/>
              </a:spcBef>
              <a:spcAft>
                <a:spcPts val="1000"/>
              </a:spcAft>
              <a:buNone/>
            </a:pPr>
            <a:r>
              <a:rPr lang="en" sz="2400" dirty="0">
                <a:solidFill>
                  <a:srgbClr val="231F20"/>
                </a:solidFill>
                <a:highlight>
                  <a:srgbClr val="FFFFFF"/>
                </a:highlight>
                <a:latin typeface="Proxima Nova" panose="020B0604020202020204" charset="0"/>
                <a:ea typeface="Cambria"/>
                <a:cs typeface="Cambria"/>
                <a:sym typeface="Cambria"/>
              </a:rPr>
              <a:t>  </a:t>
            </a:r>
            <a:r>
              <a:rPr lang="en" sz="1200" dirty="0">
                <a:solidFill>
                  <a:srgbClr val="231F20"/>
                </a:solidFill>
                <a:highlight>
                  <a:srgbClr val="FFFFFF"/>
                </a:highlight>
                <a:latin typeface="Proxima Nova" panose="020B0604020202020204" charset="0"/>
                <a:ea typeface="Cambria"/>
                <a:cs typeface="Cambria"/>
                <a:sym typeface="Cambria"/>
              </a:rPr>
              <a:t>  				</a:t>
            </a:r>
            <a:endParaRPr lang="en" sz="1200" dirty="0" smtClean="0">
              <a:solidFill>
                <a:srgbClr val="231F20"/>
              </a:solidFill>
              <a:highlight>
                <a:srgbClr val="FFFFFF"/>
              </a:highlight>
              <a:latin typeface="Proxima Nova" panose="020B0604020202020204" charset="0"/>
              <a:ea typeface="Cambria"/>
              <a:cs typeface="Cambria"/>
              <a:sym typeface="Cambria"/>
            </a:endParaRPr>
          </a:p>
          <a:p>
            <a:pPr marL="3657600" lvl="0" indent="0" algn="r" rtl="0">
              <a:lnSpc>
                <a:spcPct val="115000"/>
              </a:lnSpc>
              <a:spcBef>
                <a:spcPts val="0"/>
              </a:spcBef>
              <a:spcAft>
                <a:spcPts val="1000"/>
              </a:spcAft>
              <a:buNone/>
            </a:pPr>
            <a:endParaRPr lang="en" sz="1200" dirty="0" smtClean="0">
              <a:solidFill>
                <a:srgbClr val="231F20"/>
              </a:solidFill>
              <a:highlight>
                <a:srgbClr val="FFFFFF"/>
              </a:highlight>
              <a:latin typeface="Proxima Nova" panose="020B0604020202020204" charset="0"/>
              <a:ea typeface="Cambria"/>
              <a:cs typeface="Cambria"/>
              <a:sym typeface="Cambria"/>
            </a:endParaRPr>
          </a:p>
          <a:p>
            <a:pPr marL="3657600" lvl="0" indent="0" algn="r" rtl="0">
              <a:lnSpc>
                <a:spcPct val="115000"/>
              </a:lnSpc>
              <a:spcBef>
                <a:spcPts val="0"/>
              </a:spcBef>
              <a:spcAft>
                <a:spcPts val="1000"/>
              </a:spcAft>
              <a:buNone/>
            </a:pPr>
            <a:r>
              <a:rPr lang="en" sz="1200" dirty="0">
                <a:solidFill>
                  <a:srgbClr val="231F20"/>
                </a:solidFill>
                <a:highlight>
                  <a:srgbClr val="FFFFFF"/>
                </a:highlight>
                <a:latin typeface="Proxima Nova" panose="020B0604020202020204" charset="0"/>
                <a:ea typeface="Cambria"/>
                <a:cs typeface="Cambria"/>
                <a:sym typeface="Cambria"/>
              </a:rPr>
              <a:t>	</a:t>
            </a:r>
            <a:endParaRPr lang="en" sz="1200" dirty="0" smtClean="0">
              <a:solidFill>
                <a:srgbClr val="231F20"/>
              </a:solidFill>
              <a:highlight>
                <a:srgbClr val="FFFFFF"/>
              </a:highlight>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endParaRPr sz="1400" dirty="0">
              <a:latin typeface="Proxima Nova" panose="020B0604020202020204" charset="0"/>
              <a:ea typeface="Cambria"/>
              <a:cs typeface="Cambria"/>
              <a:sym typeface="Cambria"/>
            </a:endParaRPr>
          </a:p>
        </p:txBody>
      </p:sp>
      <p:sp>
        <p:nvSpPr>
          <p:cNvPr id="3" name="TextBox 2"/>
          <p:cNvSpPr txBox="1"/>
          <p:nvPr/>
        </p:nvSpPr>
        <p:spPr>
          <a:xfrm>
            <a:off x="6982397" y="4762123"/>
            <a:ext cx="2055136" cy="276999"/>
          </a:xfrm>
          <a:prstGeom prst="rect">
            <a:avLst/>
          </a:prstGeom>
          <a:noFill/>
        </p:spPr>
        <p:txBody>
          <a:bodyPr wrap="square" rtlCol="0">
            <a:spAutoFit/>
          </a:bodyPr>
          <a:lstStyle/>
          <a:p>
            <a:r>
              <a:rPr lang="en" sz="1200" dirty="0">
                <a:solidFill>
                  <a:schemeClr val="tx1"/>
                </a:solidFill>
                <a:latin typeface="Proxima Nova" panose="020B0604020202020204" charset="0"/>
                <a:sym typeface="Cambria"/>
              </a:rPr>
              <a:t>Source: LifeWay Research</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Shape 69"/>
          <p:cNvSpPr txBox="1">
            <a:spLocks noGrp="1"/>
          </p:cNvSpPr>
          <p:nvPr>
            <p:ph type="body" idx="1"/>
          </p:nvPr>
        </p:nvSpPr>
        <p:spPr>
          <a:xfrm>
            <a:off x="306938" y="1209091"/>
            <a:ext cx="8520599" cy="2918091"/>
          </a:xfrm>
          <a:prstGeom prst="rect">
            <a:avLst/>
          </a:prstGeom>
        </p:spPr>
        <p:txBody>
          <a:bodyPr lIns="91425" tIns="91425" rIns="91425" bIns="91425" anchor="t" anchorCtr="0">
            <a:noAutofit/>
          </a:bodyPr>
          <a:lstStyle/>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The </a:t>
            </a:r>
            <a:r>
              <a:rPr lang="en" sz="2400" dirty="0">
                <a:latin typeface="Proxima Nova" panose="020B0604020202020204" charset="0"/>
                <a:ea typeface="Cambria"/>
                <a:cs typeface="Cambria"/>
                <a:sym typeface="Cambria"/>
              </a:rPr>
              <a:t>number of </a:t>
            </a:r>
            <a:r>
              <a:rPr lang="en" sz="2400" dirty="0" smtClean="0">
                <a:latin typeface="Proxima Nova" panose="020B0604020202020204" charset="0"/>
                <a:ea typeface="Cambria"/>
                <a:cs typeface="Cambria"/>
                <a:sym typeface="Cambria"/>
              </a:rPr>
              <a:t>pastors diagnosed </a:t>
            </a:r>
            <a:r>
              <a:rPr lang="en" sz="2400" dirty="0">
                <a:latin typeface="Proxima Nova" panose="020B0604020202020204" charset="0"/>
                <a:ea typeface="Cambria"/>
                <a:cs typeface="Cambria"/>
                <a:sym typeface="Cambria"/>
              </a:rPr>
              <a:t>with clinical depression </a:t>
            </a:r>
            <a:r>
              <a:rPr lang="en" sz="2400" dirty="0" smtClean="0">
                <a:latin typeface="Proxima Nova" panose="020B0604020202020204" charset="0"/>
                <a:ea typeface="Cambria"/>
                <a:cs typeface="Cambria"/>
                <a:sym typeface="Cambria"/>
              </a:rPr>
              <a:t>was double </a:t>
            </a:r>
            <a:r>
              <a:rPr lang="en" sz="2400" dirty="0">
                <a:latin typeface="Proxima Nova" panose="020B0604020202020204" charset="0"/>
                <a:ea typeface="Cambria"/>
                <a:cs typeface="Cambria"/>
                <a:sym typeface="Cambria"/>
              </a:rPr>
              <a:t>the national average. </a:t>
            </a:r>
            <a:endParaRPr lang="en" sz="2400" dirty="0" smtClean="0">
              <a:latin typeface="Proxima Nova" panose="020B0604020202020204" charset="0"/>
              <a:ea typeface="Cambria"/>
              <a:cs typeface="Cambria"/>
              <a:sym typeface="Cambria"/>
            </a:endParaRPr>
          </a:p>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Almost </a:t>
            </a:r>
            <a:r>
              <a:rPr lang="en" sz="2400" b="1" dirty="0">
                <a:solidFill>
                  <a:schemeClr val="accent1"/>
                </a:solidFill>
                <a:latin typeface="Proxima Nova" panose="020B0604020202020204" charset="0"/>
                <a:ea typeface="Cambria"/>
                <a:cs typeface="Cambria"/>
                <a:sym typeface="Cambria"/>
              </a:rPr>
              <a:t>40 </a:t>
            </a:r>
            <a:r>
              <a:rPr lang="en" sz="2400" b="1" dirty="0" smtClean="0">
                <a:solidFill>
                  <a:schemeClr val="accent1"/>
                </a:solidFill>
                <a:latin typeface="Proxima Nova" panose="020B0604020202020204" charset="0"/>
                <a:ea typeface="Cambria"/>
                <a:cs typeface="Cambria"/>
                <a:sym typeface="Cambria"/>
              </a:rPr>
              <a:t>percent </a:t>
            </a:r>
            <a:r>
              <a:rPr lang="en" sz="2400" dirty="0" smtClean="0">
                <a:latin typeface="Proxima Nova" panose="020B0604020202020204" charset="0"/>
                <a:ea typeface="Cambria"/>
                <a:cs typeface="Cambria"/>
                <a:sym typeface="Cambria"/>
              </a:rPr>
              <a:t>sought the </a:t>
            </a:r>
            <a:r>
              <a:rPr lang="en" sz="2400" dirty="0">
                <a:latin typeface="Proxima Nova" panose="020B0604020202020204" charset="0"/>
                <a:ea typeface="Cambria"/>
                <a:cs typeface="Cambria"/>
                <a:sym typeface="Cambria"/>
              </a:rPr>
              <a:t>care of a clinical </a:t>
            </a:r>
            <a:r>
              <a:rPr lang="en" sz="2400" dirty="0" smtClean="0">
                <a:latin typeface="Proxima Nova" panose="020B0604020202020204" charset="0"/>
                <a:ea typeface="Cambria"/>
                <a:cs typeface="Cambria"/>
                <a:sym typeface="Cambria"/>
              </a:rPr>
              <a:t>counselor.</a:t>
            </a:r>
          </a:p>
          <a:p>
            <a:pPr marL="342900" lvl="0" indent="-342900" rtl="0">
              <a:spcBef>
                <a:spcPts val="0"/>
              </a:spcBef>
              <a:buClr>
                <a:schemeClr val="tx1"/>
              </a:buClr>
              <a:buFont typeface="Arial" panose="020B0604020202020204" pitchFamily="34" charset="0"/>
              <a:buChar char="•"/>
            </a:pPr>
            <a:r>
              <a:rPr lang="en" sz="2400" b="1" dirty="0" smtClean="0">
                <a:solidFill>
                  <a:schemeClr val="accent1"/>
                </a:solidFill>
                <a:latin typeface="Proxima Nova" panose="020B0604020202020204" charset="0"/>
                <a:ea typeface="Cambria"/>
                <a:cs typeface="Cambria"/>
                <a:sym typeface="Cambria"/>
              </a:rPr>
              <a:t>45 percent</a:t>
            </a:r>
            <a:r>
              <a:rPr lang="en" sz="2400" dirty="0" smtClean="0">
                <a:latin typeface="Proxima Nova" panose="020B0604020202020204" charset="0"/>
                <a:ea typeface="Cambria"/>
                <a:cs typeface="Cambria"/>
                <a:sym typeface="Cambria"/>
              </a:rPr>
              <a:t> </a:t>
            </a:r>
            <a:r>
              <a:rPr lang="en" sz="2400" dirty="0">
                <a:latin typeface="Proxima Nova" panose="020B0604020202020204" charset="0"/>
                <a:ea typeface="Cambria"/>
                <a:cs typeface="Cambria"/>
                <a:sym typeface="Cambria"/>
              </a:rPr>
              <a:t>sought advice from their family doctor regarding stress and anxiety issues. </a:t>
            </a:r>
            <a:endParaRPr lang="en" sz="2400" dirty="0" smtClean="0">
              <a:latin typeface="Proxima Nova" panose="020B0604020202020204" charset="0"/>
              <a:ea typeface="Cambria"/>
              <a:cs typeface="Cambria"/>
              <a:sym typeface="Cambria"/>
            </a:endParaRPr>
          </a:p>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On average, only </a:t>
            </a:r>
            <a:r>
              <a:rPr lang="en" sz="2400" b="1" dirty="0" smtClean="0">
                <a:solidFill>
                  <a:schemeClr val="accent1"/>
                </a:solidFill>
                <a:latin typeface="Proxima Nova" panose="020B0604020202020204" charset="0"/>
                <a:ea typeface="Cambria"/>
                <a:cs typeface="Cambria"/>
                <a:sym typeface="Cambria"/>
              </a:rPr>
              <a:t>half</a:t>
            </a:r>
            <a:r>
              <a:rPr lang="en" sz="2400" dirty="0" smtClean="0">
                <a:solidFill>
                  <a:schemeClr val="accent1"/>
                </a:solidFill>
                <a:latin typeface="Proxima Nova" panose="020B0604020202020204" charset="0"/>
                <a:ea typeface="Cambria"/>
                <a:cs typeface="Cambria"/>
                <a:sym typeface="Cambria"/>
              </a:rPr>
              <a:t> </a:t>
            </a:r>
            <a:r>
              <a:rPr lang="en" sz="2400" dirty="0">
                <a:latin typeface="Proxima Nova" panose="020B0604020202020204" charset="0"/>
                <a:ea typeface="Cambria"/>
                <a:cs typeface="Cambria"/>
                <a:sym typeface="Cambria"/>
              </a:rPr>
              <a:t>of those with </a:t>
            </a:r>
            <a:r>
              <a:rPr lang="en" sz="2400" dirty="0" smtClean="0">
                <a:latin typeface="Proxima Nova" panose="020B0604020202020204" charset="0"/>
                <a:ea typeface="Cambria"/>
                <a:cs typeface="Cambria"/>
                <a:sym typeface="Cambria"/>
              </a:rPr>
              <a:t>depression </a:t>
            </a:r>
            <a:r>
              <a:rPr lang="en" sz="2400" dirty="0">
                <a:latin typeface="Proxima Nova" panose="020B0604020202020204" charset="0"/>
                <a:ea typeface="Cambria"/>
                <a:cs typeface="Cambria"/>
                <a:sym typeface="Cambria"/>
              </a:rPr>
              <a:t>seek help.</a:t>
            </a:r>
            <a:r>
              <a:rPr lang="en" sz="2400" i="1" dirty="0">
                <a:latin typeface="Proxima Nova" panose="020B0604020202020204" charset="0"/>
                <a:ea typeface="Cambria"/>
                <a:cs typeface="Cambria"/>
                <a:sym typeface="Cambria"/>
              </a:rPr>
              <a:t>  </a:t>
            </a:r>
            <a:r>
              <a:rPr lang="en" sz="1200" i="1" dirty="0">
                <a:latin typeface="Proxima Nova" panose="020B0604020202020204" charset="0"/>
                <a:ea typeface="Cambria"/>
                <a:cs typeface="Cambria"/>
                <a:sym typeface="Cambria"/>
              </a:rPr>
              <a:t>     </a:t>
            </a:r>
            <a:br>
              <a:rPr lang="en" sz="1200" i="1" dirty="0">
                <a:latin typeface="Proxima Nova" panose="020B0604020202020204" charset="0"/>
                <a:ea typeface="Cambria"/>
                <a:cs typeface="Cambria"/>
                <a:sym typeface="Cambria"/>
              </a:rPr>
            </a:br>
            <a:r>
              <a:rPr lang="en" sz="1200" i="1" dirty="0">
                <a:latin typeface="Proxima Nova" panose="020B0604020202020204" charset="0"/>
                <a:ea typeface="Cambria"/>
                <a:cs typeface="Cambria"/>
                <a:sym typeface="Cambria"/>
              </a:rPr>
              <a:t/>
            </a:r>
            <a:br>
              <a:rPr lang="en" sz="1200" i="1" dirty="0">
                <a:latin typeface="Proxima Nova" panose="020B0604020202020204" charset="0"/>
                <a:ea typeface="Cambria"/>
                <a:cs typeface="Cambria"/>
                <a:sym typeface="Cambria"/>
              </a:rPr>
            </a:br>
            <a:r>
              <a:rPr lang="en" sz="1200" i="1" dirty="0">
                <a:latin typeface="Proxima Nova" panose="020B0604020202020204" charset="0"/>
                <a:ea typeface="Cambria"/>
                <a:cs typeface="Cambria"/>
                <a:sym typeface="Cambria"/>
              </a:rPr>
              <a:t>		</a:t>
            </a:r>
            <a:endParaRPr lang="en" sz="1200" i="1" dirty="0" smtClean="0">
              <a:latin typeface="Proxima Nova" panose="020B0604020202020204" charset="0"/>
              <a:ea typeface="Cambria"/>
              <a:cs typeface="Cambria"/>
              <a:sym typeface="Cambria"/>
            </a:endParaRPr>
          </a:p>
        </p:txBody>
      </p:sp>
      <p:sp>
        <p:nvSpPr>
          <p:cNvPr id="3" name="TextBox 2"/>
          <p:cNvSpPr txBox="1"/>
          <p:nvPr/>
        </p:nvSpPr>
        <p:spPr>
          <a:xfrm>
            <a:off x="2318979" y="4651057"/>
            <a:ext cx="6888395" cy="492443"/>
          </a:xfrm>
          <a:prstGeom prst="rect">
            <a:avLst/>
          </a:prstGeom>
          <a:noFill/>
        </p:spPr>
        <p:txBody>
          <a:bodyPr wrap="square" rtlCol="0">
            <a:spAutoFit/>
          </a:bodyPr>
          <a:lstStyle/>
          <a:p>
            <a:pPr lvl="0"/>
            <a:r>
              <a:rPr lang="en" sz="1200" dirty="0">
                <a:solidFill>
                  <a:schemeClr val="tx1"/>
                </a:solidFill>
                <a:latin typeface="Proxima Nova" panose="020B0604020202020204" charset="0"/>
                <a:ea typeface="Cambria"/>
                <a:cs typeface="Cambria"/>
                <a:sym typeface="Cambria"/>
              </a:rPr>
              <a:t>Source: </a:t>
            </a:r>
            <a:r>
              <a:rPr lang="en" sz="1200" i="1" dirty="0">
                <a:solidFill>
                  <a:schemeClr val="tx1"/>
                </a:solidFill>
                <a:latin typeface="Proxima Nova" panose="020B0604020202020204" charset="0"/>
                <a:ea typeface="Cambria"/>
                <a:cs typeface="Cambria"/>
                <a:sym typeface="Cambria"/>
              </a:rPr>
              <a:t>Breaking the Silence: The Mental Health of Our Clergy</a:t>
            </a:r>
            <a:r>
              <a:rPr lang="en" sz="1200" dirty="0">
                <a:solidFill>
                  <a:schemeClr val="tx1"/>
                </a:solidFill>
                <a:latin typeface="Proxima Nova" panose="020B0604020202020204" charset="0"/>
                <a:ea typeface="Cambria"/>
                <a:cs typeface="Cambria"/>
                <a:sym typeface="Cambria"/>
              </a:rPr>
              <a:t> by Sandra Moll and Kristine O'Brien </a:t>
            </a:r>
          </a:p>
          <a:p>
            <a:endParaRPr lang="en-US" dirty="0">
              <a:latin typeface="Proxima Nova" panose="020B0604020202020204" charset="0"/>
            </a:endParaRPr>
          </a:p>
        </p:txBody>
      </p:sp>
      <p:sp>
        <p:nvSpPr>
          <p:cNvPr id="2" name="TextBox 1"/>
          <p:cNvSpPr txBox="1"/>
          <p:nvPr/>
        </p:nvSpPr>
        <p:spPr>
          <a:xfrm>
            <a:off x="447676" y="320129"/>
            <a:ext cx="8239124" cy="769441"/>
          </a:xfrm>
          <a:prstGeom prst="rect">
            <a:avLst/>
          </a:prstGeom>
          <a:noFill/>
        </p:spPr>
        <p:txBody>
          <a:bodyPr wrap="square" rtlCol="0">
            <a:spAutoFit/>
          </a:bodyPr>
          <a:lstStyle/>
          <a:p>
            <a:r>
              <a:rPr lang="en" sz="3000" b="1" kern="1200" dirty="0">
                <a:solidFill>
                  <a:srgbClr val="B6DF5E"/>
                </a:solidFill>
                <a:latin typeface="Proxima Nova"/>
                <a:ea typeface="Proxima Nova"/>
                <a:cs typeface="Proxima Nova"/>
                <a:sym typeface="Proxima Nova"/>
              </a:rPr>
              <a:t>Centre for Clergy Care</a:t>
            </a:r>
            <a:r>
              <a:rPr lang="en" sz="2800" b="1" kern="1200" dirty="0">
                <a:solidFill>
                  <a:srgbClr val="B6DF5E"/>
                </a:solidFill>
                <a:latin typeface="Proxima Nova"/>
                <a:ea typeface="Proxima Nova"/>
                <a:cs typeface="Proxima Nova"/>
                <a:sym typeface="Proxima Nova"/>
              </a:rPr>
              <a:t/>
            </a:r>
            <a:br>
              <a:rPr lang="en" sz="2800" b="1" kern="1200" dirty="0">
                <a:solidFill>
                  <a:srgbClr val="B6DF5E"/>
                </a:solidFill>
                <a:latin typeface="Proxima Nova"/>
                <a:ea typeface="Proxima Nova"/>
                <a:cs typeface="Proxima Nova"/>
                <a:sym typeface="Proxima Nova"/>
              </a:rPr>
            </a:br>
            <a:endParaRPr lang="en-US" dirty="0"/>
          </a:p>
        </p:txBody>
      </p:sp>
    </p:spTree>
    <p:extLst>
      <p:ext uri="{BB962C8B-B14F-4D97-AF65-F5344CB8AC3E}">
        <p14:creationId xmlns:p14="http://schemas.microsoft.com/office/powerpoint/2010/main" val="357394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01950" y="327218"/>
            <a:ext cx="8520599" cy="778734"/>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chemeClr val="accent3"/>
                </a:solidFill>
                <a:latin typeface="Proxima Nova"/>
                <a:ea typeface="Proxima Nova"/>
                <a:cs typeface="Proxima Nova"/>
                <a:sym typeface="Proxima Nova"/>
              </a:rPr>
              <a:t>Centre for Clergy </a:t>
            </a:r>
            <a:r>
              <a:rPr lang="en" dirty="0" smtClean="0">
                <a:solidFill>
                  <a:schemeClr val="accent3"/>
                </a:solidFill>
                <a:latin typeface="Proxima Nova"/>
                <a:ea typeface="Proxima Nova"/>
                <a:cs typeface="Proxima Nova"/>
                <a:sym typeface="Proxima Nova"/>
              </a:rPr>
              <a:t>Care</a:t>
            </a:r>
            <a:r>
              <a:rPr lang="en" sz="2800" dirty="0" smtClean="0">
                <a:solidFill>
                  <a:schemeClr val="accent3"/>
                </a:solidFill>
                <a:latin typeface="Proxima Nova"/>
                <a:ea typeface="Proxima Nova"/>
                <a:cs typeface="Proxima Nova"/>
                <a:sym typeface="Proxima Nova"/>
              </a:rPr>
              <a:t/>
            </a:r>
            <a:br>
              <a:rPr lang="en" sz="2800" dirty="0" smtClean="0">
                <a:solidFill>
                  <a:schemeClr val="accent3"/>
                </a:solidFill>
                <a:latin typeface="Proxima Nova"/>
                <a:ea typeface="Proxima Nova"/>
                <a:cs typeface="Proxima Nova"/>
                <a:sym typeface="Proxima Nova"/>
              </a:rPr>
            </a:br>
            <a:r>
              <a:rPr lang="en" sz="2400" b="0" dirty="0" smtClean="0">
                <a:solidFill>
                  <a:schemeClr val="accent3"/>
                </a:solidFill>
                <a:latin typeface="Proxima Nova"/>
                <a:ea typeface="Proxima Nova"/>
                <a:cs typeface="Proxima Nova"/>
                <a:sym typeface="Proxima Nova"/>
              </a:rPr>
              <a:t>Findings on clergy well-being:</a:t>
            </a:r>
            <a:endParaRPr lang="en" sz="2800" b="0" dirty="0">
              <a:solidFill>
                <a:schemeClr val="accent3"/>
              </a:solidFill>
              <a:latin typeface="Proxima Nova"/>
              <a:ea typeface="Proxima Nova"/>
              <a:cs typeface="Proxima Nova"/>
              <a:sym typeface="Proxima Nova"/>
            </a:endParaRPr>
          </a:p>
        </p:txBody>
      </p:sp>
      <p:sp>
        <p:nvSpPr>
          <p:cNvPr id="86" name="Shape 86"/>
          <p:cNvSpPr txBox="1">
            <a:spLocks noGrp="1"/>
          </p:cNvSpPr>
          <p:nvPr>
            <p:ph type="body" idx="1"/>
          </p:nvPr>
        </p:nvSpPr>
        <p:spPr>
          <a:xfrm>
            <a:off x="401950" y="1422304"/>
            <a:ext cx="8520599" cy="2997296"/>
          </a:xfrm>
          <a:prstGeom prst="rect">
            <a:avLst/>
          </a:prstGeom>
        </p:spPr>
        <p:txBody>
          <a:bodyPr lIns="91425" tIns="91425" rIns="91425" bIns="91425" anchor="t" anchorCtr="0">
            <a:noAutofit/>
          </a:bodyPr>
          <a:lstStyle/>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On average, pastors surveyed are working 50 hours. A quarter of them work </a:t>
            </a:r>
            <a:r>
              <a:rPr lang="en" sz="2000" b="1" dirty="0" smtClean="0">
                <a:solidFill>
                  <a:schemeClr val="accent1"/>
                </a:solidFill>
                <a:latin typeface="Proxima Nova" panose="020B0604020202020204" charset="0"/>
                <a:ea typeface="Cambria"/>
                <a:cs typeface="Cambria"/>
                <a:sym typeface="Cambria"/>
              </a:rPr>
              <a:t>more than 55 hours</a:t>
            </a:r>
            <a:r>
              <a:rPr lang="en" sz="2000" dirty="0" smtClean="0">
                <a:latin typeface="Proxima Nova" panose="020B0604020202020204" charset="0"/>
                <a:ea typeface="Cambria"/>
                <a:cs typeface="Cambria"/>
                <a:sym typeface="Cambria"/>
              </a:rPr>
              <a:t>. </a:t>
            </a:r>
          </a:p>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Nearly </a:t>
            </a:r>
            <a:r>
              <a:rPr lang="en" sz="2000" b="1" dirty="0">
                <a:solidFill>
                  <a:schemeClr val="accent1"/>
                </a:solidFill>
                <a:latin typeface="Proxima Nova" panose="020B0604020202020204" charset="0"/>
                <a:ea typeface="Cambria"/>
                <a:cs typeface="Cambria"/>
                <a:sym typeface="Cambria"/>
              </a:rPr>
              <a:t>40 </a:t>
            </a:r>
            <a:r>
              <a:rPr lang="en" sz="2000" b="1" dirty="0" smtClean="0">
                <a:solidFill>
                  <a:schemeClr val="accent1"/>
                </a:solidFill>
                <a:latin typeface="Proxima Nova" panose="020B0604020202020204" charset="0"/>
                <a:ea typeface="Cambria"/>
                <a:cs typeface="Cambria"/>
                <a:sym typeface="Cambria"/>
              </a:rPr>
              <a:t>percent </a:t>
            </a:r>
            <a:r>
              <a:rPr lang="en" sz="2000" dirty="0">
                <a:latin typeface="Proxima Nova" panose="020B0604020202020204" charset="0"/>
                <a:ea typeface="Cambria"/>
                <a:cs typeface="Cambria"/>
                <a:sym typeface="Cambria"/>
              </a:rPr>
              <a:t>take fewer than three days off per </a:t>
            </a:r>
            <a:r>
              <a:rPr lang="en" sz="2000" dirty="0" smtClean="0">
                <a:latin typeface="Proxima Nova" panose="020B0604020202020204" charset="0"/>
                <a:ea typeface="Cambria"/>
                <a:cs typeface="Cambria"/>
                <a:sym typeface="Cambria"/>
              </a:rPr>
              <a:t>month.</a:t>
            </a:r>
          </a:p>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Many </a:t>
            </a:r>
            <a:r>
              <a:rPr lang="en" sz="2000" dirty="0">
                <a:latin typeface="Proxima Nova" panose="020B0604020202020204" charset="0"/>
                <a:ea typeface="Cambria"/>
                <a:cs typeface="Cambria"/>
                <a:sym typeface="Cambria"/>
              </a:rPr>
              <a:t>ministers </a:t>
            </a:r>
            <a:r>
              <a:rPr lang="en" sz="2000" dirty="0" smtClean="0">
                <a:latin typeface="Proxima Nova" panose="020B0604020202020204" charset="0"/>
                <a:ea typeface="Cambria"/>
                <a:cs typeface="Cambria"/>
                <a:sym typeface="Cambria"/>
              </a:rPr>
              <a:t>neglect regular </a:t>
            </a:r>
            <a:r>
              <a:rPr lang="en" sz="2000" dirty="0">
                <a:latin typeface="Proxima Nova" panose="020B0604020202020204" charset="0"/>
                <a:ea typeface="Cambria"/>
                <a:cs typeface="Cambria"/>
                <a:sym typeface="Cambria"/>
              </a:rPr>
              <a:t>exercise, personal devotions, and relaxation </a:t>
            </a:r>
            <a:r>
              <a:rPr lang="en" sz="2000" dirty="0" smtClean="0">
                <a:latin typeface="Proxima Nova" panose="020B0604020202020204" charset="0"/>
                <a:ea typeface="Cambria"/>
                <a:cs typeface="Cambria"/>
                <a:sym typeface="Cambria"/>
              </a:rPr>
              <a:t>to </a:t>
            </a:r>
            <a:r>
              <a:rPr lang="en" sz="2000" dirty="0">
                <a:latin typeface="Proxima Nova" panose="020B0604020202020204" charset="0"/>
                <a:ea typeface="Cambria"/>
                <a:cs typeface="Cambria"/>
                <a:sym typeface="Cambria"/>
              </a:rPr>
              <a:t>find </a:t>
            </a:r>
            <a:r>
              <a:rPr lang="en" sz="2000" dirty="0" smtClean="0">
                <a:latin typeface="Proxima Nova" panose="020B0604020202020204" charset="0"/>
                <a:ea typeface="Cambria"/>
                <a:cs typeface="Cambria"/>
                <a:sym typeface="Cambria"/>
              </a:rPr>
              <a:t>more time </a:t>
            </a:r>
            <a:r>
              <a:rPr lang="en" sz="2000" dirty="0">
                <a:latin typeface="Proxima Nova" panose="020B0604020202020204" charset="0"/>
                <a:ea typeface="Cambria"/>
                <a:cs typeface="Cambria"/>
                <a:sym typeface="Cambria"/>
              </a:rPr>
              <a:t>for serving or </a:t>
            </a:r>
            <a:r>
              <a:rPr lang="en" sz="2000" dirty="0" smtClean="0">
                <a:latin typeface="Proxima Nova" panose="020B0604020202020204" charset="0"/>
                <a:ea typeface="Cambria"/>
                <a:cs typeface="Cambria"/>
                <a:sym typeface="Cambria"/>
              </a:rPr>
              <a:t>to </a:t>
            </a:r>
            <a:r>
              <a:rPr lang="en" sz="2000" dirty="0">
                <a:latin typeface="Proxima Nova" panose="020B0604020202020204" charset="0"/>
                <a:ea typeface="Cambria"/>
                <a:cs typeface="Cambria"/>
                <a:sym typeface="Cambria"/>
              </a:rPr>
              <a:t>avoid feeling guilty. </a:t>
            </a:r>
          </a:p>
          <a:p>
            <a:pPr marL="285750" lvl="0" indent="-285750" rtl="0">
              <a:lnSpc>
                <a:spcPct val="100000"/>
              </a:lnSpc>
              <a:spcBef>
                <a:spcPts val="0"/>
              </a:spcBef>
              <a:spcAft>
                <a:spcPts val="0"/>
              </a:spcAft>
              <a:buClrTx/>
              <a:buFont typeface="Arial" panose="020B0604020202020204" pitchFamily="34" charset="0"/>
              <a:buChar char="•"/>
            </a:pPr>
            <a:r>
              <a:rPr lang="en" sz="2000" dirty="0">
                <a:latin typeface="Proxima Nova" panose="020B0604020202020204" charset="0"/>
                <a:ea typeface="Cambria"/>
                <a:cs typeface="Cambria"/>
                <a:sym typeface="Cambria"/>
              </a:rPr>
              <a:t>Reading </a:t>
            </a:r>
            <a:r>
              <a:rPr lang="en" sz="2000" dirty="0" smtClean="0">
                <a:latin typeface="Proxima Nova" panose="020B0604020202020204" charset="0"/>
                <a:ea typeface="Cambria"/>
                <a:cs typeface="Cambria"/>
                <a:sym typeface="Cambria"/>
              </a:rPr>
              <a:t>Scripture is one </a:t>
            </a:r>
            <a:r>
              <a:rPr lang="en" sz="2000" dirty="0">
                <a:latin typeface="Proxima Nova" panose="020B0604020202020204" charset="0"/>
                <a:ea typeface="Cambria"/>
                <a:cs typeface="Cambria"/>
                <a:sym typeface="Cambria"/>
              </a:rPr>
              <a:t>of the most important sources of spiritual renewal for </a:t>
            </a:r>
            <a:r>
              <a:rPr lang="en" sz="2000" dirty="0" smtClean="0">
                <a:latin typeface="Proxima Nova" panose="020B0604020202020204" charset="0"/>
                <a:ea typeface="Cambria"/>
                <a:cs typeface="Cambria"/>
                <a:sym typeface="Cambria"/>
              </a:rPr>
              <a:t>ministers. Yet </a:t>
            </a:r>
            <a:r>
              <a:rPr lang="en" sz="2000" b="1" dirty="0" smtClean="0">
                <a:solidFill>
                  <a:schemeClr val="accent1"/>
                </a:solidFill>
                <a:latin typeface="Proxima Nova" panose="020B0604020202020204" charset="0"/>
                <a:ea typeface="Cambria"/>
                <a:cs typeface="Cambria"/>
                <a:sym typeface="Cambria"/>
              </a:rPr>
              <a:t>94 percent </a:t>
            </a:r>
            <a:r>
              <a:rPr lang="en" sz="2000" dirty="0" smtClean="0">
                <a:latin typeface="Proxima Nova" panose="020B0604020202020204" charset="0"/>
                <a:ea typeface="Cambria"/>
                <a:cs typeface="Cambria"/>
                <a:sym typeface="Cambria"/>
              </a:rPr>
              <a:t>of pastors said that although they read Scripture to prepare sermons, </a:t>
            </a:r>
            <a:r>
              <a:rPr lang="en" sz="2000" dirty="0">
                <a:latin typeface="Proxima Nova" panose="020B0604020202020204" charset="0"/>
                <a:ea typeface="Cambria"/>
                <a:cs typeface="Cambria"/>
                <a:sym typeface="Cambria"/>
              </a:rPr>
              <a:t>it rarely nourishes them </a:t>
            </a:r>
            <a:r>
              <a:rPr lang="en" sz="2000" dirty="0" smtClean="0">
                <a:latin typeface="Proxima Nova" panose="020B0604020202020204" charset="0"/>
                <a:ea typeface="Cambria"/>
                <a:cs typeface="Cambria"/>
                <a:sym typeface="Cambria"/>
              </a:rPr>
              <a:t>personally.</a:t>
            </a:r>
          </a:p>
          <a:p>
            <a:pPr lvl="0" algn="r" rtl="0">
              <a:spcBef>
                <a:spcPts val="0"/>
              </a:spcBef>
              <a:buNone/>
            </a:pPr>
            <a:endParaRPr lang="en" sz="2000" dirty="0" smtClean="0">
              <a:latin typeface="Proxima Nova" panose="020B0604020202020204" charset="0"/>
              <a:ea typeface="Cambria"/>
              <a:cs typeface="Cambria"/>
              <a:sym typeface="Cambria"/>
            </a:endParaRPr>
          </a:p>
        </p:txBody>
      </p:sp>
      <p:sp>
        <p:nvSpPr>
          <p:cNvPr id="2" name="TextBox 1"/>
          <p:cNvSpPr txBox="1"/>
          <p:nvPr/>
        </p:nvSpPr>
        <p:spPr>
          <a:xfrm>
            <a:off x="4436198" y="4700051"/>
            <a:ext cx="4486351" cy="492443"/>
          </a:xfrm>
          <a:prstGeom prst="rect">
            <a:avLst/>
          </a:prstGeom>
          <a:noFill/>
        </p:spPr>
        <p:txBody>
          <a:bodyPr wrap="square" rtlCol="0">
            <a:spAutoFit/>
          </a:bodyPr>
          <a:lstStyle/>
          <a:p>
            <a:pPr lvl="0"/>
            <a:r>
              <a:rPr lang="en" sz="1200" dirty="0">
                <a:solidFill>
                  <a:schemeClr val="tx1"/>
                </a:solidFill>
                <a:latin typeface="Proxima Nova" panose="020B0604020202020204" charset="0"/>
                <a:ea typeface="Cambria"/>
                <a:cs typeface="Cambria"/>
                <a:sym typeface="Cambria"/>
              </a:rPr>
              <a:t>Source: </a:t>
            </a:r>
            <a:r>
              <a:rPr lang="en" sz="1200" i="1" dirty="0">
                <a:solidFill>
                  <a:schemeClr val="tx1"/>
                </a:solidFill>
                <a:latin typeface="Proxima Nova" panose="020B0604020202020204" charset="0"/>
                <a:ea typeface="Cambria"/>
                <a:cs typeface="Cambria"/>
                <a:sym typeface="Cambria"/>
              </a:rPr>
              <a:t>Breaking the Silence: The Mental Health of Our </a:t>
            </a:r>
            <a:r>
              <a:rPr lang="en" sz="1200" i="1" dirty="0" smtClean="0">
                <a:solidFill>
                  <a:schemeClr val="tx1"/>
                </a:solidFill>
                <a:latin typeface="Proxima Nova" panose="020B0604020202020204" charset="0"/>
                <a:ea typeface="Cambria"/>
                <a:cs typeface="Cambria"/>
                <a:sym typeface="Cambria"/>
              </a:rPr>
              <a:t>Clergy</a:t>
            </a:r>
            <a:endParaRPr lang="en" sz="1200" dirty="0">
              <a:solidFill>
                <a:schemeClr val="tx1"/>
              </a:solidFill>
              <a:latin typeface="Proxima Nova" panose="020B0604020202020204" charset="0"/>
              <a:ea typeface="Cambria"/>
              <a:cs typeface="Cambria"/>
              <a:sym typeface="Cambria"/>
            </a:endParaRPr>
          </a:p>
          <a:p>
            <a:endParaRPr lang="en-US" dirty="0">
              <a:solidFill>
                <a:schemeClr val="tx1"/>
              </a:solidFill>
              <a:latin typeface="Proxima Nova" panose="020B0604020202020204" charset="0"/>
            </a:endParaRPr>
          </a:p>
        </p:txBody>
      </p:sp>
    </p:spTree>
    <p:extLst>
      <p:ext uri="{BB962C8B-B14F-4D97-AF65-F5344CB8AC3E}">
        <p14:creationId xmlns:p14="http://schemas.microsoft.com/office/powerpoint/2010/main" val="280979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body" idx="1"/>
          </p:nvPr>
        </p:nvSpPr>
        <p:spPr>
          <a:xfrm>
            <a:off x="-1" y="454465"/>
            <a:ext cx="9071573" cy="3320829"/>
          </a:xfrm>
          <a:prstGeom prst="rect">
            <a:avLst/>
          </a:prstGeom>
        </p:spPr>
        <p:txBody>
          <a:bodyPr lIns="91425" tIns="91425" rIns="91425" bIns="91425" anchor="t" anchorCtr="0">
            <a:noAutofit/>
          </a:bodyPr>
          <a:lstStyle/>
          <a:p>
            <a:pPr lvl="0" rtl="0">
              <a:lnSpc>
                <a:spcPct val="115000"/>
              </a:lnSpc>
              <a:spcBef>
                <a:spcPts val="0"/>
              </a:spcBef>
              <a:spcAft>
                <a:spcPts val="1000"/>
              </a:spcAft>
              <a:buNone/>
            </a:pPr>
            <a:endParaRPr sz="2800" dirty="0">
              <a:solidFill>
                <a:srgbClr val="000000"/>
              </a:solidFill>
              <a:latin typeface="Proxima Nova" panose="020B0604020202020204" charset="0"/>
              <a:ea typeface="Calibri"/>
              <a:cs typeface="Calibri"/>
              <a:sym typeface="Calibri"/>
            </a:endParaRPr>
          </a:p>
          <a:p>
            <a:pPr marL="0" lvl="0" indent="0" rtl="0">
              <a:lnSpc>
                <a:spcPct val="115000"/>
              </a:lnSpc>
              <a:spcBef>
                <a:spcPts val="0"/>
              </a:spcBef>
              <a:spcAft>
                <a:spcPts val="1000"/>
              </a:spcAft>
              <a:buNone/>
            </a:pPr>
            <a:endParaRPr sz="2800" dirty="0">
              <a:solidFill>
                <a:srgbClr val="000000"/>
              </a:solidFill>
              <a:highlight>
                <a:srgbClr val="FFFFFF"/>
              </a:highlight>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r>
              <a:rPr lang="en" sz="2800" b="1" dirty="0">
                <a:solidFill>
                  <a:schemeClr val="accent1"/>
                </a:solidFill>
                <a:latin typeface="Proxima Nova" panose="020B0604020202020204" charset="0"/>
                <a:sym typeface="Cambria"/>
              </a:rPr>
              <a:t>45.5</a:t>
            </a:r>
            <a:r>
              <a:rPr lang="en" sz="2800" dirty="0">
                <a:latin typeface="Proxima Nova" panose="020B0604020202020204" charset="0"/>
                <a:sym typeface="Cambria"/>
              </a:rPr>
              <a:t> </a:t>
            </a:r>
            <a:r>
              <a:rPr lang="en" sz="2800" b="1" dirty="0">
                <a:solidFill>
                  <a:schemeClr val="accent1"/>
                </a:solidFill>
                <a:latin typeface="Proxima Nova" panose="020B0604020202020204" charset="0"/>
                <a:sym typeface="Cambria"/>
              </a:rPr>
              <a:t>percent</a:t>
            </a:r>
            <a:r>
              <a:rPr lang="en" sz="2800" dirty="0">
                <a:latin typeface="Proxima Nova" panose="020B0604020202020204" charset="0"/>
                <a:sym typeface="Cambria"/>
              </a:rPr>
              <a:t> of pastors report having felt depressed or </a:t>
            </a:r>
            <a:r>
              <a:rPr lang="en" sz="2800" dirty="0" smtClean="0">
                <a:latin typeface="Proxima Nova" panose="020B0604020202020204" charset="0"/>
                <a:sym typeface="Cambria"/>
              </a:rPr>
              <a:t>burned </a:t>
            </a:r>
            <a:r>
              <a:rPr lang="en" sz="2800" dirty="0">
                <a:latin typeface="Proxima Nova" panose="020B0604020202020204" charset="0"/>
                <a:sym typeface="Cambria"/>
              </a:rPr>
              <a:t>out to the degree that they had to take a break </a:t>
            </a:r>
            <a:r>
              <a:rPr lang="en" sz="2800" dirty="0" smtClean="0">
                <a:latin typeface="Proxima Nova" panose="020B0604020202020204" charset="0"/>
                <a:sym typeface="Cambria"/>
              </a:rPr>
              <a:t>from </a:t>
            </a:r>
            <a:r>
              <a:rPr lang="en" sz="2800" dirty="0">
                <a:latin typeface="Proxima Nova" panose="020B0604020202020204" charset="0"/>
                <a:sym typeface="Cambria"/>
              </a:rPr>
              <a:t>ministry.</a:t>
            </a:r>
          </a:p>
          <a:p>
            <a:pPr marL="457200" lvl="0" indent="0" rtl="0">
              <a:lnSpc>
                <a:spcPct val="115000"/>
              </a:lnSpc>
              <a:spcBef>
                <a:spcPts val="0"/>
              </a:spcBef>
              <a:spcAft>
                <a:spcPts val="1000"/>
              </a:spcAft>
              <a:buNone/>
            </a:pPr>
            <a:endParaRPr sz="2800" dirty="0">
              <a:solidFill>
                <a:srgbClr val="000000"/>
              </a:solidFill>
              <a:highlight>
                <a:srgbClr val="FFFFFF"/>
              </a:highlight>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endParaRPr sz="2800" i="1" dirty="0">
              <a:solidFill>
                <a:srgbClr val="000000"/>
              </a:solidFill>
              <a:latin typeface="Proxima Nova" panose="020B0604020202020204" charset="0"/>
              <a:ea typeface="Cambria"/>
              <a:cs typeface="Cambria"/>
              <a:sym typeface="Cambria"/>
            </a:endParaRPr>
          </a:p>
          <a:p>
            <a:pPr marL="3200400" lvl="0" indent="457200" rtl="0">
              <a:lnSpc>
                <a:spcPct val="115000"/>
              </a:lnSpc>
              <a:spcBef>
                <a:spcPts val="0"/>
              </a:spcBef>
              <a:spcAft>
                <a:spcPts val="1000"/>
              </a:spcAft>
              <a:buNone/>
            </a:pPr>
            <a:endParaRPr lang="en" sz="2800" i="1" dirty="0" smtClean="0">
              <a:solidFill>
                <a:srgbClr val="000000"/>
              </a:solidFill>
              <a:latin typeface="Proxima Nova" panose="020B0604020202020204" charset="0"/>
              <a:ea typeface="Cambria"/>
              <a:cs typeface="Cambria"/>
              <a:sym typeface="Cambria"/>
            </a:endParaRPr>
          </a:p>
          <a:p>
            <a:pPr marL="3200400" lvl="0" indent="457200" rtl="0">
              <a:lnSpc>
                <a:spcPct val="115000"/>
              </a:lnSpc>
              <a:spcBef>
                <a:spcPts val="0"/>
              </a:spcBef>
              <a:spcAft>
                <a:spcPts val="1000"/>
              </a:spcAft>
              <a:buNone/>
            </a:pPr>
            <a:endParaRPr lang="en" sz="2800" i="1" dirty="0">
              <a:latin typeface="Proxima Nova" panose="020B0604020202020204" charset="0"/>
              <a:ea typeface="Cambria"/>
              <a:cs typeface="Cambria"/>
              <a:sym typeface="Cambria"/>
            </a:endParaRPr>
          </a:p>
        </p:txBody>
      </p:sp>
      <p:sp>
        <p:nvSpPr>
          <p:cNvPr id="3" name="TextBox 2"/>
          <p:cNvSpPr txBox="1"/>
          <p:nvPr/>
        </p:nvSpPr>
        <p:spPr>
          <a:xfrm>
            <a:off x="3714750" y="4681835"/>
            <a:ext cx="5356823" cy="461665"/>
          </a:xfrm>
          <a:prstGeom prst="rect">
            <a:avLst/>
          </a:prstGeom>
          <a:noFill/>
        </p:spPr>
        <p:txBody>
          <a:bodyPr wrap="square" rtlCol="0">
            <a:spAutoFit/>
          </a:bodyPr>
          <a:lstStyle/>
          <a:p>
            <a:pPr lvl="0" algn="r"/>
            <a:r>
              <a:rPr lang="en" sz="1200" dirty="0">
                <a:solidFill>
                  <a:schemeClr val="tx1"/>
                </a:solidFill>
                <a:latin typeface="Proxima Nova" panose="020B0604020202020204" charset="0"/>
                <a:ea typeface="Cambria"/>
                <a:cs typeface="Cambria"/>
                <a:sym typeface="Cambria"/>
              </a:rPr>
              <a:t>Source: </a:t>
            </a:r>
            <a:r>
              <a:rPr lang="en" sz="1200" i="1" dirty="0">
                <a:solidFill>
                  <a:schemeClr val="tx1"/>
                </a:solidFill>
                <a:latin typeface="Proxima Nova" panose="020B0604020202020204" charset="0"/>
                <a:ea typeface="Cambria"/>
                <a:cs typeface="Cambria"/>
                <a:sym typeface="Cambria"/>
              </a:rPr>
              <a:t>Pastors at Greater Risk </a:t>
            </a:r>
            <a:r>
              <a:rPr lang="en" sz="1200" dirty="0">
                <a:solidFill>
                  <a:schemeClr val="tx1"/>
                </a:solidFill>
                <a:latin typeface="Proxima Nova" panose="020B0604020202020204" charset="0"/>
                <a:ea typeface="Cambria"/>
                <a:cs typeface="Cambria"/>
                <a:sym typeface="Cambria"/>
              </a:rPr>
              <a:t>by H. B. </a:t>
            </a:r>
            <a:r>
              <a:rPr lang="en" sz="1200" dirty="0" smtClean="0">
                <a:solidFill>
                  <a:schemeClr val="tx1"/>
                </a:solidFill>
                <a:latin typeface="Proxima Nova" panose="020B0604020202020204" charset="0"/>
                <a:ea typeface="Cambria"/>
                <a:cs typeface="Cambria"/>
                <a:sym typeface="Cambria"/>
              </a:rPr>
              <a:t>London, </a:t>
            </a:r>
            <a:r>
              <a:rPr lang="en" sz="1200" dirty="0">
                <a:solidFill>
                  <a:schemeClr val="tx1"/>
                </a:solidFill>
                <a:latin typeface="Proxima Nova" panose="020B0604020202020204" charset="0"/>
                <a:ea typeface="Cambria"/>
                <a:cs typeface="Cambria"/>
                <a:sym typeface="Cambria"/>
              </a:rPr>
              <a:t>Jr</a:t>
            </a:r>
            <a:r>
              <a:rPr lang="en" sz="1200" dirty="0" smtClean="0">
                <a:solidFill>
                  <a:schemeClr val="tx1"/>
                </a:solidFill>
                <a:latin typeface="Proxima Nova" panose="020B0604020202020204" charset="0"/>
                <a:ea typeface="Cambria"/>
                <a:cs typeface="Cambria"/>
                <a:sym typeface="Cambria"/>
              </a:rPr>
              <a:t>., </a:t>
            </a:r>
            <a:r>
              <a:rPr lang="en" sz="1200" dirty="0">
                <a:solidFill>
                  <a:schemeClr val="tx1"/>
                </a:solidFill>
                <a:latin typeface="Proxima Nova" panose="020B0604020202020204" charset="0"/>
                <a:ea typeface="Cambria"/>
                <a:cs typeface="Cambria"/>
                <a:sym typeface="Cambria"/>
              </a:rPr>
              <a:t>and Neil B. Wiseman</a:t>
            </a:r>
          </a:p>
          <a:p>
            <a:pPr algn="r"/>
            <a:endParaRPr lang="en-US" sz="1200" dirty="0">
              <a:solidFill>
                <a:schemeClr val="tx1"/>
              </a:solidFill>
              <a:latin typeface="Proxima Nova" panose="020B06040202020202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111944" y="747394"/>
            <a:ext cx="8768099" cy="3796799"/>
          </a:xfrm>
          <a:prstGeom prst="rect">
            <a:avLst/>
          </a:prstGeom>
        </p:spPr>
        <p:txBody>
          <a:bodyPr lIns="91425" tIns="91425" rIns="91425" bIns="91425" anchor="t" anchorCtr="0">
            <a:noAutofit/>
          </a:bodyPr>
          <a:lstStyle/>
          <a:p>
            <a:pPr marL="0" lvl="0" indent="0" rtl="0">
              <a:lnSpc>
                <a:spcPct val="115000"/>
              </a:lnSpc>
              <a:spcBef>
                <a:spcPts val="0"/>
              </a:spcBef>
              <a:spcAft>
                <a:spcPts val="1000"/>
              </a:spcAft>
              <a:buNone/>
            </a:pPr>
            <a:endParaRPr sz="2800" dirty="0">
              <a:solidFill>
                <a:srgbClr val="000000"/>
              </a:solidFill>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r>
              <a:rPr lang="en" sz="2800" dirty="0">
                <a:latin typeface="Proxima Nova" panose="020B0604020202020204" charset="0"/>
                <a:sym typeface="Cambria"/>
              </a:rPr>
              <a:t>Thom Rainer, president and CEO of LifeWay Christian Resources, claims many pastors are "reticent to say anything about their depression lest they be viewed as unfaithful </a:t>
            </a:r>
            <a:r>
              <a:rPr lang="en" sz="2800" dirty="0" smtClean="0">
                <a:latin typeface="Proxima Nova" panose="020B0604020202020204" charset="0"/>
                <a:sym typeface="Cambria"/>
              </a:rPr>
              <a:t>to </a:t>
            </a:r>
            <a:r>
              <a:rPr lang="en" sz="2800" dirty="0">
                <a:latin typeface="Proxima Nova" panose="020B0604020202020204" charset="0"/>
                <a:sym typeface="Cambria"/>
              </a:rPr>
              <a:t>God and unable to help others." </a:t>
            </a:r>
          </a:p>
          <a:p>
            <a:pPr marL="914400" lvl="0" indent="457200" rtl="0">
              <a:lnSpc>
                <a:spcPct val="115000"/>
              </a:lnSpc>
              <a:spcBef>
                <a:spcPts val="0"/>
              </a:spcBef>
              <a:spcAft>
                <a:spcPts val="1000"/>
              </a:spcAft>
              <a:buNone/>
            </a:pPr>
            <a:endParaRPr sz="2800" dirty="0">
              <a:solidFill>
                <a:srgbClr val="000000"/>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smtClean="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smtClean="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a:solidFill>
                <a:srgbClr val="222222"/>
              </a:solidFill>
              <a:highlight>
                <a:srgbClr val="FFFFFF"/>
              </a:highlight>
              <a:latin typeface="Proxima Nova" panose="020B0604020202020204" charset="0"/>
              <a:ea typeface="Cambria"/>
              <a:cs typeface="Cambria"/>
              <a:sym typeface="Cambria"/>
            </a:endParaRPr>
          </a:p>
        </p:txBody>
      </p:sp>
      <p:sp>
        <p:nvSpPr>
          <p:cNvPr id="3" name="TextBox 2"/>
          <p:cNvSpPr txBox="1"/>
          <p:nvPr/>
        </p:nvSpPr>
        <p:spPr>
          <a:xfrm>
            <a:off x="5295900" y="4681835"/>
            <a:ext cx="3584143" cy="461665"/>
          </a:xfrm>
          <a:prstGeom prst="rect">
            <a:avLst/>
          </a:prstGeom>
          <a:noFill/>
        </p:spPr>
        <p:txBody>
          <a:bodyPr wrap="square" rtlCol="0">
            <a:spAutoFit/>
          </a:bodyPr>
          <a:lstStyle/>
          <a:p>
            <a:pPr lvl="0" algn="r"/>
            <a:r>
              <a:rPr lang="en" sz="1200" dirty="0">
                <a:solidFill>
                  <a:schemeClr val="tx1"/>
                </a:solidFill>
                <a:latin typeface="Proxima Nova" panose="020B0604020202020204" charset="0"/>
                <a:sym typeface="Cambria"/>
              </a:rPr>
              <a:t>Source: “</a:t>
            </a:r>
            <a:r>
              <a:rPr lang="en" sz="1200" dirty="0" smtClean="0">
                <a:solidFill>
                  <a:schemeClr val="tx1"/>
                </a:solidFill>
                <a:latin typeface="Proxima Nova" panose="020B0604020202020204" charset="0"/>
                <a:sym typeface="Cambria"/>
                <a:hlinkClick r:id="rId3"/>
              </a:rPr>
              <a:t>Pastor, </a:t>
            </a:r>
            <a:r>
              <a:rPr lang="en" sz="1200" dirty="0">
                <a:solidFill>
                  <a:schemeClr val="tx1"/>
                </a:solidFill>
                <a:latin typeface="Proxima Nova" panose="020B0604020202020204" charset="0"/>
                <a:sym typeface="Cambria"/>
                <a:hlinkClick r:id="rId3"/>
              </a:rPr>
              <a:t>Heal </a:t>
            </a:r>
            <a:r>
              <a:rPr lang="en" sz="1200" dirty="0" smtClean="0">
                <a:solidFill>
                  <a:schemeClr val="tx1"/>
                </a:solidFill>
                <a:latin typeface="Proxima Nova" panose="020B0604020202020204" charset="0"/>
                <a:sym typeface="Cambria"/>
                <a:hlinkClick r:id="rId3"/>
              </a:rPr>
              <a:t>Thyself?</a:t>
            </a:r>
            <a:r>
              <a:rPr lang="en" sz="1200" dirty="0" smtClean="0">
                <a:solidFill>
                  <a:schemeClr val="tx1"/>
                </a:solidFill>
                <a:latin typeface="Proxima Nova" panose="020B0604020202020204" charset="0"/>
                <a:sym typeface="Cambria"/>
              </a:rPr>
              <a:t>” </a:t>
            </a:r>
            <a:r>
              <a:rPr lang="en" sz="1200" dirty="0">
                <a:solidFill>
                  <a:schemeClr val="tx1"/>
                </a:solidFill>
                <a:latin typeface="Proxima Nova" panose="020B0604020202020204" charset="0"/>
                <a:sym typeface="Cambria"/>
              </a:rPr>
              <a:t>by Amy Simpson</a:t>
            </a:r>
            <a:endParaRPr lang="en" sz="1200" dirty="0">
              <a:solidFill>
                <a:schemeClr val="tx1"/>
              </a:solidFill>
              <a:latin typeface="Proxima Nova" panose="020B0604020202020204" charset="0"/>
              <a:sym typeface="Cambria"/>
              <a:hlinkClick r:id="rId3"/>
            </a:endParaRPr>
          </a:p>
          <a:p>
            <a:endParaRPr lang="en-US" sz="1200" dirty="0">
              <a:solidFill>
                <a:schemeClr val="tx1"/>
              </a:solidFill>
              <a:latin typeface="Proxima Nova" panose="020B060402020202020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body" idx="1"/>
          </p:nvPr>
        </p:nvSpPr>
        <p:spPr>
          <a:xfrm>
            <a:off x="311700" y="1093849"/>
            <a:ext cx="8678391" cy="3722595"/>
          </a:xfrm>
          <a:prstGeom prst="rect">
            <a:avLst/>
          </a:prstGeom>
        </p:spPr>
        <p:txBody>
          <a:bodyPr lIns="91425" tIns="91425" rIns="91425" bIns="91425" anchor="t" anchorCtr="0">
            <a:noAutofit/>
          </a:bodyPr>
          <a:lstStyle/>
          <a:p>
            <a:pPr marL="0" lvl="0" rtl="0">
              <a:spcBef>
                <a:spcPts val="0"/>
              </a:spcBef>
              <a:spcAft>
                <a:spcPts val="1000"/>
              </a:spcAft>
              <a:buNone/>
            </a:pPr>
            <a:r>
              <a:rPr lang="en" sz="2000" dirty="0">
                <a:latin typeface="Proxima Nova" panose="020B0604020202020204" charset="0"/>
                <a:ea typeface="Cambria"/>
                <a:cs typeface="Cambria"/>
                <a:sym typeface="Cambria"/>
              </a:rPr>
              <a:t>“We were sitting at Outback, and I simply couldn't take it anymore. I told her, ‘We have a great house, we have nice cars, we're living comfortably, and the church is growing at a rate I never thought it would. I'm getting asked to travel and speak at conferences all over the country. </a:t>
            </a:r>
            <a:r>
              <a:rPr lang="en" sz="2000" i="1" dirty="0">
                <a:latin typeface="Proxima Nova" panose="020B0604020202020204" charset="0"/>
                <a:ea typeface="Cambria"/>
                <a:cs typeface="Cambria"/>
                <a:sym typeface="Cambria"/>
              </a:rPr>
              <a:t>And I hate my life</a:t>
            </a:r>
            <a:r>
              <a:rPr lang="en" sz="2000" i="1" dirty="0" smtClean="0">
                <a:latin typeface="Proxima Nova" panose="020B0604020202020204" charset="0"/>
                <a:ea typeface="Cambria"/>
                <a:cs typeface="Cambria"/>
                <a:sym typeface="Cambria"/>
              </a:rPr>
              <a:t>!</a:t>
            </a:r>
            <a:r>
              <a:rPr lang="en" sz="2000" dirty="0" smtClean="0">
                <a:latin typeface="Proxima Nova" panose="020B0604020202020204" charset="0"/>
                <a:ea typeface="Cambria"/>
                <a:cs typeface="Cambria"/>
                <a:sym typeface="Cambria"/>
              </a:rPr>
              <a:t> ’</a:t>
            </a:r>
          </a:p>
          <a:p>
            <a:pPr marL="0" lvl="0" rtl="0">
              <a:spcBef>
                <a:spcPts val="0"/>
              </a:spcBef>
              <a:spcAft>
                <a:spcPts val="1000"/>
              </a:spcAft>
              <a:buNone/>
            </a:pPr>
            <a:r>
              <a:rPr lang="en" sz="2000" dirty="0" smtClean="0">
                <a:latin typeface="Proxima Nova" panose="020B0604020202020204" charset="0"/>
                <a:ea typeface="Cambria"/>
                <a:cs typeface="Cambria"/>
                <a:sym typeface="Cambria"/>
              </a:rPr>
              <a:t>“Over </a:t>
            </a:r>
            <a:r>
              <a:rPr lang="en" sz="2000" dirty="0">
                <a:latin typeface="Proxima Nova" panose="020B0604020202020204" charset="0"/>
                <a:ea typeface="Cambria"/>
                <a:cs typeface="Cambria"/>
                <a:sym typeface="Cambria"/>
              </a:rPr>
              <a:t>the next three years, I experienced days that were so dark, so difficult, and so overwhelming that I considered taking my own life. I finally decided not to do it </a:t>
            </a:r>
            <a:r>
              <a:rPr lang="en" sz="2000" dirty="0" smtClean="0">
                <a:latin typeface="Proxima Nova" panose="020B0604020202020204" charset="0"/>
                <a:ea typeface="Cambria"/>
                <a:cs typeface="Cambria"/>
                <a:sym typeface="Cambria"/>
              </a:rPr>
              <a:t>. . . But </a:t>
            </a:r>
            <a:r>
              <a:rPr lang="en" sz="2000" dirty="0">
                <a:latin typeface="Proxima Nova" panose="020B0604020202020204" charset="0"/>
                <a:ea typeface="Cambria"/>
                <a:cs typeface="Cambria"/>
                <a:sym typeface="Cambria"/>
              </a:rPr>
              <a:t>I still remember some of those long days when I just wanted out of here.” </a:t>
            </a:r>
          </a:p>
          <a:p>
            <a:pPr lvl="0" rtl="0">
              <a:spcBef>
                <a:spcPts val="0"/>
              </a:spcBef>
              <a:spcAft>
                <a:spcPts val="1000"/>
              </a:spcAft>
              <a:buNone/>
            </a:pPr>
            <a:endParaRPr sz="950" dirty="0">
              <a:solidFill>
                <a:srgbClr val="222222"/>
              </a:solidFill>
              <a:latin typeface="Proxima Nova" panose="020B0604020202020204" charset="0"/>
              <a:ea typeface="Arial"/>
              <a:cs typeface="Arial"/>
              <a:sym typeface="Arial"/>
            </a:endParaRPr>
          </a:p>
          <a:p>
            <a:pPr marL="457200" marR="0" lvl="0" indent="-298450" algn="l" rtl="0">
              <a:lnSpc>
                <a:spcPct val="115000"/>
              </a:lnSpc>
              <a:spcBef>
                <a:spcPts val="0"/>
              </a:spcBef>
              <a:spcAft>
                <a:spcPts val="1000"/>
              </a:spcAft>
              <a:buClr>
                <a:srgbClr val="000000"/>
              </a:buClr>
              <a:buSzPct val="61111"/>
              <a:buFont typeface="Calibri"/>
              <a:buAutoNum type="arabicPeriod"/>
            </a:pPr>
            <a:endParaRPr dirty="0">
              <a:latin typeface="Proxima Nova" panose="020B0604020202020204" charset="0"/>
            </a:endParaRPr>
          </a:p>
        </p:txBody>
      </p:sp>
      <p:sp>
        <p:nvSpPr>
          <p:cNvPr id="2" name="TextBox 1"/>
          <p:cNvSpPr txBox="1"/>
          <p:nvPr/>
        </p:nvSpPr>
        <p:spPr>
          <a:xfrm>
            <a:off x="4257675" y="4697224"/>
            <a:ext cx="4732417" cy="446276"/>
          </a:xfrm>
          <a:prstGeom prst="rect">
            <a:avLst/>
          </a:prstGeom>
          <a:noFill/>
        </p:spPr>
        <p:txBody>
          <a:bodyPr wrap="square" rtlCol="0">
            <a:spAutoFit/>
          </a:bodyPr>
          <a:lstStyle/>
          <a:p>
            <a:pPr lvl="0" algn="r"/>
            <a:r>
              <a:rPr lang="en" sz="1200" dirty="0">
                <a:solidFill>
                  <a:schemeClr val="tx1"/>
                </a:solidFill>
                <a:latin typeface="Proxima Nova" panose="020B0604020202020204" charset="0"/>
                <a:ea typeface="Cambria"/>
                <a:cs typeface="Cambria"/>
                <a:sym typeface="Cambria"/>
              </a:rPr>
              <a:t>Source: Pastor Perry Noble, quoted </a:t>
            </a:r>
            <a:r>
              <a:rPr lang="en" sz="1200" dirty="0" smtClean="0">
                <a:solidFill>
                  <a:schemeClr val="tx1"/>
                </a:solidFill>
                <a:latin typeface="Proxima Nova" panose="020B0604020202020204" charset="0"/>
                <a:ea typeface="Cambria"/>
                <a:cs typeface="Cambria"/>
                <a:sym typeface="Cambria"/>
              </a:rPr>
              <a:t>from </a:t>
            </a:r>
            <a:r>
              <a:rPr lang="en" sz="1200" dirty="0">
                <a:solidFill>
                  <a:schemeClr val="tx1"/>
                </a:solidFill>
                <a:latin typeface="Proxima Nova" panose="020B0604020202020204" charset="0"/>
                <a:ea typeface="Cambria"/>
                <a:cs typeface="Cambria"/>
                <a:sym typeface="Cambria"/>
              </a:rPr>
              <a:t>“</a:t>
            </a:r>
            <a:r>
              <a:rPr lang="en" sz="1200" dirty="0" smtClean="0">
                <a:solidFill>
                  <a:schemeClr val="tx1"/>
                </a:solidFill>
                <a:latin typeface="Proxima Nova" panose="020B0604020202020204" charset="0"/>
                <a:ea typeface="Cambria"/>
                <a:cs typeface="Cambria"/>
                <a:sym typeface="Cambria"/>
              </a:rPr>
              <a:t>Pastor, </a:t>
            </a:r>
            <a:r>
              <a:rPr lang="en" sz="1200" dirty="0">
                <a:solidFill>
                  <a:schemeClr val="tx1"/>
                </a:solidFill>
                <a:latin typeface="Proxima Nova" panose="020B0604020202020204" charset="0"/>
                <a:ea typeface="Cambria"/>
                <a:cs typeface="Cambria"/>
                <a:sym typeface="Cambria"/>
              </a:rPr>
              <a:t>Heal </a:t>
            </a:r>
            <a:r>
              <a:rPr lang="en" sz="1200" dirty="0" smtClean="0">
                <a:solidFill>
                  <a:schemeClr val="tx1"/>
                </a:solidFill>
                <a:latin typeface="Proxima Nova" panose="020B0604020202020204" charset="0"/>
                <a:ea typeface="Cambria"/>
                <a:cs typeface="Cambria"/>
                <a:sym typeface="Cambria"/>
              </a:rPr>
              <a:t>Thyself?”</a:t>
            </a:r>
            <a:endParaRPr lang="en" sz="1200" u="sng" dirty="0">
              <a:solidFill>
                <a:schemeClr val="tx1"/>
              </a:solidFill>
              <a:latin typeface="Proxima Nova" panose="020B0604020202020204" charset="0"/>
              <a:ea typeface="Cambria"/>
              <a:cs typeface="Cambria"/>
              <a:sym typeface="Cambria"/>
              <a:hlinkClick r:id="rId3"/>
            </a:endParaRPr>
          </a:p>
          <a:p>
            <a:endParaRPr lang="en-US" sz="1100" dirty="0">
              <a:solidFill>
                <a:schemeClr val="tx1"/>
              </a:solidFill>
              <a:latin typeface="Proxima Nova" panose="020B0604020202020204" charset="0"/>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xfrm>
            <a:off x="311700" y="1093849"/>
            <a:ext cx="8832300" cy="3914825"/>
          </a:xfrm>
          <a:prstGeom prst="rect">
            <a:avLst/>
          </a:prstGeom>
        </p:spPr>
        <p:txBody>
          <a:bodyPr lIns="91425" tIns="91425" rIns="91425" bIns="91425" anchor="t" anchorCtr="0">
            <a:noAutofit/>
          </a:bodyPr>
          <a:lstStyle/>
          <a:p>
            <a:pPr marL="0" lvl="0" indent="0">
              <a:spcBef>
                <a:spcPts val="0"/>
              </a:spcBef>
              <a:buNone/>
            </a:pPr>
            <a:r>
              <a:rPr lang="en" sz="2000" dirty="0" smtClean="0">
                <a:latin typeface="Proxima Nova" panose="020B0604020202020204" charset="0"/>
                <a:sym typeface="Cambria"/>
              </a:rPr>
              <a:t>“</a:t>
            </a:r>
            <a:r>
              <a:rPr lang="en" sz="2000" dirty="0">
                <a:latin typeface="Proxima Nova" panose="020B0604020202020204" charset="0"/>
                <a:sym typeface="Cambria"/>
              </a:rPr>
              <a:t>I had a dream the other night. I was a minister or some sort of leader and was supposed to lead in something, but I was totally out of control. I couldn’t find my robe. I couldn’t find the right page number. I finally told the people I was disoriented and then I fell to the </a:t>
            </a:r>
            <a:r>
              <a:rPr lang="en" sz="2000" dirty="0" smtClean="0">
                <a:latin typeface="Proxima Nova" panose="020B0604020202020204" charset="0"/>
                <a:sym typeface="Cambria"/>
              </a:rPr>
              <a:t>floor—unconscious</a:t>
            </a:r>
            <a:r>
              <a:rPr lang="en" sz="2000" dirty="0">
                <a:latin typeface="Proxima Nova" panose="020B0604020202020204" charset="0"/>
                <a:sym typeface="Cambria"/>
              </a:rPr>
              <a:t>.”</a:t>
            </a:r>
          </a:p>
          <a:p>
            <a:pPr marL="34290" lvl="0" indent="0">
              <a:buNone/>
            </a:pPr>
            <a:endParaRPr lang="en" sz="2000" dirty="0" smtClean="0">
              <a:latin typeface="Proxima Nova" panose="020B0604020202020204" charset="0"/>
              <a:ea typeface="Cambria"/>
              <a:cs typeface="Cambria"/>
              <a:sym typeface="Cambria"/>
            </a:endParaRPr>
          </a:p>
          <a:p>
            <a:pPr marL="34290" lvl="0" indent="0">
              <a:buNone/>
            </a:pPr>
            <a:r>
              <a:rPr lang="en" sz="2000" dirty="0" smtClean="0">
                <a:latin typeface="Proxima Nova" panose="020B0604020202020204" charset="0"/>
                <a:ea typeface="Cambria"/>
                <a:cs typeface="Cambria"/>
                <a:sym typeface="Cambria"/>
              </a:rPr>
              <a:t>These </a:t>
            </a:r>
            <a:r>
              <a:rPr lang="en" sz="2000" dirty="0">
                <a:latin typeface="Proxima Nova" panose="020B0604020202020204" charset="0"/>
                <a:ea typeface="Cambria"/>
                <a:cs typeface="Cambria"/>
                <a:sym typeface="Cambria"/>
              </a:rPr>
              <a:t>words from </a:t>
            </a:r>
            <a:r>
              <a:rPr lang="en" sz="2000" dirty="0" smtClean="0">
                <a:latin typeface="Proxima Nova" panose="020B0604020202020204" charset="0"/>
                <a:ea typeface="Cambria"/>
                <a:cs typeface="Cambria"/>
                <a:sym typeface="Cambria"/>
              </a:rPr>
              <a:t>an extremely </a:t>
            </a:r>
            <a:r>
              <a:rPr lang="en" sz="2000" dirty="0">
                <a:latin typeface="Proxima Nova" panose="020B0604020202020204" charset="0"/>
                <a:ea typeface="Cambria"/>
                <a:cs typeface="Cambria"/>
                <a:sym typeface="Cambria"/>
              </a:rPr>
              <a:t>capable and accomplished </a:t>
            </a:r>
            <a:r>
              <a:rPr lang="en" sz="2000" dirty="0" smtClean="0">
                <a:latin typeface="Proxima Nova" panose="020B0604020202020204" charset="0"/>
                <a:ea typeface="Cambria"/>
                <a:cs typeface="Cambria"/>
                <a:sym typeface="Cambria"/>
              </a:rPr>
              <a:t>pastor </a:t>
            </a:r>
            <a:r>
              <a:rPr lang="en" sz="2000" dirty="0">
                <a:latin typeface="Proxima Nova" panose="020B0604020202020204" charset="0"/>
                <a:ea typeface="Cambria"/>
                <a:cs typeface="Cambria"/>
                <a:sym typeface="Cambria"/>
              </a:rPr>
              <a:t>point to a well-known truth: </a:t>
            </a:r>
          </a:p>
          <a:p>
            <a:pPr marL="34290" lvl="0" indent="0">
              <a:buNone/>
            </a:pPr>
            <a:endParaRPr lang="en" sz="2000" b="1" dirty="0" smtClean="0">
              <a:latin typeface="Proxima Nova" panose="020B0604020202020204" charset="0"/>
              <a:ea typeface="Cambria"/>
              <a:cs typeface="Cambria"/>
              <a:sym typeface="Cambria"/>
            </a:endParaRPr>
          </a:p>
          <a:p>
            <a:pPr marL="34290" lvl="0" indent="0">
              <a:buNone/>
            </a:pPr>
            <a:r>
              <a:rPr lang="en" sz="2000" b="1" dirty="0" smtClean="0">
                <a:solidFill>
                  <a:schemeClr val="accent1"/>
                </a:solidFill>
                <a:latin typeface="Proxima Nova" panose="020B0604020202020204" charset="0"/>
                <a:ea typeface="Cambria"/>
                <a:cs typeface="Cambria"/>
                <a:sym typeface="Cambria"/>
              </a:rPr>
              <a:t>Pastoring </a:t>
            </a:r>
            <a:r>
              <a:rPr lang="en" sz="2000" b="1" dirty="0">
                <a:solidFill>
                  <a:schemeClr val="accent1"/>
                </a:solidFill>
                <a:latin typeface="Proxima Nova" panose="020B0604020202020204" charset="0"/>
                <a:ea typeface="Cambria"/>
                <a:cs typeface="Cambria"/>
                <a:sym typeface="Cambria"/>
              </a:rPr>
              <a:t>is pressure-filled work. </a:t>
            </a:r>
          </a:p>
          <a:p>
            <a:pPr lvl="0">
              <a:spcBef>
                <a:spcPts val="0"/>
              </a:spcBef>
              <a:buNone/>
            </a:pPr>
            <a:endParaRPr lang="en" sz="2000" dirty="0">
              <a:latin typeface="Proxima Nova" panose="020B0604020202020204" charset="0"/>
              <a:ea typeface="Cambria"/>
              <a:cs typeface="Cambria"/>
              <a:sym typeface="Cambria"/>
            </a:endParaRPr>
          </a:p>
          <a:p>
            <a:pPr lvl="0" rtl="0">
              <a:spcBef>
                <a:spcPts val="0"/>
              </a:spcBef>
              <a:buNone/>
            </a:pPr>
            <a:endParaRPr sz="2000" dirty="0">
              <a:latin typeface="Proxima Nova" panose="020B0604020202020204" charset="0"/>
              <a:ea typeface="Cambria"/>
              <a:cs typeface="Cambria"/>
              <a:sym typeface="Cambria"/>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113409"/>
            <a:ext cx="8520599" cy="800999"/>
          </a:xfrm>
          <a:prstGeom prst="rect">
            <a:avLst/>
          </a:prstGeom>
        </p:spPr>
        <p:txBody>
          <a:bodyPr lIns="91425" tIns="91425" rIns="91425" bIns="91425" anchor="t" anchorCtr="0">
            <a:noAutofit/>
          </a:bodyPr>
          <a:lstStyle/>
          <a:p>
            <a:pPr lvl="0" rtl="0">
              <a:spcBef>
                <a:spcPts val="0"/>
              </a:spcBef>
              <a:buNone/>
            </a:pPr>
            <a:r>
              <a:rPr lang="en-US" dirty="0" smtClean="0">
                <a:solidFill>
                  <a:schemeClr val="accent3"/>
                </a:solidFill>
                <a:latin typeface="Proxima Nova" panose="020B0604020202020204" charset="0"/>
                <a:ea typeface="Proxima Nova"/>
                <a:cs typeface="Proxima Nova"/>
                <a:sym typeface="Proxima Nova"/>
              </a:rPr>
              <a:t>Table Discussion</a:t>
            </a:r>
            <a:endParaRPr lang="en" dirty="0">
              <a:solidFill>
                <a:schemeClr val="accent3"/>
              </a:solidFill>
              <a:latin typeface="Proxima Nova" panose="020B0604020202020204" charset="0"/>
              <a:ea typeface="Proxima Nova"/>
              <a:cs typeface="Proxima Nova"/>
              <a:sym typeface="Proxima Nova"/>
            </a:endParaRPr>
          </a:p>
        </p:txBody>
      </p:sp>
      <p:sp>
        <p:nvSpPr>
          <p:cNvPr id="116" name="Shape 116"/>
          <p:cNvSpPr txBox="1">
            <a:spLocks noGrp="1"/>
          </p:cNvSpPr>
          <p:nvPr>
            <p:ph type="body" idx="1"/>
          </p:nvPr>
        </p:nvSpPr>
        <p:spPr>
          <a:xfrm>
            <a:off x="311699" y="814820"/>
            <a:ext cx="8520599" cy="3997799"/>
          </a:xfrm>
          <a:prstGeom prst="rect">
            <a:avLst/>
          </a:prstGeom>
        </p:spPr>
        <p:txBody>
          <a:bodyPr lIns="91425" tIns="91425" rIns="91425" bIns="91425" anchor="t" anchorCtr="0">
            <a:noAutofit/>
          </a:bodyPr>
          <a:lstStyle/>
          <a:p>
            <a:pPr marL="0" lvl="0" indent="0" rtl="0">
              <a:spcBef>
                <a:spcPts val="0"/>
              </a:spcBef>
              <a:buNone/>
            </a:pPr>
            <a:r>
              <a:rPr lang="en" sz="1800" b="1" dirty="0">
                <a:solidFill>
                  <a:schemeClr val="accent1"/>
                </a:solidFill>
                <a:latin typeface="Proxima Nova" panose="020B0604020202020204" charset="0"/>
                <a:ea typeface="Cambria"/>
                <a:cs typeface="Cambria"/>
                <a:sym typeface="Cambria"/>
              </a:rPr>
              <a:t>Table </a:t>
            </a:r>
            <a:r>
              <a:rPr lang="en" sz="1800" b="1" dirty="0" smtClean="0">
                <a:solidFill>
                  <a:schemeClr val="accent1"/>
                </a:solidFill>
                <a:latin typeface="Proxima Nova" panose="020B0604020202020204" charset="0"/>
                <a:ea typeface="Cambria"/>
                <a:cs typeface="Cambria"/>
                <a:sym typeface="Cambria"/>
              </a:rPr>
              <a:t>#1: </a:t>
            </a:r>
            <a:r>
              <a:rPr lang="en" sz="1800" dirty="0" smtClean="0">
                <a:latin typeface="Proxima Nova" panose="020B0604020202020204" charset="0"/>
                <a:ea typeface="Cambria"/>
                <a:cs typeface="Cambria"/>
                <a:sym typeface="Cambria"/>
              </a:rPr>
              <a:t>Select two to three examples of mental </a:t>
            </a:r>
            <a:r>
              <a:rPr lang="en" sz="1800" dirty="0">
                <a:latin typeface="Proxima Nova" panose="020B0604020202020204" charset="0"/>
                <a:ea typeface="Cambria"/>
                <a:cs typeface="Cambria"/>
                <a:sym typeface="Cambria"/>
              </a:rPr>
              <a:t>health </a:t>
            </a:r>
            <a:r>
              <a:rPr lang="en" sz="1800" dirty="0" smtClean="0">
                <a:latin typeface="Proxima Nova" panose="020B0604020202020204" charset="0"/>
                <a:ea typeface="Cambria"/>
                <a:cs typeface="Cambria"/>
                <a:sym typeface="Cambria"/>
              </a:rPr>
              <a:t>problems occurring in</a:t>
            </a:r>
            <a:r>
              <a:rPr lang="en" sz="1800" dirty="0">
                <a:latin typeface="Proxima Nova" panose="020B0604020202020204" charset="0"/>
                <a:ea typeface="Cambria"/>
                <a:cs typeface="Cambria"/>
                <a:sym typeface="Cambria"/>
              </a:rPr>
              <a:t/>
            </a:r>
            <a:br>
              <a:rPr lang="en" sz="1800" dirty="0">
                <a:latin typeface="Proxima Nova" panose="020B0604020202020204" charset="0"/>
                <a:ea typeface="Cambria"/>
                <a:cs typeface="Cambria"/>
                <a:sym typeface="Cambria"/>
              </a:rPr>
            </a:br>
            <a:r>
              <a:rPr lang="en" sz="1800" dirty="0" smtClean="0">
                <a:latin typeface="Proxima Nova" panose="020B0604020202020204" charset="0"/>
                <a:ea typeface="Cambria"/>
                <a:cs typeface="Cambria"/>
                <a:sym typeface="Cambria"/>
              </a:rPr>
              <a:t>Scripture. How did biblical figures find support when they struggled?</a:t>
            </a:r>
          </a:p>
          <a:p>
            <a:pPr marL="0" lvl="0" indent="0" rtl="0">
              <a:spcBef>
                <a:spcPts val="0"/>
              </a:spcBef>
              <a:buNone/>
            </a:pPr>
            <a:endParaRPr lang="en" sz="1800" dirty="0" smtClean="0">
              <a:latin typeface="Proxima Nova" panose="020B0604020202020204" charset="0"/>
              <a:ea typeface="Cambria"/>
              <a:cs typeface="Cambria"/>
              <a:sym typeface="Cambria"/>
            </a:endParaRPr>
          </a:p>
          <a:p>
            <a:pPr marL="0" lvl="0" indent="0" rtl="0">
              <a:spcBef>
                <a:spcPts val="0"/>
              </a:spcBef>
              <a:buNone/>
            </a:pPr>
            <a:r>
              <a:rPr lang="en" sz="1800" i="1" dirty="0" smtClean="0">
                <a:latin typeface="Proxima Nova" panose="020B0604020202020204" charset="0"/>
                <a:ea typeface="Cambria"/>
                <a:cs typeface="Cambria"/>
                <a:sym typeface="Cambria"/>
              </a:rPr>
              <a:t>Scripture ideas: </a:t>
            </a:r>
            <a:r>
              <a:rPr lang="en" sz="1800" dirty="0" smtClean="0">
                <a:latin typeface="Proxima Nova" panose="020B0604020202020204" charset="0"/>
                <a:ea typeface="Cambria"/>
                <a:cs typeface="Cambria"/>
                <a:sym typeface="Cambria"/>
              </a:rPr>
              <a:t>Moses </a:t>
            </a:r>
            <a:r>
              <a:rPr lang="en" sz="1800" dirty="0">
                <a:latin typeface="Proxima Nova" panose="020B0604020202020204" charset="0"/>
                <a:ea typeface="Cambria"/>
                <a:cs typeface="Cambria"/>
                <a:sym typeface="Cambria"/>
              </a:rPr>
              <a:t>(Numbers 11:10-17), Elijah (1 </a:t>
            </a:r>
            <a:r>
              <a:rPr lang="en" sz="1800" dirty="0" smtClean="0">
                <a:latin typeface="Proxima Nova" panose="020B0604020202020204" charset="0"/>
                <a:ea typeface="Cambria"/>
                <a:cs typeface="Cambria"/>
                <a:sym typeface="Cambria"/>
              </a:rPr>
              <a:t>Kings </a:t>
            </a:r>
            <a:r>
              <a:rPr lang="en" sz="1800" dirty="0">
                <a:latin typeface="Proxima Nova" panose="020B0604020202020204" charset="0"/>
                <a:ea typeface="Cambria"/>
                <a:cs typeface="Cambria"/>
                <a:sym typeface="Cambria"/>
              </a:rPr>
              <a:t>19:3-9), Naomi (Ruth 1:11-21), Saul (1 Samuel 22:6-19), David </a:t>
            </a:r>
            <a:r>
              <a:rPr lang="en" sz="1800" dirty="0" smtClean="0">
                <a:latin typeface="Proxima Nova" panose="020B0604020202020204" charset="0"/>
                <a:ea typeface="Cambria"/>
                <a:cs typeface="Cambria"/>
                <a:sym typeface="Cambria"/>
              </a:rPr>
              <a:t>(</a:t>
            </a:r>
            <a:r>
              <a:rPr lang="en" sz="1800" dirty="0">
                <a:latin typeface="Proxima Nova" panose="020B0604020202020204" charset="0"/>
                <a:ea typeface="Cambria"/>
                <a:cs typeface="Cambria"/>
                <a:sym typeface="Cambria"/>
              </a:rPr>
              <a:t>Psalm 38), Jeremiah (Jeremiah 20:1-11), Jonah (Jonah 4), Job (Job 3</a:t>
            </a:r>
            <a:r>
              <a:rPr lang="en" sz="1800" dirty="0" smtClean="0">
                <a:latin typeface="Proxima Nova" panose="020B0604020202020204" charset="0"/>
                <a:ea typeface="Cambria"/>
                <a:cs typeface="Cambria"/>
                <a:sym typeface="Cambria"/>
              </a:rPr>
              <a:t>),</a:t>
            </a:r>
            <a:r>
              <a:rPr lang="en" sz="1800" dirty="0">
                <a:latin typeface="Proxima Nova" panose="020B0604020202020204" charset="0"/>
                <a:ea typeface="Cambria"/>
                <a:cs typeface="Cambria"/>
                <a:sym typeface="Cambria"/>
              </a:rPr>
              <a:t> </a:t>
            </a:r>
            <a:r>
              <a:rPr lang="en" sz="1800" dirty="0" smtClean="0">
                <a:latin typeface="Proxima Nova" panose="020B0604020202020204" charset="0"/>
                <a:ea typeface="Cambria"/>
                <a:cs typeface="Cambria"/>
                <a:sym typeface="Cambria"/>
              </a:rPr>
              <a:t>Paul </a:t>
            </a:r>
            <a:r>
              <a:rPr lang="en" sz="1800" dirty="0">
                <a:latin typeface="Proxima Nova" panose="020B0604020202020204" charset="0"/>
                <a:ea typeface="Cambria"/>
                <a:cs typeface="Cambria"/>
                <a:sym typeface="Cambria"/>
              </a:rPr>
              <a:t>(Acts </a:t>
            </a:r>
            <a:r>
              <a:rPr lang="en" sz="1800" dirty="0" smtClean="0">
                <a:latin typeface="Proxima Nova" panose="020B0604020202020204" charset="0"/>
                <a:ea typeface="Cambria"/>
                <a:cs typeface="Cambria"/>
                <a:sym typeface="Cambria"/>
              </a:rPr>
              <a:t>9:1-9), Psalm 77, and Psalm 88</a:t>
            </a:r>
            <a:r>
              <a:rPr lang="en" sz="1800" dirty="0">
                <a:latin typeface="Proxima Nova" panose="020B0604020202020204" charset="0"/>
                <a:ea typeface="Cambria"/>
                <a:cs typeface="Cambria"/>
                <a:sym typeface="Cambria"/>
              </a:rPr>
              <a:t>. </a:t>
            </a:r>
            <a:endParaRPr lang="en" sz="1800" dirty="0" smtClean="0">
              <a:latin typeface="Proxima Nova" panose="020B0604020202020204" charset="0"/>
              <a:ea typeface="Cambria"/>
              <a:cs typeface="Cambria"/>
              <a:sym typeface="Cambria"/>
            </a:endParaRPr>
          </a:p>
          <a:p>
            <a:pPr marL="0" lvl="0" indent="0" rtl="0">
              <a:spcBef>
                <a:spcPts val="0"/>
              </a:spcBef>
              <a:buNone/>
            </a:pPr>
            <a:endParaRPr lang="en" sz="1800" dirty="0" smtClean="0">
              <a:latin typeface="Proxima Nova" panose="020B0604020202020204" charset="0"/>
              <a:ea typeface="Cambria"/>
              <a:cs typeface="Cambria"/>
              <a:sym typeface="Cambria"/>
            </a:endParaRPr>
          </a:p>
          <a:p>
            <a:pPr marL="0" lvl="0" indent="0" rtl="0">
              <a:spcBef>
                <a:spcPts val="0"/>
              </a:spcBef>
              <a:buNone/>
            </a:pPr>
            <a:r>
              <a:rPr lang="en" sz="1800" b="1" dirty="0" smtClean="0">
                <a:solidFill>
                  <a:schemeClr val="accent1"/>
                </a:solidFill>
                <a:latin typeface="Proxima Nova" panose="020B0604020202020204" charset="0"/>
                <a:ea typeface="Cambria"/>
                <a:cs typeface="Cambria"/>
                <a:sym typeface="Cambria"/>
              </a:rPr>
              <a:t>Table #2: </a:t>
            </a:r>
            <a:r>
              <a:rPr lang="en" sz="1800" dirty="0" smtClean="0">
                <a:latin typeface="Proxima Nova" panose="020B0604020202020204" charset="0"/>
                <a:ea typeface="Cambria"/>
                <a:cs typeface="Cambria"/>
                <a:sym typeface="Cambria"/>
              </a:rPr>
              <a:t>What </a:t>
            </a:r>
            <a:r>
              <a:rPr lang="en" sz="1800" dirty="0">
                <a:latin typeface="Proxima Nova" panose="020B0604020202020204" charset="0"/>
                <a:ea typeface="Cambria"/>
                <a:cs typeface="Cambria"/>
                <a:sym typeface="Cambria"/>
              </a:rPr>
              <a:t>are some of the pressures in pastoral ministry that open the </a:t>
            </a:r>
            <a:r>
              <a:rPr lang="en" sz="1800" dirty="0" smtClean="0">
                <a:latin typeface="Proxima Nova" panose="020B0604020202020204" charset="0"/>
                <a:ea typeface="Cambria"/>
                <a:cs typeface="Cambria"/>
                <a:sym typeface="Cambria"/>
              </a:rPr>
              <a:t>door</a:t>
            </a:r>
            <a:r>
              <a:rPr lang="en" sz="1800" dirty="0">
                <a:latin typeface="Proxima Nova" panose="020B0604020202020204" charset="0"/>
                <a:ea typeface="Cambria"/>
                <a:cs typeface="Cambria"/>
                <a:sym typeface="Cambria"/>
              </a:rPr>
              <a:t> </a:t>
            </a:r>
            <a:r>
              <a:rPr lang="en" sz="1800" dirty="0" smtClean="0">
                <a:latin typeface="Proxima Nova" panose="020B0604020202020204" charset="0"/>
                <a:ea typeface="Cambria"/>
                <a:cs typeface="Cambria"/>
                <a:sym typeface="Cambria"/>
              </a:rPr>
              <a:t>to </a:t>
            </a:r>
            <a:r>
              <a:rPr lang="en" sz="1800" dirty="0">
                <a:latin typeface="Proxima Nova" panose="020B0604020202020204" charset="0"/>
                <a:ea typeface="Cambria"/>
                <a:cs typeface="Cambria"/>
                <a:sym typeface="Cambria"/>
              </a:rPr>
              <a:t>mental health problems</a:t>
            </a:r>
            <a:r>
              <a:rPr lang="en" sz="1800" dirty="0" smtClean="0">
                <a:latin typeface="Proxima Nova" panose="020B0604020202020204" charset="0"/>
                <a:ea typeface="Cambria"/>
                <a:cs typeface="Cambria"/>
                <a:sym typeface="Cambria"/>
              </a:rPr>
              <a:t>?</a:t>
            </a:r>
          </a:p>
          <a:p>
            <a:pPr marL="0" lvl="0" indent="0" rtl="0">
              <a:spcBef>
                <a:spcPts val="0"/>
              </a:spcBef>
              <a:buNone/>
            </a:pPr>
            <a:endParaRPr lang="en" sz="1800" dirty="0">
              <a:latin typeface="Proxima Nova" panose="020B0604020202020204" charset="0"/>
              <a:ea typeface="Cambria"/>
              <a:cs typeface="Cambria"/>
              <a:sym typeface="Cambria"/>
            </a:endParaRPr>
          </a:p>
          <a:p>
            <a:pPr marL="0" lvl="0" rtl="0">
              <a:spcBef>
                <a:spcPts val="0"/>
              </a:spcBef>
              <a:buNone/>
            </a:pPr>
            <a:r>
              <a:rPr lang="en" sz="1800" b="1" dirty="0">
                <a:solidFill>
                  <a:schemeClr val="accent1"/>
                </a:solidFill>
                <a:latin typeface="Proxima Nova" panose="020B0604020202020204" charset="0"/>
                <a:ea typeface="Cambria"/>
                <a:cs typeface="Cambria"/>
                <a:sym typeface="Cambria"/>
              </a:rPr>
              <a:t>Table </a:t>
            </a:r>
            <a:r>
              <a:rPr lang="en" sz="1800" b="1" dirty="0" smtClean="0">
                <a:solidFill>
                  <a:schemeClr val="accent1"/>
                </a:solidFill>
                <a:latin typeface="Proxima Nova" panose="020B0604020202020204" charset="0"/>
                <a:ea typeface="Cambria"/>
                <a:cs typeface="Cambria"/>
                <a:sym typeface="Cambria"/>
              </a:rPr>
              <a:t>#3: </a:t>
            </a:r>
            <a:r>
              <a:rPr lang="en" sz="1800" dirty="0" smtClean="0">
                <a:latin typeface="Proxima Nova" panose="020B0604020202020204" charset="0"/>
                <a:ea typeface="Cambria"/>
                <a:cs typeface="Cambria"/>
                <a:sym typeface="Cambria"/>
              </a:rPr>
              <a:t>List </a:t>
            </a:r>
            <a:r>
              <a:rPr lang="en" sz="1800" dirty="0">
                <a:latin typeface="Proxima Nova" panose="020B0604020202020204" charset="0"/>
                <a:ea typeface="Cambria"/>
                <a:cs typeface="Cambria"/>
                <a:sym typeface="Cambria"/>
              </a:rPr>
              <a:t>some of the ways we support people in our congregations when </a:t>
            </a:r>
            <a:br>
              <a:rPr lang="en" sz="1800" dirty="0">
                <a:latin typeface="Proxima Nova" panose="020B0604020202020204" charset="0"/>
                <a:ea typeface="Cambria"/>
                <a:cs typeface="Cambria"/>
                <a:sym typeface="Cambria"/>
              </a:rPr>
            </a:br>
            <a:r>
              <a:rPr lang="en" sz="1800" dirty="0" smtClean="0">
                <a:latin typeface="Proxima Nova" panose="020B0604020202020204" charset="0"/>
                <a:ea typeface="Cambria"/>
                <a:cs typeface="Cambria"/>
                <a:sym typeface="Cambria"/>
              </a:rPr>
              <a:t>they </a:t>
            </a:r>
            <a:r>
              <a:rPr lang="en" sz="1800" dirty="0">
                <a:latin typeface="Proxima Nova" panose="020B0604020202020204" charset="0"/>
                <a:ea typeface="Cambria"/>
                <a:cs typeface="Cambria"/>
                <a:sym typeface="Cambria"/>
              </a:rPr>
              <a:t>face physical illnesses. Which of these would be helpful for pastors </a:t>
            </a:r>
            <a:r>
              <a:rPr lang="en" sz="1800" dirty="0" smtClean="0">
                <a:latin typeface="Proxima Nova" panose="020B0604020202020204" charset="0"/>
                <a:ea typeface="Cambria"/>
                <a:cs typeface="Cambria"/>
                <a:sym typeface="Cambria"/>
              </a:rPr>
              <a:t>facing </a:t>
            </a:r>
            <a:r>
              <a:rPr lang="en" sz="1800" dirty="0">
                <a:latin typeface="Proxima Nova" panose="020B0604020202020204" charset="0"/>
                <a:ea typeface="Cambria"/>
                <a:cs typeface="Cambria"/>
                <a:sym typeface="Cambria"/>
              </a:rPr>
              <a:t>mental health issues? Which would not</a:t>
            </a:r>
            <a:r>
              <a:rPr lang="en" sz="1800" dirty="0" smtClean="0">
                <a:latin typeface="Proxima Nova" panose="020B0604020202020204" charset="0"/>
                <a:ea typeface="Cambria"/>
                <a:cs typeface="Cambria"/>
                <a:sym typeface="Cambria"/>
              </a:rPr>
              <a:t>?</a:t>
            </a:r>
          </a:p>
          <a:p>
            <a:pPr lvl="0" rtl="0">
              <a:spcBef>
                <a:spcPts val="0"/>
              </a:spcBef>
              <a:buNone/>
            </a:pPr>
            <a:endParaRPr lang="en" sz="1800" dirty="0">
              <a:latin typeface="Proxima Nova" panose="020B0604020202020204" charset="0"/>
              <a:ea typeface="Cambria"/>
              <a:cs typeface="Cambria"/>
              <a:sym typeface="Cambri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8471</TotalTime>
  <Words>1692</Words>
  <Application>Microsoft Office PowerPoint</Application>
  <PresentationFormat>On-screen Show (16:9)</PresentationFormat>
  <Paragraphs>94</Paragraphs>
  <Slides>16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Proxima Nova</vt:lpstr>
      <vt:lpstr>Calibri</vt:lpstr>
      <vt:lpstr>Source Code Pro</vt:lpstr>
      <vt:lpstr>Amatic SC</vt:lpstr>
      <vt:lpstr>Century Gothic</vt:lpstr>
      <vt:lpstr>Cambria</vt:lpstr>
      <vt:lpstr>Wingdings 2</vt:lpstr>
      <vt:lpstr>Quotable</vt:lpstr>
      <vt:lpstr>Clergy and Mental Health</vt:lpstr>
      <vt:lpstr>PowerPoint Presentation</vt:lpstr>
      <vt:lpstr>PowerPoint Presentation</vt:lpstr>
      <vt:lpstr>Centre for Clergy Care Findings on clergy well-being:</vt:lpstr>
      <vt:lpstr>PowerPoint Presentation</vt:lpstr>
      <vt:lpstr>PowerPoint Presentation</vt:lpstr>
      <vt:lpstr>PowerPoint Presentation</vt:lpstr>
      <vt:lpstr>PowerPoint Presentation</vt:lpstr>
      <vt:lpstr>Table Discussion</vt:lpstr>
      <vt:lpstr>  How can congregations support their pastors in ways that are contextual and proactive?</vt:lpstr>
      <vt:lpstr>  Guide for a Clergy Leave of Absence for Mental Health Reasons </vt:lpstr>
      <vt:lpstr>Overview</vt:lpstr>
      <vt:lpstr>For the pastor:</vt:lpstr>
      <vt:lpstr>For the council/consistory:</vt:lpstr>
      <vt:lpstr>Guide for a Clergy Leave of Absence for Mental Health Reasons</vt:lpstr>
      <vt:lpstr>Case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Clergy and Mental Health</dc:title>
  <dc:creator>Mark Stephenson</dc:creator>
  <cp:lastModifiedBy>Mark Stephenson</cp:lastModifiedBy>
  <cp:revision>55</cp:revision>
  <cp:lastPrinted>2016-07-11T16:12:48Z</cp:lastPrinted>
  <dcterms:modified xsi:type="dcterms:W3CDTF">2017-03-16T17:00:01Z</dcterms:modified>
</cp:coreProperties>
</file>