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23"/>
  </p:notesMasterIdLst>
  <p:sldIdLst>
    <p:sldId id="277" r:id="rId2"/>
    <p:sldId id="259" r:id="rId3"/>
    <p:sldId id="258" r:id="rId4"/>
    <p:sldId id="257" r:id="rId5"/>
    <p:sldId id="278" r:id="rId6"/>
    <p:sldId id="263" r:id="rId7"/>
    <p:sldId id="261" r:id="rId8"/>
    <p:sldId id="264" r:id="rId9"/>
    <p:sldId id="256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B5792-587D-4298-BA01-E5A910A30E51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27AC3-C684-4207-939F-294E0387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Re-offend – no boundaries in place, no accountability for individual,</a:t>
            </a:r>
            <a:r>
              <a:rPr lang="en-US" baseline="0" dirty="0" smtClean="0"/>
              <a:t>  sets them up in a climate where risk of reoffending is higher;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7AC3-C684-4207-939F-294E0387E7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making</a:t>
            </a:r>
            <a:r>
              <a:rPr lang="en-US" baseline="0" dirty="0" smtClean="0"/>
              <a:t> decisions on how to proceed when getting information, there is going to be a tremendous urge……</a:t>
            </a:r>
            <a:r>
              <a:rPr lang="en-US" dirty="0" smtClean="0"/>
              <a:t>Can’t proof</a:t>
            </a:r>
            <a:r>
              <a:rPr lang="en-US" baseline="0" dirty="0" smtClean="0"/>
              <a:t> text, pull out specific verses,   need to look at the whole picture and recognize that the top principles of mercy and forgiveness  and the bottom principles of justice and protection -   can be one and the same ; </a:t>
            </a:r>
            <a:r>
              <a:rPr lang="en-US" dirty="0" smtClean="0"/>
              <a:t>it</a:t>
            </a:r>
            <a:r>
              <a:rPr lang="en-US" baseline="0" dirty="0" smtClean="0"/>
              <a:t> can feel “easier” to be either an open congregation or a protective congregation  - inclined to one side or the other – open and inviting, or closed and protective;  in society openness and protection can be seen as competing values “ as followers of Jesus, the church is called to hold openness and protection in dynamic and creative tension”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7AC3-C684-4207-939F-294E0387E7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96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can feel “easier” to be either an open congregation or a protective congregation  - inclined to one side or the other – open and inviting, or closed and protective;  in society openness and protection can be seen as competing values “ as followers of Jesus, the church is called to hold openness and protection in dynamic and creative tension”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7AC3-C684-4207-939F-294E0387E7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80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Involved</a:t>
            </a:r>
            <a:r>
              <a:rPr lang="en-US" baseline="0" dirty="0" smtClean="0"/>
              <a:t> the individual;  openness and care for what has happened;    </a:t>
            </a:r>
            <a:r>
              <a:rPr lang="en-US" baseline="0" dirty="0" err="1" smtClean="0"/>
              <a:t>valids</a:t>
            </a:r>
            <a:r>
              <a:rPr lang="en-US" baseline="0" dirty="0" smtClean="0"/>
              <a:t> for individuals;  </a:t>
            </a:r>
            <a:r>
              <a:rPr lang="en-US" baseline="0" dirty="0" err="1" smtClean="0"/>
              <a:t>transpancy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7AC3-C684-4207-939F-294E0387E7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46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Emotional healing may or may not follow quickly after we forgive.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7AC3-C684-4207-939F-294E0387E7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36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/>
            <a:r>
              <a:rPr lang="en-US" dirty="0" smtClean="0"/>
              <a:t>Example</a:t>
            </a:r>
            <a:r>
              <a:rPr lang="en-US" dirty="0"/>
              <a:t>: visiting someone is not a secret; the topics of conversation are private; specifics comments may be confidential. Why should visits not be secret? Who would need to know? </a:t>
            </a:r>
            <a:r>
              <a:rPr lang="en-US" dirty="0" smtClean="0"/>
              <a:t>Should </a:t>
            </a:r>
            <a:r>
              <a:rPr lang="en-US" dirty="0"/>
              <a:t>everything be confidential? Are there exceptions? </a:t>
            </a:r>
            <a:r>
              <a:rPr lang="en-US" dirty="0" smtClean="0"/>
              <a:t> Harm</a:t>
            </a:r>
            <a:r>
              <a:rPr lang="en-US" baseline="0" dirty="0" smtClean="0"/>
              <a:t> to self or others. </a:t>
            </a:r>
            <a:r>
              <a:rPr lang="en-US" dirty="0" smtClean="0"/>
              <a:t>Examples:</a:t>
            </a:r>
            <a:r>
              <a:rPr lang="en-US" baseline="0" dirty="0" smtClean="0"/>
              <a:t>  Secrecy- telling elders or spouse about a visit. Privacy- sharing info with elders and spouse about the general purpose of the visit. Confidentiality- not sharing specific details with other members about the conversation. If confidentiality is going to be broken, let the person know you need to break confidentiality and work out a plan with them.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FA34-99D3-46AB-98EF-0245FF1ADBD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8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7990-D6BD-4A12-87EA-4AE9BEBE2B2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93-211F-447F-B2D0-423827A4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8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7990-D6BD-4A12-87EA-4AE9BEBE2B2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93-211F-447F-B2D0-423827A4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8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7990-D6BD-4A12-87EA-4AE9BEBE2B2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93-211F-447F-B2D0-423827A484B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4949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7990-D6BD-4A12-87EA-4AE9BEBE2B2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93-211F-447F-B2D0-423827A4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1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7990-D6BD-4A12-87EA-4AE9BEBE2B2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93-211F-447F-B2D0-423827A484B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198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7990-D6BD-4A12-87EA-4AE9BEBE2B2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93-211F-447F-B2D0-423827A4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89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7990-D6BD-4A12-87EA-4AE9BEBE2B2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93-211F-447F-B2D0-423827A4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39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7990-D6BD-4A12-87EA-4AE9BEBE2B2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93-211F-447F-B2D0-423827A4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7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7990-D6BD-4A12-87EA-4AE9BEBE2B2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93-211F-447F-B2D0-423827A4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7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7990-D6BD-4A12-87EA-4AE9BEBE2B2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93-211F-447F-B2D0-423827A4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7990-D6BD-4A12-87EA-4AE9BEBE2B2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93-211F-447F-B2D0-423827A4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9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7990-D6BD-4A12-87EA-4AE9BEBE2B2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93-211F-447F-B2D0-423827A4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7990-D6BD-4A12-87EA-4AE9BEBE2B2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93-211F-447F-B2D0-423827A4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7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7990-D6BD-4A12-87EA-4AE9BEBE2B2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93-211F-447F-B2D0-423827A4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0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7990-D6BD-4A12-87EA-4AE9BEBE2B2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93-211F-447F-B2D0-423827A4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2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93-211F-447F-B2D0-423827A484B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7990-D6BD-4A12-87EA-4AE9BEBE2B25}" type="datetimeFigureOut">
              <a:rPr lang="en-US" smtClean="0"/>
              <a:t>7/16/2019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7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B7990-D6BD-4A12-87EA-4AE9BEBE2B2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8F9F93-211F-447F-B2D0-423827A4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4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Criminal History and Involvement in the Church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9274" y="5287487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Yvonne </a:t>
            </a:r>
            <a:r>
              <a:rPr lang="en-US" sz="2400" dirty="0" err="1" smtClean="0"/>
              <a:t>Lammers</a:t>
            </a:r>
            <a:r>
              <a:rPr lang="en-US" sz="2400" dirty="0" smtClean="0"/>
              <a:t>, MSW and Patricia Van </a:t>
            </a:r>
            <a:r>
              <a:rPr lang="en-US" sz="2400" dirty="0" err="1" smtClean="0"/>
              <a:t>Reenen</a:t>
            </a:r>
            <a:r>
              <a:rPr lang="en-US" sz="2400" dirty="0" smtClean="0"/>
              <a:t>, MSW</a:t>
            </a:r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								Safe Church Reps.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4215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COVENANT OF CODUCT INCLUDES: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84" y="2160590"/>
            <a:ext cx="8596668" cy="388077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9600" dirty="0" smtClean="0"/>
              <a:t>Supervision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9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9600" dirty="0" smtClean="0"/>
              <a:t>Limitations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9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9600" dirty="0" smtClean="0"/>
              <a:t>Notifications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9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9600" dirty="0" smtClean="0"/>
              <a:t>Noncompliance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9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9600" dirty="0" smtClean="0"/>
              <a:t>Support </a:t>
            </a:r>
            <a:endParaRPr lang="en-US" sz="9600" dirty="0"/>
          </a:p>
          <a:p>
            <a:pPr marL="0" indent="0">
              <a:buNone/>
            </a:pPr>
            <a:r>
              <a:rPr lang="en-US" sz="9600" dirty="0" smtClean="0"/>
              <a:t/>
            </a:r>
            <a:br>
              <a:rPr lang="en-US" sz="9600" dirty="0" smtClean="0"/>
            </a:br>
            <a:endParaRPr lang="en-US" sz="9600" dirty="0"/>
          </a:p>
        </p:txBody>
      </p:sp>
      <p:pic>
        <p:nvPicPr>
          <p:cNvPr id="6146" name="Picture 2" descr="Image result for 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435" y="2160589"/>
            <a:ext cx="4897689" cy="364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81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Forgiveness?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7597"/>
            <a:ext cx="8596668" cy="4929905"/>
          </a:xfrm>
        </p:spPr>
        <p:txBody>
          <a:bodyPr>
            <a:normAutofit/>
          </a:bodyPr>
          <a:lstStyle/>
          <a:p>
            <a:r>
              <a:rPr lang="en-CA" sz="3200" b="1" dirty="0"/>
              <a:t>Forgiveness does not mean forgetting</a:t>
            </a:r>
            <a:r>
              <a:rPr lang="en-CA" sz="3200" dirty="0"/>
              <a:t>. It's normal for memories to be triggered in the future. </a:t>
            </a:r>
            <a:endParaRPr lang="en-CA" sz="3200" dirty="0" smtClean="0"/>
          </a:p>
          <a:p>
            <a:endParaRPr lang="en-CA" sz="3200" dirty="0" smtClean="0"/>
          </a:p>
          <a:p>
            <a:pPr lvl="0"/>
            <a:r>
              <a:rPr lang="en-CA" sz="3200" b="1" dirty="0"/>
              <a:t>Forgiveness is a process, not an event</a:t>
            </a:r>
            <a:r>
              <a:rPr lang="en-CA" sz="3200" dirty="0"/>
              <a:t>. It will take time to work through our emotional problems before we can forgive.  It is a process of letting-go time and time again.</a:t>
            </a:r>
            <a:endParaRPr lang="en-US" sz="3200" dirty="0"/>
          </a:p>
          <a:p>
            <a:pPr marL="0" indent="0">
              <a:buNone/>
            </a:pPr>
            <a:endParaRPr lang="en-CA" sz="3200" dirty="0" smtClean="0"/>
          </a:p>
          <a:p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18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Forgiveness?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99" y="1727556"/>
            <a:ext cx="9223872" cy="513044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CA" sz="3600" b="1" dirty="0"/>
              <a:t>Forgiveness is not letting the offender off the hook</a:t>
            </a:r>
            <a:r>
              <a:rPr lang="en-CA" sz="3600" dirty="0"/>
              <a:t>. We can and should </a:t>
            </a:r>
            <a:r>
              <a:rPr lang="en-CA" sz="3600" dirty="0" smtClean="0"/>
              <a:t>hold </a:t>
            </a:r>
            <a:r>
              <a:rPr lang="en-CA" sz="3600" dirty="0"/>
              <a:t>others accountable for their actions or lack of actions</a:t>
            </a:r>
            <a:r>
              <a:rPr lang="en-CA" sz="3600" dirty="0" smtClean="0"/>
              <a:t>. God </a:t>
            </a:r>
            <a:r>
              <a:rPr lang="en-CA" sz="3600" dirty="0"/>
              <a:t>commands us to forgive others, </a:t>
            </a:r>
            <a:r>
              <a:rPr lang="en-CA" sz="3600" dirty="0" smtClean="0"/>
              <a:t>and He also calls us to hold each other accountable.</a:t>
            </a:r>
            <a:r>
              <a:rPr lang="en-CA" sz="3600" dirty="0"/>
              <a:t> 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18436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59466"/>
            <a:ext cx="8596668" cy="1320800"/>
          </a:xfrm>
        </p:spPr>
        <p:txBody>
          <a:bodyPr/>
          <a:lstStyle/>
          <a:p>
            <a:r>
              <a:rPr lang="en-US" dirty="0" smtClean="0"/>
              <a:t>A Process: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945" y="1492127"/>
            <a:ext cx="8596668" cy="4908394"/>
          </a:xfrm>
        </p:spPr>
        <p:txBody>
          <a:bodyPr>
            <a:normAutofit lnSpcReduction="10000"/>
          </a:bodyPr>
          <a:lstStyle/>
          <a:p>
            <a:pPr lvl="0"/>
            <a:r>
              <a:rPr lang="en-CA" sz="4000" b="1" dirty="0"/>
              <a:t>Forgiveness starts with a mental decision</a:t>
            </a:r>
            <a:r>
              <a:rPr lang="en-CA" sz="4000" dirty="0"/>
              <a:t>. The emotional part of forgiveness is finally being able to let go of the resentment. </a:t>
            </a:r>
            <a:endParaRPr lang="en-CA" sz="4000" dirty="0" smtClean="0"/>
          </a:p>
          <a:p>
            <a:r>
              <a:rPr lang="en-CA" sz="4000" dirty="0"/>
              <a:t>L</a:t>
            </a:r>
            <a:r>
              <a:rPr lang="en-CA" sz="4000" dirty="0" smtClean="0"/>
              <a:t>etting </a:t>
            </a:r>
            <a:r>
              <a:rPr lang="en-CA" sz="4000" dirty="0"/>
              <a:t>go of the bitterness while remembering very clearly your </a:t>
            </a:r>
            <a:r>
              <a:rPr lang="en-CA" sz="4000" dirty="0" smtClean="0"/>
              <a:t>responsibility to </a:t>
            </a:r>
            <a:r>
              <a:rPr lang="en-CA" sz="4000" dirty="0"/>
              <a:t>healthy </a:t>
            </a:r>
            <a:r>
              <a:rPr lang="en-CA" sz="4000" b="1" dirty="0"/>
              <a:t>boundaries</a:t>
            </a:r>
            <a:r>
              <a:rPr lang="en-CA" sz="4000" dirty="0"/>
              <a:t>. </a:t>
            </a:r>
          </a:p>
          <a:p>
            <a:pPr lvl="0"/>
            <a:endParaRPr lang="en-CA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99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5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2" b="11552"/>
          <a:stretch>
            <a:fillRect/>
          </a:stretch>
        </p:blipFill>
        <p:spPr>
          <a:xfrm>
            <a:off x="551428" y="596062"/>
            <a:ext cx="8856276" cy="4768343"/>
          </a:xfrm>
          <a:prstGeom prst="rect">
            <a:avLst/>
          </a:prstGeom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1792288" y="5367337"/>
            <a:ext cx="5486400" cy="12002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 smtClean="0">
                <a:latin typeface="+mj-lt"/>
                <a:ea typeface="Verdana" pitchFamily="34" charset="0"/>
                <a:cs typeface="Verdana" pitchFamily="34" charset="0"/>
              </a:rPr>
              <a:t>BOUNDARIES</a:t>
            </a:r>
            <a:endParaRPr lang="en-US" sz="5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07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4096"/>
            <a:ext cx="8596668" cy="1646304"/>
          </a:xfrm>
        </p:spPr>
        <p:txBody>
          <a:bodyPr/>
          <a:lstStyle/>
          <a:p>
            <a:r>
              <a:rPr lang="en-US" dirty="0" smtClean="0"/>
              <a:t>Boundaries: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77334" y="1102962"/>
            <a:ext cx="4870371" cy="559836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re a physical or emotional limit that a person defines as safe or appropriate.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re consistent, reliable, and establish that certain behaviors cannot come in or will not go out.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ake time and effort to maintain.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re high maintenance for people who have them; people with unhealthy boundaries are high maintenance for others who interact with them.</a:t>
            </a:r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18" y="1387059"/>
            <a:ext cx="4038600" cy="36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65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563881"/>
            <a:ext cx="866353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51481"/>
            <a:ext cx="4151843" cy="54898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>
                <a:ea typeface="Verdana" pitchFamily="34" charset="0"/>
                <a:cs typeface="Verdana" pitchFamily="34" charset="0"/>
              </a:rPr>
              <a:t>People with healthy boundaries….</a:t>
            </a:r>
          </a:p>
          <a:p>
            <a:endParaRPr lang="en-US" dirty="0"/>
          </a:p>
          <a:p>
            <a:r>
              <a:rPr lang="en-US" sz="3200" dirty="0"/>
              <a:t>have limits and recognize what they are.</a:t>
            </a:r>
          </a:p>
          <a:p>
            <a:endParaRPr lang="en-US" sz="3200" dirty="0"/>
          </a:p>
          <a:p>
            <a:r>
              <a:rPr lang="en-US" sz="3200" dirty="0"/>
              <a:t>know what they will or will not do.</a:t>
            </a:r>
          </a:p>
          <a:p>
            <a:endParaRPr lang="en-US" sz="3200" dirty="0"/>
          </a:p>
          <a:p>
            <a:r>
              <a:rPr lang="en-US" sz="3200" dirty="0"/>
              <a:t>know what they will allow others to do or not do.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46924" y="590586"/>
            <a:ext cx="4047464" cy="606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a typeface="Verdana" pitchFamily="34" charset="0"/>
                <a:cs typeface="Verdana" pitchFamily="34" charset="0"/>
              </a:rPr>
              <a:t>People with unhealthy boundaries….</a:t>
            </a:r>
          </a:p>
          <a:p>
            <a:endParaRPr lang="en-US" sz="3200" dirty="0"/>
          </a:p>
          <a:p>
            <a:pPr marL="457200" indent="-457200">
              <a:buFont typeface="Wingdings" charset="2"/>
              <a:buChar char="Ø"/>
            </a:pPr>
            <a:r>
              <a:rPr lang="en-US" sz="2800" dirty="0"/>
              <a:t>don’t know what information to share.</a:t>
            </a:r>
          </a:p>
          <a:p>
            <a:endParaRPr lang="en-US" sz="2800" dirty="0"/>
          </a:p>
          <a:p>
            <a:pPr marL="457200" indent="-457200">
              <a:buFont typeface="Wingdings" charset="2"/>
              <a:buChar char="Ø"/>
            </a:pPr>
            <a:r>
              <a:rPr lang="en-US" sz="2800" dirty="0"/>
              <a:t>trust too easily.</a:t>
            </a:r>
          </a:p>
          <a:p>
            <a:endParaRPr lang="en-US" sz="2800" dirty="0"/>
          </a:p>
          <a:p>
            <a:pPr marL="457200" indent="-457200">
              <a:buFont typeface="Wingdings" charset="2"/>
              <a:buChar char="Ø"/>
            </a:pPr>
            <a:r>
              <a:rPr lang="en-US" sz="2800" dirty="0"/>
              <a:t>have poorly defined limits.</a:t>
            </a:r>
          </a:p>
          <a:p>
            <a:endParaRPr lang="en-US" sz="2800" dirty="0"/>
          </a:p>
          <a:p>
            <a:pPr marL="457200" indent="-457200">
              <a:buFont typeface="Wingdings" charset="2"/>
              <a:buChar char="Ø"/>
            </a:pPr>
            <a:r>
              <a:rPr lang="en-US" sz="2800" dirty="0"/>
              <a:t>are overly tolerant of inappropriate behaviors.</a:t>
            </a:r>
          </a:p>
        </p:txBody>
      </p:sp>
    </p:spTree>
    <p:extLst>
      <p:ext uri="{BB962C8B-B14F-4D97-AF65-F5344CB8AC3E}">
        <p14:creationId xmlns:p14="http://schemas.microsoft.com/office/powerpoint/2010/main" val="346075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200" y="685800"/>
            <a:ext cx="11785600" cy="13716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ea typeface="Verdana" pitchFamily="34" charset="0"/>
                <a:cs typeface="Verdana" pitchFamily="34" charset="0"/>
              </a:rPr>
              <a:t>      Know the difference between </a:t>
            </a:r>
            <a:br>
              <a:rPr lang="en-US" sz="4900" b="1" dirty="0" smtClean="0">
                <a:ea typeface="Verdana" pitchFamily="34" charset="0"/>
                <a:cs typeface="Verdana" pitchFamily="34" charset="0"/>
              </a:rPr>
            </a:br>
            <a:r>
              <a:rPr lang="en-US" sz="4900" b="1" dirty="0" smtClean="0">
                <a:ea typeface="Verdana" pitchFamily="34" charset="0"/>
                <a:cs typeface="Verdana" pitchFamily="34" charset="0"/>
              </a:rPr>
              <a:t>        Secrecy and Confidentiality: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133599"/>
            <a:ext cx="10935638" cy="4049671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/>
              <a:t>Secrecy raises suspicion and is unhealthy and encourages</a:t>
            </a:r>
          </a:p>
          <a:p>
            <a:pPr marL="0" indent="0">
              <a:buNone/>
            </a:pPr>
            <a:r>
              <a:rPr lang="en-US" sz="11200" dirty="0" smtClean="0"/>
              <a:t>    </a:t>
            </a:r>
            <a:r>
              <a:rPr lang="en-US" sz="11200" dirty="0" err="1" smtClean="0"/>
              <a:t>rumours</a:t>
            </a:r>
            <a:r>
              <a:rPr lang="en-US" sz="11200" dirty="0" smtClean="0"/>
              <a:t> and gossip</a:t>
            </a:r>
          </a:p>
          <a:p>
            <a:pPr>
              <a:buFont typeface="Wingdings" charset="2"/>
              <a:buChar char="Ø"/>
            </a:pPr>
            <a:r>
              <a:rPr lang="en-US" sz="11200" dirty="0"/>
              <a:t>	</a:t>
            </a:r>
            <a:r>
              <a:rPr lang="en-US" sz="11200" dirty="0" smtClean="0"/>
              <a:t> Confidentiality means sharing information only with those who 	need to know in order to maintain the</a:t>
            </a:r>
          </a:p>
          <a:p>
            <a:pPr marL="0" indent="0">
              <a:buNone/>
            </a:pPr>
            <a:r>
              <a:rPr lang="en-US" sz="11200" dirty="0" smtClean="0"/>
              <a:t>    physical and emotional safety of the </a:t>
            </a:r>
          </a:p>
          <a:p>
            <a:pPr marL="0" indent="0">
              <a:buNone/>
            </a:pPr>
            <a:r>
              <a:rPr lang="en-US" sz="11200" dirty="0"/>
              <a:t> </a:t>
            </a:r>
            <a:r>
              <a:rPr lang="en-US" sz="11200" dirty="0" smtClean="0"/>
              <a:t>   individual or individuals involved in the </a:t>
            </a:r>
          </a:p>
          <a:p>
            <a:pPr marL="0" indent="0">
              <a:buNone/>
            </a:pPr>
            <a:r>
              <a:rPr lang="en-US" sz="11200" dirty="0"/>
              <a:t> </a:t>
            </a:r>
            <a:r>
              <a:rPr lang="en-US" sz="11200" dirty="0" smtClean="0"/>
              <a:t>   situation; all other information is kept </a:t>
            </a:r>
          </a:p>
          <a:p>
            <a:pPr marL="0" indent="0">
              <a:buNone/>
            </a:pPr>
            <a:r>
              <a:rPr lang="en-US" sz="11200" dirty="0"/>
              <a:t> </a:t>
            </a:r>
            <a:r>
              <a:rPr lang="en-US" sz="11200" dirty="0" smtClean="0"/>
              <a:t>   private </a:t>
            </a:r>
            <a:r>
              <a:rPr lang="en-US" sz="11200" dirty="0" err="1" smtClean="0"/>
              <a:t>Eg</a:t>
            </a:r>
            <a:r>
              <a:rPr lang="en-US" sz="11200" dirty="0" smtClean="0"/>
              <a:t> Duty to inform police, </a:t>
            </a:r>
          </a:p>
          <a:p>
            <a:pPr marL="0" indent="0">
              <a:buNone/>
            </a:pPr>
            <a:r>
              <a:rPr lang="en-US" sz="11200" dirty="0"/>
              <a:t> </a:t>
            </a:r>
            <a:r>
              <a:rPr lang="en-US" sz="11200" dirty="0" smtClean="0"/>
              <a:t>   Children’s Aid Society, physician</a:t>
            </a:r>
          </a:p>
          <a:p>
            <a:pPr marL="0" indent="0">
              <a:buNone/>
            </a:pPr>
            <a:endParaRPr lang="en-US" sz="11200" dirty="0" smtClean="0"/>
          </a:p>
          <a:p>
            <a:pPr marL="0" indent="0">
              <a:buNone/>
            </a:pPr>
            <a:endParaRPr lang="en-US" sz="9200" dirty="0" smtClean="0"/>
          </a:p>
          <a:p>
            <a:endParaRPr lang="en-US" sz="9200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C:\Users\amannes\AppData\Local\Microsoft\Windows\Temporary Internet Files\Content.IE5\I63F7OTC\MP90030962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261" y="3657599"/>
            <a:ext cx="4184852" cy="296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SEASONS IN THE CHURCH: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364" y="1475416"/>
            <a:ext cx="8596668" cy="3880773"/>
          </a:xfrm>
        </p:spPr>
        <p:txBody>
          <a:bodyPr>
            <a:noAutofit/>
          </a:bodyPr>
          <a:lstStyle/>
          <a:p>
            <a:r>
              <a:rPr lang="en-US" sz="2800" dirty="0" smtClean="0"/>
              <a:t>Every church experiences the different seasons, including the hard season of Winter which prepares us again for the season of new growth in Spring.</a:t>
            </a:r>
          </a:p>
          <a:p>
            <a:r>
              <a:rPr lang="en-US" sz="2800" dirty="0" smtClean="0"/>
              <a:t>Winter allows for a time of review of policies, a deeper understanding of accountability, and  sharing of compassion and empathy.</a:t>
            </a:r>
          </a:p>
          <a:p>
            <a:r>
              <a:rPr lang="en-US" sz="2800" dirty="0" smtClean="0"/>
              <a:t>Often times it is Safe church issues that initiate this season of winter.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8262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Guarding a Sacred Trust: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204" y="1709377"/>
            <a:ext cx="8596668" cy="3880773"/>
          </a:xfrm>
        </p:spPr>
        <p:txBody>
          <a:bodyPr>
            <a:noAutofit/>
          </a:bodyPr>
          <a:lstStyle/>
          <a:p>
            <a:r>
              <a:rPr lang="en-US" sz="3200" dirty="0" smtClean="0"/>
              <a:t>God is present in every Season.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Churches that have grappled with this Winter season, say that while it was difficult, they drew closer to God.</a:t>
            </a:r>
          </a:p>
          <a:p>
            <a:r>
              <a:rPr lang="en-US" sz="3200" dirty="0" smtClean="0"/>
              <a:t>Churches have to grapple with what they are about, and whether they truly love each other.  When there is deep conflict, our love is tested.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680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3982" y="-67377"/>
            <a:ext cx="7301795" cy="2319689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Risks in allowing an offender to attend church without a defined Plan: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9071" y="2335869"/>
            <a:ext cx="8364354" cy="436546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1</a:t>
            </a:r>
            <a:r>
              <a:rPr lang="en-US" sz="2800" dirty="0" smtClean="0"/>
              <a:t>. Re-offend </a:t>
            </a:r>
          </a:p>
          <a:p>
            <a:pPr algn="l"/>
            <a:r>
              <a:rPr lang="en-US" sz="2800" dirty="0" smtClean="0"/>
              <a:t>2. Cause uncomfortable/strong feelings (example: 	parents; trigger intense emotions for anyone       	with 	history of abuse)</a:t>
            </a:r>
          </a:p>
          <a:p>
            <a:pPr algn="l"/>
            <a:r>
              <a:rPr lang="en-US" sz="2800" dirty="0" smtClean="0"/>
              <a:t>3. Liability to a church – once Council is aware</a:t>
            </a:r>
            <a:r>
              <a:rPr lang="en-US" sz="2800" dirty="0"/>
              <a:t> </a:t>
            </a:r>
            <a:r>
              <a:rPr lang="en-US" sz="2800" dirty="0" smtClean="0"/>
              <a:t>	there is a 	duty 	to 	respond </a:t>
            </a:r>
          </a:p>
          <a:p>
            <a:pPr algn="l"/>
            <a:r>
              <a:rPr lang="en-US" sz="2800" dirty="0" smtClean="0"/>
              <a:t>4. Creates an environment of secrecy and fuels 	gossip </a:t>
            </a:r>
          </a:p>
          <a:p>
            <a:pPr marL="457200" indent="-457200" algn="l">
              <a:buAutoNum type="arabicPeriod"/>
            </a:pPr>
            <a:endParaRPr lang="en-US" sz="2800" dirty="0"/>
          </a:p>
        </p:txBody>
      </p:sp>
      <p:sp>
        <p:nvSpPr>
          <p:cNvPr id="4" name="AutoShape 2" descr="Image result for church bas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church bas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4850"/>
            <a:ext cx="2404745" cy="181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629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Guarding a Sacred Trust: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914" y="1809647"/>
            <a:ext cx="8596668" cy="3880773"/>
          </a:xfrm>
        </p:spPr>
        <p:txBody>
          <a:bodyPr>
            <a:noAutofit/>
          </a:bodyPr>
          <a:lstStyle/>
          <a:p>
            <a:r>
              <a:rPr lang="en-US" sz="2800" dirty="0" smtClean="0"/>
              <a:t>Church councils require the prayer support and patience of the congregation to make necessary changes in policies, attend additional meetings, and  make difficult decisions about the health of the church.</a:t>
            </a:r>
          </a:p>
          <a:p>
            <a:r>
              <a:rPr lang="en-US" sz="2800" dirty="0" smtClean="0"/>
              <a:t>Congregations require transparency and the dedicated follow through of the council to protect the safety of the congregation, especially the young and vulnerable.</a:t>
            </a:r>
          </a:p>
          <a:p>
            <a:r>
              <a:rPr lang="en-US" sz="2800" dirty="0" smtClean="0"/>
              <a:t>The rebuilding of trust requires time for healing.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3213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Sanctuary Church 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074" y="1508838"/>
            <a:ext cx="8596668" cy="3880773"/>
          </a:xfrm>
        </p:spPr>
        <p:txBody>
          <a:bodyPr>
            <a:noAutofit/>
          </a:bodyPr>
          <a:lstStyle/>
          <a:p>
            <a:r>
              <a:rPr lang="en-US" sz="3200" dirty="0" smtClean="0"/>
              <a:t>A place for all people to find grace </a:t>
            </a:r>
          </a:p>
          <a:p>
            <a:r>
              <a:rPr lang="en-US" sz="3200" dirty="0"/>
              <a:t>A</a:t>
            </a:r>
            <a:r>
              <a:rPr lang="en-US" sz="3200" dirty="0" smtClean="0"/>
              <a:t> place where God is present with His people, where His glory is revealed, and His name is honored </a:t>
            </a:r>
          </a:p>
          <a:p>
            <a:r>
              <a:rPr lang="en-US" sz="3200" dirty="0" smtClean="0"/>
              <a:t>A safe place where guarding God’s glory and </a:t>
            </a:r>
            <a:r>
              <a:rPr lang="en-US" sz="3200" dirty="0" err="1" smtClean="0"/>
              <a:t>honour</a:t>
            </a:r>
            <a:r>
              <a:rPr lang="en-US" sz="3200" dirty="0" smtClean="0"/>
              <a:t> creates tension and requires boundaries</a:t>
            </a:r>
          </a:p>
          <a:p>
            <a:r>
              <a:rPr lang="en-US" sz="3200" dirty="0" smtClean="0"/>
              <a:t> Lord, prepare us, prepare me, to be a     	sanctuary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38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642" y="-273299"/>
            <a:ext cx="9144000" cy="2387600"/>
          </a:xfrm>
        </p:spPr>
        <p:txBody>
          <a:bodyPr/>
          <a:lstStyle/>
          <a:p>
            <a:pPr algn="ctr"/>
            <a:r>
              <a:rPr lang="en-US" dirty="0" smtClean="0"/>
              <a:t>Three Ways A Church Can Respond: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161" y="2441862"/>
            <a:ext cx="9144000" cy="3301465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Do nothing</a:t>
            </a:r>
          </a:p>
          <a:p>
            <a:pPr algn="l"/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Exclude someone from attending</a:t>
            </a:r>
          </a:p>
          <a:p>
            <a:pPr algn="l"/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 Conditional Attendance Policy/	    			COVENANT OF 	CONDUCT </a:t>
            </a:r>
          </a:p>
        </p:txBody>
      </p:sp>
    </p:spTree>
    <p:extLst>
      <p:ext uri="{BB962C8B-B14F-4D97-AF65-F5344CB8AC3E}">
        <p14:creationId xmlns:p14="http://schemas.microsoft.com/office/powerpoint/2010/main" val="318461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4261"/>
            <a:ext cx="10515600" cy="1010653"/>
          </a:xfrm>
        </p:spPr>
        <p:txBody>
          <a:bodyPr>
            <a:normAutofit/>
          </a:bodyPr>
          <a:lstStyle/>
          <a:p>
            <a:r>
              <a:rPr lang="en-US" sz="4400" i="1" dirty="0" smtClean="0"/>
              <a:t>				</a:t>
            </a:r>
            <a:r>
              <a:rPr lang="en-US" sz="4400" b="1" dirty="0" smtClean="0"/>
              <a:t>TENSIONS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51" y="798481"/>
            <a:ext cx="10515600" cy="4877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“There is going to be a </a:t>
            </a:r>
            <a:r>
              <a:rPr lang="en-US" sz="2800" i="1" dirty="0" smtClean="0"/>
              <a:t>tremendous urge </a:t>
            </a:r>
            <a:r>
              <a:rPr lang="en-US" sz="2800" dirty="0" smtClean="0"/>
              <a:t>on the part of  church leaders (and church members) to show </a:t>
            </a:r>
            <a:r>
              <a:rPr lang="en-US" sz="2800" b="1" dirty="0" smtClean="0"/>
              <a:t>mercy, forgiveness, restoration, giving a second chance.</a:t>
            </a:r>
            <a:r>
              <a:rPr lang="en-US" sz="2800" dirty="0" smtClean="0"/>
              <a:t> This is understandable and those are Biblical Principles”</a:t>
            </a:r>
          </a:p>
          <a:p>
            <a:pPr marL="0" indent="0">
              <a:buNone/>
            </a:pPr>
            <a:r>
              <a:rPr lang="en-US" sz="2800" dirty="0" smtClean="0"/>
              <a:t>However there are “counter-vailing Biblical principles of </a:t>
            </a:r>
            <a:r>
              <a:rPr lang="en-US" sz="2800" b="1" dirty="0" smtClean="0"/>
              <a:t>justice and the protection </a:t>
            </a:r>
            <a:r>
              <a:rPr lang="en-US" sz="2800" dirty="0" smtClean="0"/>
              <a:t>of the innocent.”</a:t>
            </a:r>
          </a:p>
          <a:p>
            <a:pPr marL="0" indent="0">
              <a:buNone/>
            </a:pPr>
            <a:r>
              <a:rPr lang="en-US" sz="1400" dirty="0" smtClean="0"/>
              <a:t>(https://network.crcna.org/safe-church/criminal-sexual-history-and-involvement-church-supplemental-resources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98" name="Picture 2" descr="Image result for tens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85" y="4723449"/>
            <a:ext cx="6583680" cy="213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62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204" y="124965"/>
            <a:ext cx="8596668" cy="1320800"/>
          </a:xfrm>
        </p:spPr>
        <p:txBody>
          <a:bodyPr/>
          <a:lstStyle/>
          <a:p>
            <a:r>
              <a:rPr lang="en-US" dirty="0" smtClean="0"/>
              <a:t>Protective versus Open Communities: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204" y="1625819"/>
            <a:ext cx="8596668" cy="3880773"/>
          </a:xfrm>
        </p:spPr>
        <p:txBody>
          <a:bodyPr>
            <a:noAutofit/>
          </a:bodyPr>
          <a:lstStyle/>
          <a:p>
            <a:r>
              <a:rPr lang="en-US" sz="2800" dirty="0" smtClean="0"/>
              <a:t>‘If anyone causes one of these little ones who trust in me to stumble, it would be better for them to have a large millstone hung around their neck and to be drowned in the depths of the sea.’ Matthew 18:6</a:t>
            </a:r>
          </a:p>
          <a:p>
            <a:endParaRPr lang="en-US" sz="2800" dirty="0"/>
          </a:p>
          <a:p>
            <a:r>
              <a:rPr lang="en-US" sz="2800" dirty="0" smtClean="0"/>
              <a:t>Those who are well have no need of a physician, but those who are sick.  Go and learn what this means, ‘I desire mercy, not sacrifice.’  For I have come to call not the righteous but sinners.  Matthew 9:12-13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445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Navigating the TENSION between</a:t>
            </a:r>
            <a:r>
              <a:rPr lang="mr-IN" sz="4000" dirty="0" smtClean="0"/>
              <a:t>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945" y="1107762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Maintaining a safe protective environment, especially for children and those most vulnerable </a:t>
            </a:r>
          </a:p>
          <a:p>
            <a:pPr marL="0" indent="0" algn="ctr">
              <a:buNone/>
            </a:pPr>
            <a:r>
              <a:rPr lang="en-US" sz="2800" b="1" dirty="0" smtClean="0"/>
              <a:t>AND</a:t>
            </a:r>
          </a:p>
          <a:p>
            <a:pPr marL="0" indent="0">
              <a:buNone/>
            </a:pPr>
            <a:r>
              <a:rPr lang="en-US" sz="2800" dirty="0" smtClean="0"/>
              <a:t>Creating a welcoming and grace-filled response for those who have offended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3600" dirty="0" smtClean="0"/>
              <a:t>HOW DOES THE CHURCH  DO BOTH OF THESE THINGS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4319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494" y="30879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 Community of Support and Accountability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945" y="1141185"/>
            <a:ext cx="8596668" cy="388077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smtClean="0"/>
              <a:t>A small group of individuals who genuinely care for the one who has offended</a:t>
            </a:r>
          </a:p>
          <a:p>
            <a:r>
              <a:rPr lang="en-US" sz="2800" dirty="0" smtClean="0"/>
              <a:t>Who commit to “walking alongside” in discipleship, prayer, and maintaining accountability </a:t>
            </a:r>
          </a:p>
          <a:p>
            <a:r>
              <a:rPr lang="en-US" sz="2800" dirty="0" smtClean="0"/>
              <a:t>Two things exist together:   Genuine caring relationships and Accountability 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Image result for commun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96" y="4606302"/>
            <a:ext cx="5299954" cy="225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04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914" y="29208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Community of Support and Accountability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56913"/>
          </a:xfrm>
        </p:spPr>
        <p:txBody>
          <a:bodyPr>
            <a:noAutofit/>
          </a:bodyPr>
          <a:lstStyle/>
          <a:p>
            <a:r>
              <a:rPr lang="en-US" sz="2800" dirty="0" smtClean="0"/>
              <a:t>Recognizes that the church commits to providing a safe caring environment for all</a:t>
            </a:r>
          </a:p>
          <a:p>
            <a:r>
              <a:rPr lang="en-US" sz="2800" dirty="0" smtClean="0"/>
              <a:t>Recognizes that children are vulnerable and at risk and puts their protection at the forefront</a:t>
            </a:r>
          </a:p>
          <a:p>
            <a:r>
              <a:rPr lang="en-US" sz="2800" dirty="0" smtClean="0"/>
              <a:t>Recognizes that God’s grace extends to all </a:t>
            </a:r>
          </a:p>
          <a:p>
            <a:r>
              <a:rPr lang="en-US" sz="2800" dirty="0" smtClean="0"/>
              <a:t>Allows someone with a criminal history to live in the grace of the church </a:t>
            </a:r>
          </a:p>
          <a:p>
            <a:r>
              <a:rPr lang="en-US" sz="2800" dirty="0" smtClean="0"/>
              <a:t>Includes a COVENANT OF CONDUCT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701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11166" y="77060"/>
            <a:ext cx="10328709" cy="2387600"/>
          </a:xfrm>
        </p:spPr>
        <p:txBody>
          <a:bodyPr/>
          <a:lstStyle/>
          <a:p>
            <a:r>
              <a:rPr lang="en-US" dirty="0" smtClean="0"/>
              <a:t>A Covenant of Conduct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082" y="3169250"/>
            <a:ext cx="8518683" cy="3176336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1. Establishes actions of  the Church to maintain a 	Caring Environment for everyone</a:t>
            </a:r>
          </a:p>
          <a:p>
            <a:pPr algn="l"/>
            <a:r>
              <a:rPr lang="en-US" sz="2800" dirty="0" smtClean="0"/>
              <a:t>2. Establishes actions/agreements of the 	covenanter </a:t>
            </a:r>
          </a:p>
          <a:p>
            <a:pPr algn="l"/>
            <a:r>
              <a:rPr lang="en-US" sz="2800" dirty="0" smtClean="0"/>
              <a:t>3. Is discussed and  signed by both the Church and      	Ministry representatives/ and the Covenanter  </a:t>
            </a:r>
          </a:p>
          <a:p>
            <a:pPr algn="l"/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4" name="Picture 6" descr="Image result for coven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5238"/>
            <a:ext cx="7554261" cy="222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4930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733</TotalTime>
  <Words>1310</Words>
  <Application>Microsoft Office PowerPoint</Application>
  <PresentationFormat>Widescreen</PresentationFormat>
  <Paragraphs>136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Mangal</vt:lpstr>
      <vt:lpstr>Trebuchet MS</vt:lpstr>
      <vt:lpstr>Verdana</vt:lpstr>
      <vt:lpstr>Wingdings</vt:lpstr>
      <vt:lpstr>Wingdings 3</vt:lpstr>
      <vt:lpstr>Facet</vt:lpstr>
      <vt:lpstr>Criminal History and Involvement in the Church</vt:lpstr>
      <vt:lpstr>Risks in allowing an offender to attend church without a defined Plan:</vt:lpstr>
      <vt:lpstr>Three Ways A Church Can Respond: </vt:lpstr>
      <vt:lpstr>    TENSIONS</vt:lpstr>
      <vt:lpstr>Protective versus Open Communities:</vt:lpstr>
      <vt:lpstr>Navigating the TENSION between…</vt:lpstr>
      <vt:lpstr>A Community of Support and Accountability </vt:lpstr>
      <vt:lpstr>A Community of Support and Accountability </vt:lpstr>
      <vt:lpstr>A Covenant of Conduct </vt:lpstr>
      <vt:lpstr>COVENANT OF CODUCT INCLUDES:</vt:lpstr>
      <vt:lpstr>What is Forgiveness?</vt:lpstr>
      <vt:lpstr>What is Forgiveness?</vt:lpstr>
      <vt:lpstr>A Process:</vt:lpstr>
      <vt:lpstr>PowerPoint Presentation</vt:lpstr>
      <vt:lpstr>Boundaries:</vt:lpstr>
      <vt:lpstr>PowerPoint Presentation</vt:lpstr>
      <vt:lpstr>      Know the difference between          Secrecy and Confidentiality: </vt:lpstr>
      <vt:lpstr>SEASONS IN THE CHURCH:</vt:lpstr>
      <vt:lpstr>Guarding a Sacred Trust:</vt:lpstr>
      <vt:lpstr>Guarding a Sacred Trust:</vt:lpstr>
      <vt:lpstr>A Sanctuary Church Is:</vt:lpstr>
    </vt:vector>
  </TitlesOfParts>
  <Company>CMHA Middlesex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Criminal History and Involvement in the Church</dc:title>
  <dc:creator>Yvonne Lammers</dc:creator>
  <cp:lastModifiedBy>Bonnie Nicholas</cp:lastModifiedBy>
  <cp:revision>54</cp:revision>
  <dcterms:created xsi:type="dcterms:W3CDTF">2019-03-03T18:46:24Z</dcterms:created>
  <dcterms:modified xsi:type="dcterms:W3CDTF">2019-07-16T22:43:09Z</dcterms:modified>
</cp:coreProperties>
</file>