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8" r:id="rId3"/>
    <p:sldId id="259" r:id="rId4"/>
    <p:sldId id="264" r:id="rId5"/>
    <p:sldId id="266" r:id="rId6"/>
    <p:sldId id="267" r:id="rId7"/>
    <p:sldId id="275" r:id="rId8"/>
    <p:sldId id="278" r:id="rId9"/>
    <p:sldId id="279" r:id="rId10"/>
    <p:sldId id="280" r:id="rId11"/>
    <p:sldId id="281" r:id="rId12"/>
    <p:sldId id="282" r:id="rId13"/>
    <p:sldId id="283" r:id="rId14"/>
    <p:sldId id="284" r:id="rId15"/>
    <p:sldId id="285" r:id="rId16"/>
    <p:sldId id="286" r:id="rId17"/>
    <p:sldId id="268" r:id="rId18"/>
    <p:sldId id="269" r:id="rId19"/>
    <p:sldId id="270" r:id="rId20"/>
    <p:sldId id="273" r:id="rId21"/>
    <p:sldId id="274"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04639D-55A8-4BA7-BA41-16F356A17BDB}" type="datetimeFigureOut">
              <a:rPr lang="en-US" smtClean="0"/>
              <a:t>11/7/2016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419941-2AEB-49E3-B19D-75A25C85B37B}" type="slidenum">
              <a:rPr lang="en-US" smtClean="0"/>
              <a:t>‹#›</a:t>
            </a:fld>
            <a:endParaRPr lang="en-US"/>
          </a:p>
        </p:txBody>
      </p:sp>
    </p:spTree>
    <p:extLst>
      <p:ext uri="{BB962C8B-B14F-4D97-AF65-F5344CB8AC3E}">
        <p14:creationId xmlns:p14="http://schemas.microsoft.com/office/powerpoint/2010/main" val="2468814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59D06C5-7E7B-4A36-90F0-9DC52CA2129C}"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5DE62DF-56B8-43DF-BAC7-111CA4B7A758}"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D06C5-7E7B-4A36-90F0-9DC52CA2129C}"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E62DF-56B8-43DF-BAC7-111CA4B7A7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9D06C5-7E7B-4A36-90F0-9DC52CA2129C}"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E62DF-56B8-43DF-BAC7-111CA4B7A7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D06C5-7E7B-4A36-90F0-9DC52CA2129C}"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E62DF-56B8-43DF-BAC7-111CA4B7A7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59D06C5-7E7B-4A36-90F0-9DC52CA2129C}" type="datetimeFigureOut">
              <a:rPr lang="en-US" smtClean="0"/>
              <a:t>11/7/2016</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E62DF-56B8-43DF-BAC7-111CA4B7A758}"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9D06C5-7E7B-4A36-90F0-9DC52CA2129C}"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E62DF-56B8-43DF-BAC7-111CA4B7A7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9D06C5-7E7B-4A36-90F0-9DC52CA2129C}"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DE62DF-56B8-43DF-BAC7-111CA4B7A7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9D06C5-7E7B-4A36-90F0-9DC52CA2129C}"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DE62DF-56B8-43DF-BAC7-111CA4B7A7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59D06C5-7E7B-4A36-90F0-9DC52CA2129C}"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DE62DF-56B8-43DF-BAC7-111CA4B7A7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9D06C5-7E7B-4A36-90F0-9DC52CA2129C}"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E62DF-56B8-43DF-BAC7-111CA4B7A758}"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859D06C5-7E7B-4A36-90F0-9DC52CA2129C}" type="datetimeFigureOut">
              <a:rPr lang="en-US" smtClean="0"/>
              <a:t>11/7/2016</a:t>
            </a:fld>
            <a:endParaRPr lang="en-US"/>
          </a:p>
        </p:txBody>
      </p:sp>
      <p:sp>
        <p:nvSpPr>
          <p:cNvPr id="7" name="Slide Number Placeholder 6"/>
          <p:cNvSpPr>
            <a:spLocks noGrp="1"/>
          </p:cNvSpPr>
          <p:nvPr>
            <p:ph type="sldNum" sz="quarter" idx="12"/>
          </p:nvPr>
        </p:nvSpPr>
        <p:spPr/>
        <p:txBody>
          <a:bodyPr/>
          <a:lstStyle/>
          <a:p>
            <a:fld id="{35DE62DF-56B8-43DF-BAC7-111CA4B7A758}"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59D06C5-7E7B-4A36-90F0-9DC52CA2129C}" type="datetimeFigureOut">
              <a:rPr lang="en-US" smtClean="0"/>
              <a:t>11/7/2016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5DE62DF-56B8-43DF-BAC7-111CA4B7A758}"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en-US" dirty="0" smtClean="0"/>
              <a:t>By Mary Dorencz, NP-c </a:t>
            </a:r>
          </a:p>
          <a:p>
            <a:r>
              <a:rPr lang="en-US" dirty="0" smtClean="0"/>
              <a:t>and Rev. Ben </a:t>
            </a:r>
            <a:r>
              <a:rPr lang="en-US" dirty="0" err="1" smtClean="0"/>
              <a:t>schaefer</a:t>
            </a:r>
            <a:r>
              <a:rPr lang="en-US" dirty="0" smtClean="0"/>
              <a:t> </a:t>
            </a:r>
            <a:r>
              <a:rPr lang="en-US" dirty="0" err="1" smtClean="0"/>
              <a:t>m.div.</a:t>
            </a:r>
            <a:endParaRPr lang="en-US" dirty="0"/>
          </a:p>
        </p:txBody>
      </p:sp>
      <p:sp>
        <p:nvSpPr>
          <p:cNvPr id="2" name="Title 1"/>
          <p:cNvSpPr>
            <a:spLocks noGrp="1"/>
          </p:cNvSpPr>
          <p:nvPr>
            <p:ph type="ctrTitle"/>
          </p:nvPr>
        </p:nvSpPr>
        <p:spPr>
          <a:xfrm>
            <a:off x="604704" y="2514601"/>
            <a:ext cx="6634295" cy="1931634"/>
          </a:xfrm>
        </p:spPr>
        <p:txBody>
          <a:bodyPr/>
          <a:lstStyle/>
          <a:p>
            <a:r>
              <a:rPr lang="en-US" dirty="0" smtClean="0"/>
              <a:t>Care Planning and Code status</a:t>
            </a:r>
            <a:endParaRPr lang="en-US" dirty="0"/>
          </a:p>
        </p:txBody>
      </p:sp>
    </p:spTree>
    <p:extLst>
      <p:ext uri="{BB962C8B-B14F-4D97-AF65-F5344CB8AC3E}">
        <p14:creationId xmlns:p14="http://schemas.microsoft.com/office/powerpoint/2010/main" val="1917413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Defibrillation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0400" y="2209800"/>
            <a:ext cx="3009900" cy="3875881"/>
          </a:xfrm>
        </p:spPr>
      </p:pic>
    </p:spTree>
    <p:extLst>
      <p:ext uri="{BB962C8B-B14F-4D97-AF65-F5344CB8AC3E}">
        <p14:creationId xmlns:p14="http://schemas.microsoft.com/office/powerpoint/2010/main" val="1974309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Chest Compressions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7201" y="2286000"/>
            <a:ext cx="3438525" cy="3295650"/>
          </a:xfrm>
        </p:spPr>
      </p:pic>
    </p:spTree>
    <p:extLst>
      <p:ext uri="{BB962C8B-B14F-4D97-AF65-F5344CB8AC3E}">
        <p14:creationId xmlns:p14="http://schemas.microsoft.com/office/powerpoint/2010/main" val="955431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Ventilation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8400" y="2209800"/>
            <a:ext cx="4038600" cy="3886199"/>
          </a:xfrm>
        </p:spPr>
      </p:pic>
    </p:spTree>
    <p:extLst>
      <p:ext uri="{BB962C8B-B14F-4D97-AF65-F5344CB8AC3E}">
        <p14:creationId xmlns:p14="http://schemas.microsoft.com/office/powerpoint/2010/main" val="2536495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a:t>
            </a:r>
            <a:endParaRPr lang="en-US" dirty="0"/>
          </a:p>
        </p:txBody>
      </p:sp>
      <p:sp>
        <p:nvSpPr>
          <p:cNvPr id="3" name="Content Placeholder 2"/>
          <p:cNvSpPr>
            <a:spLocks noGrp="1"/>
          </p:cNvSpPr>
          <p:nvPr>
            <p:ph idx="1"/>
          </p:nvPr>
        </p:nvSpPr>
        <p:spPr/>
        <p:txBody>
          <a:bodyPr/>
          <a:lstStyle/>
          <a:p>
            <a:r>
              <a:rPr lang="en-US" dirty="0" smtClean="0"/>
              <a:t>Study that included all episodes of ER, Chicago Hope and Rescue 911 between 1994-1995.</a:t>
            </a:r>
          </a:p>
          <a:p>
            <a:r>
              <a:rPr lang="en-US" dirty="0" smtClean="0"/>
              <a:t>60 instances of CPR</a:t>
            </a:r>
          </a:p>
          <a:p>
            <a:r>
              <a:rPr lang="en-US" dirty="0" smtClean="0"/>
              <a:t>Mostly traumatic versus primary cardiac/respiratory cause</a:t>
            </a:r>
          </a:p>
          <a:p>
            <a:r>
              <a:rPr lang="en-US" dirty="0" smtClean="0"/>
              <a:t>75% survived initial resuscitation</a:t>
            </a:r>
          </a:p>
          <a:p>
            <a:r>
              <a:rPr lang="en-US" dirty="0" smtClean="0"/>
              <a:t>67% survived to hospital discharge</a:t>
            </a:r>
            <a:endParaRPr lang="en-US" dirty="0"/>
          </a:p>
        </p:txBody>
      </p:sp>
    </p:spTree>
    <p:extLst>
      <p:ext uri="{BB962C8B-B14F-4D97-AF65-F5344CB8AC3E}">
        <p14:creationId xmlns:p14="http://schemas.microsoft.com/office/powerpoint/2010/main" val="2453860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Reality</a:t>
            </a:r>
            <a:endParaRPr lang="en-US" dirty="0"/>
          </a:p>
        </p:txBody>
      </p:sp>
      <p:sp>
        <p:nvSpPr>
          <p:cNvPr id="3" name="Content Placeholder 2"/>
          <p:cNvSpPr>
            <a:spLocks noGrp="1"/>
          </p:cNvSpPr>
          <p:nvPr>
            <p:ph idx="1"/>
          </p:nvPr>
        </p:nvSpPr>
        <p:spPr/>
        <p:txBody>
          <a:bodyPr/>
          <a:lstStyle/>
          <a:p>
            <a:r>
              <a:rPr lang="en-US" dirty="0" smtClean="0"/>
              <a:t>In hospital survival in frail elderly= less than 5%</a:t>
            </a:r>
          </a:p>
          <a:p>
            <a:r>
              <a:rPr lang="en-US" dirty="0" smtClean="0"/>
              <a:t>Advanced chronic disease ( CHF/COPD/Alzheimer disease/</a:t>
            </a:r>
            <a:r>
              <a:rPr lang="en-US" dirty="0" err="1" smtClean="0"/>
              <a:t>Parkinsons</a:t>
            </a:r>
            <a:r>
              <a:rPr lang="en-US" dirty="0" smtClean="0"/>
              <a:t> Disease) = less than 1%</a:t>
            </a:r>
          </a:p>
          <a:p>
            <a:r>
              <a:rPr lang="en-US" dirty="0" smtClean="0"/>
              <a:t>44% of those who survive, have significant decline in their functional status</a:t>
            </a:r>
          </a:p>
          <a:p>
            <a:endParaRPr lang="en-US" dirty="0"/>
          </a:p>
          <a:p>
            <a:endParaRPr lang="en-US" dirty="0"/>
          </a:p>
        </p:txBody>
      </p:sp>
    </p:spTree>
    <p:extLst>
      <p:ext uri="{BB962C8B-B14F-4D97-AF65-F5344CB8AC3E}">
        <p14:creationId xmlns:p14="http://schemas.microsoft.com/office/powerpoint/2010/main" val="4145139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Reality part 2</a:t>
            </a:r>
            <a:endParaRPr lang="en-US" dirty="0"/>
          </a:p>
        </p:txBody>
      </p:sp>
      <p:sp>
        <p:nvSpPr>
          <p:cNvPr id="3" name="Content Placeholder 2"/>
          <p:cNvSpPr>
            <a:spLocks noGrp="1"/>
          </p:cNvSpPr>
          <p:nvPr>
            <p:ph idx="1"/>
          </p:nvPr>
        </p:nvSpPr>
        <p:spPr>
          <a:xfrm>
            <a:off x="609600" y="1752600"/>
            <a:ext cx="8229600" cy="4373563"/>
          </a:xfrm>
        </p:spPr>
        <p:txBody>
          <a:bodyPr/>
          <a:lstStyle/>
          <a:p>
            <a:r>
              <a:rPr lang="en-US" sz="2800" dirty="0" smtClean="0"/>
              <a:t>People on mechanical ventilation usually require </a:t>
            </a:r>
          </a:p>
          <a:p>
            <a:pPr lvl="1"/>
            <a:r>
              <a:rPr lang="en-US" sz="2400" dirty="0" smtClean="0"/>
              <a:t>Sedation</a:t>
            </a:r>
          </a:p>
          <a:p>
            <a:pPr lvl="1"/>
            <a:r>
              <a:rPr lang="en-US" sz="2400" dirty="0" smtClean="0"/>
              <a:t>Restraint </a:t>
            </a:r>
          </a:p>
          <a:p>
            <a:pPr lvl="1"/>
            <a:r>
              <a:rPr lang="en-US" sz="2400" dirty="0" smtClean="0"/>
              <a:t>Cannot talk</a:t>
            </a:r>
          </a:p>
          <a:p>
            <a:pPr lvl="1"/>
            <a:r>
              <a:rPr lang="en-US" sz="2400" dirty="0" smtClean="0"/>
              <a:t>Cannot eat or drink</a:t>
            </a:r>
            <a:endParaRPr lang="en-US" sz="2400" dirty="0"/>
          </a:p>
        </p:txBody>
      </p:sp>
    </p:spTree>
    <p:extLst>
      <p:ext uri="{BB962C8B-B14F-4D97-AF65-F5344CB8AC3E}">
        <p14:creationId xmlns:p14="http://schemas.microsoft.com/office/powerpoint/2010/main" val="1559715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at end of life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29643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at End-of-Life</a:t>
            </a:r>
            <a:endParaRPr lang="en-US" dirty="0"/>
          </a:p>
        </p:txBody>
      </p:sp>
      <p:sp>
        <p:nvSpPr>
          <p:cNvPr id="3" name="Content Placeholder 2"/>
          <p:cNvSpPr>
            <a:spLocks noGrp="1"/>
          </p:cNvSpPr>
          <p:nvPr>
            <p:ph idx="1"/>
          </p:nvPr>
        </p:nvSpPr>
        <p:spPr/>
        <p:txBody>
          <a:bodyPr>
            <a:normAutofit fontScale="92500" lnSpcReduction="10000"/>
          </a:bodyPr>
          <a:lstStyle/>
          <a:p>
            <a:r>
              <a:rPr lang="en-US" dirty="0"/>
              <a:t>A survey (</a:t>
            </a:r>
            <a:r>
              <a:rPr lang="en-US" dirty="0" err="1"/>
              <a:t>Steinhauser</a:t>
            </a:r>
            <a:r>
              <a:rPr lang="en-US" dirty="0"/>
              <a:t> 2000) of more than 1,400 patients, family members or professionals involved with end-of-life care revealed that their most important goals are: </a:t>
            </a:r>
          </a:p>
          <a:p>
            <a:pPr lvl="1"/>
            <a:r>
              <a:rPr lang="en-US" dirty="0" smtClean="0"/>
              <a:t>Pain </a:t>
            </a:r>
            <a:r>
              <a:rPr lang="en-US" dirty="0"/>
              <a:t>and symptom management </a:t>
            </a:r>
          </a:p>
          <a:p>
            <a:pPr lvl="1"/>
            <a:r>
              <a:rPr lang="en-US" dirty="0" smtClean="0"/>
              <a:t>Preparation </a:t>
            </a:r>
            <a:r>
              <a:rPr lang="en-US" dirty="0"/>
              <a:t>for death </a:t>
            </a:r>
          </a:p>
          <a:p>
            <a:pPr lvl="1"/>
            <a:r>
              <a:rPr lang="en-US" dirty="0" smtClean="0"/>
              <a:t>Achieving </a:t>
            </a:r>
            <a:r>
              <a:rPr lang="en-US" dirty="0"/>
              <a:t>a sense of completion </a:t>
            </a:r>
          </a:p>
          <a:p>
            <a:pPr lvl="1"/>
            <a:r>
              <a:rPr lang="en-US" dirty="0" smtClean="0"/>
              <a:t>Decisions </a:t>
            </a:r>
            <a:r>
              <a:rPr lang="en-US" dirty="0"/>
              <a:t>about treatment preferences </a:t>
            </a:r>
          </a:p>
          <a:p>
            <a:pPr lvl="1"/>
            <a:r>
              <a:rPr lang="en-US" dirty="0" smtClean="0"/>
              <a:t>Being </a:t>
            </a:r>
            <a:r>
              <a:rPr lang="en-US" dirty="0"/>
              <a:t>treated as a “whole person” </a:t>
            </a:r>
          </a:p>
          <a:p>
            <a:endParaRPr lang="en-US" dirty="0" smtClean="0"/>
          </a:p>
          <a:p>
            <a:endParaRPr lang="en-US" dirty="0"/>
          </a:p>
          <a:p>
            <a:endParaRPr lang="en-US" dirty="0" smtClean="0"/>
          </a:p>
          <a:p>
            <a:pPr marL="114300" indent="0">
              <a:buNone/>
            </a:pPr>
            <a:r>
              <a:rPr lang="en-US" sz="1200" dirty="0"/>
              <a:t>Advance Care Planning: Ensuring Your Wishes Are Known and Honored If You Are Unable to Speak for Yourself by Carol </a:t>
            </a:r>
            <a:r>
              <a:rPr lang="en-US" sz="1200" dirty="0" err="1"/>
              <a:t>Tangum</a:t>
            </a:r>
            <a:r>
              <a:rPr lang="en-US" sz="1200" dirty="0"/>
              <a:t>, National Association of Chronic Disease Directors </a:t>
            </a:r>
          </a:p>
          <a:p>
            <a:endParaRPr lang="en-US" dirty="0"/>
          </a:p>
        </p:txBody>
      </p:sp>
    </p:spTree>
    <p:extLst>
      <p:ext uri="{BB962C8B-B14F-4D97-AF65-F5344CB8AC3E}">
        <p14:creationId xmlns:p14="http://schemas.microsoft.com/office/powerpoint/2010/main" val="1052361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Conflict</a:t>
            </a:r>
            <a:endParaRPr lang="en-US" dirty="0"/>
          </a:p>
        </p:txBody>
      </p:sp>
      <p:sp>
        <p:nvSpPr>
          <p:cNvPr id="3" name="Content Placeholder 2"/>
          <p:cNvSpPr>
            <a:spLocks noGrp="1"/>
          </p:cNvSpPr>
          <p:nvPr>
            <p:ph idx="1"/>
          </p:nvPr>
        </p:nvSpPr>
        <p:spPr/>
        <p:txBody>
          <a:bodyPr/>
          <a:lstStyle/>
          <a:p>
            <a:r>
              <a:rPr lang="en-US" dirty="0" smtClean="0"/>
              <a:t>Advanced Care Planning can be a great tool for reducing conflict around end-of-life. </a:t>
            </a:r>
          </a:p>
          <a:p>
            <a:pPr lvl="1"/>
            <a:r>
              <a:rPr lang="en-US" dirty="0" smtClean="0"/>
              <a:t>Gives people a voice</a:t>
            </a:r>
          </a:p>
          <a:p>
            <a:pPr lvl="1"/>
            <a:r>
              <a:rPr lang="en-US" dirty="0" smtClean="0"/>
              <a:t>Helps people find some measure of control</a:t>
            </a:r>
          </a:p>
          <a:p>
            <a:pPr lvl="1"/>
            <a:r>
              <a:rPr lang="en-US" dirty="0" smtClean="0"/>
              <a:t>Helps families come to consensus</a:t>
            </a:r>
          </a:p>
          <a:p>
            <a:pPr lvl="1"/>
            <a:r>
              <a:rPr lang="en-US" dirty="0" smtClean="0"/>
              <a:t> Can take some of the stress off </a:t>
            </a:r>
            <a:r>
              <a:rPr lang="en-US" smtClean="0"/>
              <a:t>of families</a:t>
            </a:r>
            <a:endParaRPr lang="en-US" dirty="0"/>
          </a:p>
        </p:txBody>
      </p:sp>
    </p:spTree>
    <p:extLst>
      <p:ext uri="{BB962C8B-B14F-4D97-AF65-F5344CB8AC3E}">
        <p14:creationId xmlns:p14="http://schemas.microsoft.com/office/powerpoint/2010/main" val="2844393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how you die</a:t>
            </a:r>
            <a:endParaRPr lang="en-US" dirty="0"/>
          </a:p>
        </p:txBody>
      </p:sp>
      <p:sp>
        <p:nvSpPr>
          <p:cNvPr id="3" name="Content Placeholder 2"/>
          <p:cNvSpPr>
            <a:spLocks noGrp="1"/>
          </p:cNvSpPr>
          <p:nvPr>
            <p:ph idx="1"/>
          </p:nvPr>
        </p:nvSpPr>
        <p:spPr/>
        <p:txBody>
          <a:bodyPr/>
          <a:lstStyle/>
          <a:p>
            <a:r>
              <a:rPr lang="en-US" dirty="0" smtClean="0"/>
              <a:t>How do you approach thinking about death?</a:t>
            </a:r>
          </a:p>
          <a:p>
            <a:pPr lvl="1"/>
            <a:r>
              <a:rPr lang="en-US" dirty="0" smtClean="0"/>
              <a:t>Do you think about things you DON’T want? </a:t>
            </a:r>
            <a:endParaRPr lang="en-US" dirty="0"/>
          </a:p>
          <a:p>
            <a:pPr lvl="1"/>
            <a:r>
              <a:rPr lang="en-US" dirty="0" smtClean="0"/>
              <a:t>Do you think about the things you REALLY want? </a:t>
            </a:r>
          </a:p>
          <a:p>
            <a:pPr lvl="1"/>
            <a:endParaRPr lang="en-US" dirty="0"/>
          </a:p>
          <a:p>
            <a:r>
              <a:rPr lang="en-US" dirty="0" smtClean="0"/>
              <a:t>Today we have both the gift and the curse to set some of our own boundaries (physical and emotional/relational) around what our death could look like. </a:t>
            </a:r>
          </a:p>
          <a:p>
            <a:endParaRPr lang="en-US" dirty="0" smtClean="0"/>
          </a:p>
          <a:p>
            <a:pPr marL="411480" lvl="1" indent="0">
              <a:buNone/>
            </a:pPr>
            <a:endParaRPr lang="en-US" dirty="0"/>
          </a:p>
          <a:p>
            <a:pPr lvl="1"/>
            <a:endParaRPr lang="en-US" dirty="0" smtClean="0"/>
          </a:p>
          <a:p>
            <a:endParaRPr lang="en-US" dirty="0"/>
          </a:p>
        </p:txBody>
      </p:sp>
    </p:spTree>
    <p:extLst>
      <p:ext uri="{BB962C8B-B14F-4D97-AF65-F5344CB8AC3E}">
        <p14:creationId xmlns:p14="http://schemas.microsoft.com/office/powerpoint/2010/main" val="4293654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Advanced Care Planning Statistics</a:t>
            </a:r>
            <a:endParaRPr lang="en-US" dirty="0"/>
          </a:p>
        </p:txBody>
      </p:sp>
      <p:sp>
        <p:nvSpPr>
          <p:cNvPr id="3" name="Content Placeholder 2"/>
          <p:cNvSpPr>
            <a:spLocks noGrp="1"/>
          </p:cNvSpPr>
          <p:nvPr>
            <p:ph idx="1"/>
          </p:nvPr>
        </p:nvSpPr>
        <p:spPr/>
        <p:txBody>
          <a:bodyPr>
            <a:normAutofit/>
          </a:bodyPr>
          <a:lstStyle/>
          <a:p>
            <a:r>
              <a:rPr lang="en-US" dirty="0" smtClean="0"/>
              <a:t>Less than 50 percent of Americans living with advanced or terminal illness has a Advanced Directive.</a:t>
            </a:r>
            <a:r>
              <a:rPr lang="en-US" sz="1400" baseline="100000" dirty="0" smtClean="0"/>
              <a:t>1</a:t>
            </a:r>
            <a:r>
              <a:rPr lang="en-US" dirty="0" smtClean="0"/>
              <a:t> </a:t>
            </a:r>
          </a:p>
          <a:p>
            <a:endParaRPr lang="en-US" dirty="0"/>
          </a:p>
          <a:p>
            <a:r>
              <a:rPr lang="en-US" dirty="0" smtClean="0"/>
              <a:t>There is limited data for percent of all Americans who have an Advanced Directive, but a </a:t>
            </a:r>
            <a:r>
              <a:rPr lang="en-US" dirty="0"/>
              <a:t>Pew Research Center survey in 2006 found that only 29 percent of people had a living </a:t>
            </a:r>
            <a:r>
              <a:rPr lang="en-US" dirty="0" smtClean="0"/>
              <a:t>will.</a:t>
            </a:r>
            <a:r>
              <a:rPr lang="en-US" sz="1400" baseline="100000" dirty="0" smtClean="0"/>
              <a:t>2</a:t>
            </a:r>
            <a:r>
              <a:rPr lang="en-US" dirty="0" smtClean="0"/>
              <a:t> </a:t>
            </a:r>
          </a:p>
          <a:p>
            <a:endParaRPr lang="en-US" sz="1100" dirty="0"/>
          </a:p>
          <a:p>
            <a:pPr marL="114300" indent="0">
              <a:buNone/>
            </a:pPr>
            <a:endParaRPr lang="en-US" sz="1100" baseline="50000" dirty="0"/>
          </a:p>
          <a:p>
            <a:pPr marL="114300" indent="0">
              <a:buNone/>
            </a:pPr>
            <a:r>
              <a:rPr lang="en-US" sz="1100" baseline="50000" dirty="0" smtClean="0"/>
              <a:t>1</a:t>
            </a:r>
            <a:r>
              <a:rPr lang="en-US" sz="1100" dirty="0" smtClean="0"/>
              <a:t>Kass-Bartelmes </a:t>
            </a:r>
            <a:r>
              <a:rPr lang="en-US" sz="1100" dirty="0"/>
              <a:t>BL, Hughes R. Advanced care planning: Preferences for Care at the End of Life. J of Pain &amp; Palliative  </a:t>
            </a:r>
            <a:r>
              <a:rPr lang="en-US" sz="1100" dirty="0" smtClean="0"/>
              <a:t>  Care </a:t>
            </a:r>
            <a:r>
              <a:rPr lang="en-US" sz="1100" dirty="0"/>
              <a:t>Pharmacotherapy 2004; 18(1): 90</a:t>
            </a:r>
          </a:p>
          <a:p>
            <a:pPr marL="114300" indent="0">
              <a:buNone/>
            </a:pPr>
            <a:r>
              <a:rPr lang="en-US" sz="1100" baseline="50000" dirty="0" smtClean="0"/>
              <a:t>2</a:t>
            </a:r>
            <a:r>
              <a:rPr lang="en-US" sz="1100" dirty="0" smtClean="0"/>
              <a:t>http</a:t>
            </a:r>
            <a:r>
              <a:rPr lang="en-US" sz="1100" dirty="0"/>
              <a:t>://www.people-press.org/2006/01/05/strong-public-support-for-right-to-die</a:t>
            </a:r>
            <a:r>
              <a:rPr lang="en-US" sz="1100" dirty="0" smtClean="0"/>
              <a:t>/</a:t>
            </a:r>
            <a:endParaRPr lang="en-US" sz="1100" dirty="0"/>
          </a:p>
        </p:txBody>
      </p:sp>
    </p:spTree>
    <p:extLst>
      <p:ext uri="{BB962C8B-B14F-4D97-AF65-F5344CB8AC3E}">
        <p14:creationId xmlns:p14="http://schemas.microsoft.com/office/powerpoint/2010/main" val="2976316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complete a DPOA</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43270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Completing a DPOA</a:t>
            </a:r>
            <a:endParaRPr lang="en-US" dirty="0"/>
          </a:p>
        </p:txBody>
      </p:sp>
      <p:sp>
        <p:nvSpPr>
          <p:cNvPr id="3" name="Content Placeholder 2"/>
          <p:cNvSpPr>
            <a:spLocks noGrp="1"/>
          </p:cNvSpPr>
          <p:nvPr>
            <p:ph idx="1"/>
          </p:nvPr>
        </p:nvSpPr>
        <p:spPr/>
        <p:txBody>
          <a:bodyPr/>
          <a:lstStyle/>
          <a:p>
            <a:r>
              <a:rPr lang="en-US" dirty="0" smtClean="0"/>
              <a:t>First think about what your wishes are and who you trust to be your Patient Advocate</a:t>
            </a:r>
          </a:p>
          <a:p>
            <a:r>
              <a:rPr lang="en-US" dirty="0" smtClean="0"/>
              <a:t>Second talk with this person to make sure they know your wishes and would be willing to honor them. </a:t>
            </a:r>
          </a:p>
          <a:p>
            <a:r>
              <a:rPr lang="en-US" dirty="0" smtClean="0"/>
              <a:t>If possible work through this document with them.</a:t>
            </a:r>
          </a:p>
          <a:p>
            <a:r>
              <a:rPr lang="en-US" dirty="0" smtClean="0"/>
              <a:t>Fill out document. </a:t>
            </a:r>
          </a:p>
          <a:p>
            <a:r>
              <a:rPr lang="en-US" dirty="0" smtClean="0"/>
              <a:t>Sign it in the presence of 2 witnesses who are not related to you, are not named in your document, and are not going to be involved in your health care.  </a:t>
            </a:r>
            <a:endParaRPr lang="en-US" dirty="0"/>
          </a:p>
        </p:txBody>
      </p:sp>
    </p:spTree>
    <p:extLst>
      <p:ext uri="{BB962C8B-B14F-4D97-AF65-F5344CB8AC3E}">
        <p14:creationId xmlns:p14="http://schemas.microsoft.com/office/powerpoint/2010/main" val="3248499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Take some time and write down some of your wishes about your own care that you would want your loved ones to know if they were the ones speaking for you. </a:t>
            </a:r>
          </a:p>
          <a:p>
            <a:endParaRPr lang="en-US" dirty="0"/>
          </a:p>
          <a:p>
            <a:pPr marL="114300" indent="0">
              <a:buNone/>
            </a:pPr>
            <a:r>
              <a:rPr lang="en-US" dirty="0" smtClean="0"/>
              <a:t>Questions to get you thinking:</a:t>
            </a:r>
          </a:p>
          <a:p>
            <a:pPr lvl="1"/>
            <a:r>
              <a:rPr lang="en-US" dirty="0" smtClean="0"/>
              <a:t>under what conditions (if any) would you want to be on a ventilator and for how long?</a:t>
            </a:r>
          </a:p>
          <a:p>
            <a:pPr lvl="1"/>
            <a:r>
              <a:rPr lang="en-US" dirty="0" smtClean="0"/>
              <a:t>under </a:t>
            </a:r>
            <a:r>
              <a:rPr lang="en-US" dirty="0"/>
              <a:t>what conditions (if any) would you </a:t>
            </a:r>
            <a:r>
              <a:rPr lang="en-US" dirty="0" smtClean="0"/>
              <a:t>want CPR attempted?</a:t>
            </a:r>
          </a:p>
          <a:p>
            <a:pPr lvl="1"/>
            <a:r>
              <a:rPr lang="en-US" dirty="0"/>
              <a:t>under what conditions (if any) would you </a:t>
            </a:r>
            <a:r>
              <a:rPr lang="en-US" dirty="0" smtClean="0"/>
              <a:t>want a permanent feeding tube?</a:t>
            </a:r>
          </a:p>
          <a:p>
            <a:pPr lvl="1"/>
            <a:r>
              <a:rPr lang="en-US" dirty="0" smtClean="0"/>
              <a:t>What kind of music (if any) would you want playing in your room?</a:t>
            </a:r>
          </a:p>
          <a:p>
            <a:pPr lvl="1"/>
            <a:r>
              <a:rPr lang="en-US" dirty="0" smtClean="0"/>
              <a:t>What Are the words that you want your loved ones to know?</a:t>
            </a:r>
            <a:endParaRPr lang="en-US" dirty="0"/>
          </a:p>
        </p:txBody>
      </p:sp>
    </p:spTree>
    <p:extLst>
      <p:ext uri="{BB962C8B-B14F-4D97-AF65-F5344CB8AC3E}">
        <p14:creationId xmlns:p14="http://schemas.microsoft.com/office/powerpoint/2010/main" val="1170014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CPR survey results</a:t>
            </a:r>
            <a:endParaRPr lang="en-US" dirty="0"/>
          </a:p>
        </p:txBody>
      </p:sp>
      <p:pic>
        <p:nvPicPr>
          <p:cNvPr id="1026"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l="23618" t="21102" r="21543" b="32418"/>
          <a:stretch/>
        </p:blipFill>
        <p:spPr bwMode="auto">
          <a:xfrm>
            <a:off x="914400" y="1416498"/>
            <a:ext cx="6629400" cy="44951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5388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839200" cy="1143000"/>
          </a:xfrm>
        </p:spPr>
        <p:txBody>
          <a:bodyPr>
            <a:normAutofit fontScale="90000"/>
          </a:bodyPr>
          <a:lstStyle/>
          <a:p>
            <a:r>
              <a:rPr lang="en-US" sz="4000" dirty="0" smtClean="0"/>
              <a:t>Power of Attorney vs. Advanced Directive  </a:t>
            </a:r>
            <a:endParaRPr lang="en-US" sz="4000" dirty="0"/>
          </a:p>
        </p:txBody>
      </p:sp>
      <p:sp>
        <p:nvSpPr>
          <p:cNvPr id="3" name="Content Placeholder 2"/>
          <p:cNvSpPr>
            <a:spLocks noGrp="1"/>
          </p:cNvSpPr>
          <p:nvPr>
            <p:ph idx="1"/>
          </p:nvPr>
        </p:nvSpPr>
        <p:spPr/>
        <p:txBody>
          <a:bodyPr>
            <a:normAutofit/>
          </a:bodyPr>
          <a:lstStyle/>
          <a:p>
            <a:r>
              <a:rPr lang="en-US" dirty="0" smtClean="0"/>
              <a:t>Durable Power of Attorney for Health Care is a document  that establishes a </a:t>
            </a:r>
            <a:r>
              <a:rPr lang="en-US" dirty="0"/>
              <a:t>surrogate decision-maker, which is a legal </a:t>
            </a:r>
            <a:r>
              <a:rPr lang="en-US" dirty="0" smtClean="0"/>
              <a:t>activity</a:t>
            </a:r>
            <a:endParaRPr lang="en-US" dirty="0"/>
          </a:p>
          <a:p>
            <a:r>
              <a:rPr lang="en-US" dirty="0" smtClean="0"/>
              <a:t>An Advanced Directive is a document expressing </a:t>
            </a:r>
            <a:r>
              <a:rPr lang="en-US" dirty="0"/>
              <a:t>your values, treatment goals and wishes, which is a communications </a:t>
            </a:r>
            <a:r>
              <a:rPr lang="en-US" dirty="0" smtClean="0"/>
              <a:t>task (often called a living will)</a:t>
            </a:r>
          </a:p>
          <a:p>
            <a:r>
              <a:rPr lang="en-US" dirty="0" smtClean="0"/>
              <a:t>These are often combined into a single document</a:t>
            </a:r>
            <a:endParaRPr lang="en-US" dirty="0"/>
          </a:p>
        </p:txBody>
      </p:sp>
    </p:spTree>
    <p:extLst>
      <p:ext uri="{BB962C8B-B14F-4D97-AF65-F5344CB8AC3E}">
        <p14:creationId xmlns:p14="http://schemas.microsoft.com/office/powerpoint/2010/main" val="2383305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t>BARRIERS TO ADVANCE CARE PLANNING</a:t>
            </a:r>
            <a:endParaRPr lang="en-US" sz="3200" dirty="0"/>
          </a:p>
        </p:txBody>
      </p:sp>
      <p:sp>
        <p:nvSpPr>
          <p:cNvPr id="3" name="Content Placeholder 2"/>
          <p:cNvSpPr>
            <a:spLocks noGrp="1"/>
          </p:cNvSpPr>
          <p:nvPr>
            <p:ph idx="1"/>
          </p:nvPr>
        </p:nvSpPr>
        <p:spPr/>
        <p:txBody>
          <a:bodyPr/>
          <a:lstStyle/>
          <a:p>
            <a:r>
              <a:rPr lang="en-US" dirty="0"/>
              <a:t>Lack of </a:t>
            </a:r>
            <a:r>
              <a:rPr lang="en-US" dirty="0" smtClean="0"/>
              <a:t>Awareness</a:t>
            </a:r>
          </a:p>
          <a:p>
            <a:r>
              <a:rPr lang="en-US" dirty="0" smtClean="0"/>
              <a:t>Denial</a:t>
            </a:r>
          </a:p>
          <a:p>
            <a:r>
              <a:rPr lang="en-US" dirty="0" smtClean="0"/>
              <a:t>Confusion</a:t>
            </a:r>
          </a:p>
          <a:p>
            <a:r>
              <a:rPr lang="en-US" dirty="0" smtClean="0"/>
              <a:t>Lack of assistance</a:t>
            </a:r>
            <a:endParaRPr lang="en-US" dirty="0"/>
          </a:p>
        </p:txBody>
      </p:sp>
    </p:spTree>
    <p:extLst>
      <p:ext uri="{BB962C8B-B14F-4D97-AF65-F5344CB8AC3E}">
        <p14:creationId xmlns:p14="http://schemas.microsoft.com/office/powerpoint/2010/main" val="4075530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issues in America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70 </a:t>
            </a:r>
            <a:r>
              <a:rPr lang="en-US" dirty="0"/>
              <a:t>percent of Americans (more than 1.7 million) die of a chronic disease (Kung 2008). </a:t>
            </a:r>
          </a:p>
          <a:p>
            <a:r>
              <a:rPr lang="en-US" dirty="0" smtClean="0"/>
              <a:t>About </a:t>
            </a:r>
            <a:r>
              <a:rPr lang="en-US" dirty="0"/>
              <a:t>62 percent of all deaths each year are due to five chronic diseases – heart disease, cancer, stroke, chronic obstructive pulmonary disease and diabetes (</a:t>
            </a:r>
            <a:r>
              <a:rPr lang="en-US" dirty="0" err="1"/>
              <a:t>Minino</a:t>
            </a:r>
            <a:r>
              <a:rPr lang="en-US" dirty="0"/>
              <a:t> 2011). </a:t>
            </a:r>
          </a:p>
          <a:p>
            <a:r>
              <a:rPr lang="en-US" dirty="0" smtClean="0"/>
              <a:t>Alzheimer’s </a:t>
            </a:r>
            <a:r>
              <a:rPr lang="en-US" dirty="0"/>
              <a:t>disease is the sixth-leading cause of death across all ages in the United States and the fifth-leading cause of death for those ages 65 and older (Xu 2007). </a:t>
            </a:r>
          </a:p>
          <a:p>
            <a:r>
              <a:rPr lang="en-US" dirty="0" smtClean="0"/>
              <a:t>42 </a:t>
            </a:r>
            <a:r>
              <a:rPr lang="en-US" dirty="0"/>
              <a:t>percent of Medicare enrollees age 65 and over have functional limitations (Forum 2010). </a:t>
            </a:r>
          </a:p>
          <a:p>
            <a:r>
              <a:rPr lang="en-US" dirty="0" smtClean="0"/>
              <a:t>25 </a:t>
            </a:r>
            <a:r>
              <a:rPr lang="en-US" dirty="0"/>
              <a:t>percent of people receive hospice services at the end of their lives (</a:t>
            </a:r>
            <a:r>
              <a:rPr lang="en-US" dirty="0" err="1"/>
              <a:t>Casarett</a:t>
            </a:r>
            <a:r>
              <a:rPr lang="en-US" dirty="0"/>
              <a:t> 2005). </a:t>
            </a:r>
            <a:endParaRPr lang="en-US" dirty="0" smtClean="0"/>
          </a:p>
          <a:p>
            <a:pPr marL="114300" indent="0">
              <a:buNone/>
            </a:pPr>
            <a:r>
              <a:rPr lang="en-US" sz="1200" dirty="0"/>
              <a:t>Advance Care Planning: Ensuring Your Wishes Are Known and Honored If You Are Unable to Speak for Yourself by Carol </a:t>
            </a:r>
            <a:r>
              <a:rPr lang="en-US" sz="1200" dirty="0" err="1"/>
              <a:t>Tangum</a:t>
            </a:r>
            <a:r>
              <a:rPr lang="en-US" sz="1200" dirty="0"/>
              <a:t>, National Association of Chronic Disease Directors </a:t>
            </a:r>
          </a:p>
          <a:p>
            <a:endParaRPr lang="en-US" sz="1200" dirty="0"/>
          </a:p>
          <a:p>
            <a:endParaRPr lang="en-US" dirty="0"/>
          </a:p>
        </p:txBody>
      </p:sp>
    </p:spTree>
    <p:extLst>
      <p:ext uri="{BB962C8B-B14F-4D97-AF65-F5344CB8AC3E}">
        <p14:creationId xmlns:p14="http://schemas.microsoft.com/office/powerpoint/2010/main" val="4118809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about Code Status</a:t>
            </a:r>
            <a:endParaRPr lang="en-US" dirty="0"/>
          </a:p>
        </p:txBody>
      </p:sp>
      <p:sp>
        <p:nvSpPr>
          <p:cNvPr id="3" name="Text Placeholder 2"/>
          <p:cNvSpPr>
            <a:spLocks noGrp="1"/>
          </p:cNvSpPr>
          <p:nvPr>
            <p:ph type="body" idx="1"/>
          </p:nvPr>
        </p:nvSpPr>
        <p:spPr/>
        <p:txBody>
          <a:bodyPr/>
          <a:lstStyle/>
          <a:p>
            <a:r>
              <a:rPr lang="en-US" dirty="0" smtClean="0"/>
              <a:t>Its always too soon, until its too late</a:t>
            </a:r>
            <a:endParaRPr lang="en-US" dirty="0"/>
          </a:p>
        </p:txBody>
      </p:sp>
    </p:spTree>
    <p:extLst>
      <p:ext uri="{BB962C8B-B14F-4D97-AF65-F5344CB8AC3E}">
        <p14:creationId xmlns:p14="http://schemas.microsoft.com/office/powerpoint/2010/main" val="1826790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DNR=Do Not Resuscitate=Allow Natural Death</a:t>
            </a:r>
            <a:endParaRPr lang="en-US" dirty="0"/>
          </a:p>
        </p:txBody>
      </p:sp>
      <p:sp>
        <p:nvSpPr>
          <p:cNvPr id="3" name="Content Placeholder 2"/>
          <p:cNvSpPr>
            <a:spLocks noGrp="1"/>
          </p:cNvSpPr>
          <p:nvPr>
            <p:ph idx="1"/>
          </p:nvPr>
        </p:nvSpPr>
        <p:spPr/>
        <p:txBody>
          <a:bodyPr>
            <a:normAutofit/>
          </a:bodyPr>
          <a:lstStyle/>
          <a:p>
            <a:r>
              <a:rPr lang="en-US" sz="2800" dirty="0" smtClean="0"/>
              <a:t>Only applies when the heart/lungs fail or stop</a:t>
            </a:r>
          </a:p>
          <a:p>
            <a:r>
              <a:rPr lang="en-US" sz="2800" dirty="0" smtClean="0"/>
              <a:t>Does not mean “no care”</a:t>
            </a:r>
          </a:p>
          <a:p>
            <a:r>
              <a:rPr lang="en-US" sz="2800" dirty="0" smtClean="0"/>
              <a:t>Patient can receive aggressive/ full  medical care</a:t>
            </a:r>
            <a:endParaRPr lang="en-US" sz="2800" dirty="0"/>
          </a:p>
        </p:txBody>
      </p:sp>
    </p:spTree>
    <p:extLst>
      <p:ext uri="{BB962C8B-B14F-4D97-AF65-F5344CB8AC3E}">
        <p14:creationId xmlns:p14="http://schemas.microsoft.com/office/powerpoint/2010/main" val="1793407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Resuscitation</a:t>
            </a:r>
            <a:endParaRPr lang="en-US" dirty="0"/>
          </a:p>
        </p:txBody>
      </p:sp>
      <p:sp>
        <p:nvSpPr>
          <p:cNvPr id="3" name="Content Placeholder 2"/>
          <p:cNvSpPr>
            <a:spLocks noGrp="1"/>
          </p:cNvSpPr>
          <p:nvPr>
            <p:ph idx="1"/>
          </p:nvPr>
        </p:nvSpPr>
        <p:spPr/>
        <p:txBody>
          <a:bodyPr/>
          <a:lstStyle/>
          <a:p>
            <a:r>
              <a:rPr lang="en-US" sz="4000" dirty="0" smtClean="0"/>
              <a:t>Comprised of 3 components</a:t>
            </a:r>
          </a:p>
          <a:p>
            <a:pPr lvl="1"/>
            <a:r>
              <a:rPr lang="en-US" sz="2800" dirty="0" smtClean="0"/>
              <a:t>1) Defibrillation</a:t>
            </a:r>
          </a:p>
          <a:p>
            <a:pPr lvl="1"/>
            <a:r>
              <a:rPr lang="en-US" sz="2800" dirty="0" smtClean="0"/>
              <a:t>2) Chest Compressions</a:t>
            </a:r>
          </a:p>
          <a:p>
            <a:pPr lvl="1"/>
            <a:r>
              <a:rPr lang="en-US" sz="2800" dirty="0" smtClean="0"/>
              <a:t>3) Mechanical Ventilation</a:t>
            </a:r>
            <a:endParaRPr lang="en-US" sz="2800" dirty="0"/>
          </a:p>
        </p:txBody>
      </p:sp>
    </p:spTree>
    <p:extLst>
      <p:ext uri="{BB962C8B-B14F-4D97-AF65-F5344CB8AC3E}">
        <p14:creationId xmlns:p14="http://schemas.microsoft.com/office/powerpoint/2010/main" val="31277654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65</TotalTime>
  <Words>889</Words>
  <Application>Microsoft Office PowerPoint</Application>
  <PresentationFormat>On-screen Show (4:3)</PresentationFormat>
  <Paragraphs>100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Apothecary</vt:lpstr>
      <vt:lpstr>Care Planning and Code status</vt:lpstr>
      <vt:lpstr>Advanced Care Planning Statistics</vt:lpstr>
      <vt:lpstr>CPR survey results</vt:lpstr>
      <vt:lpstr>Power of Attorney vs. Advanced Directive  </vt:lpstr>
      <vt:lpstr>BARRIERS TO ADVANCE CARE PLANNING</vt:lpstr>
      <vt:lpstr>Health issues in America</vt:lpstr>
      <vt:lpstr>Talking about Code Status</vt:lpstr>
      <vt:lpstr>DNR=Do Not Resuscitate=Allow Natural Death</vt:lpstr>
      <vt:lpstr>Resuscitation</vt:lpstr>
      <vt:lpstr>Defibrillation</vt:lpstr>
      <vt:lpstr>Chest Compressions</vt:lpstr>
      <vt:lpstr>Mechanical Ventilation</vt:lpstr>
      <vt:lpstr>Expectations</vt:lpstr>
      <vt:lpstr>The Reality</vt:lpstr>
      <vt:lpstr>Reality part 2</vt:lpstr>
      <vt:lpstr>Goals at end of life</vt:lpstr>
      <vt:lpstr>Goals at End-of-Life</vt:lpstr>
      <vt:lpstr>Reducing Conflict</vt:lpstr>
      <vt:lpstr>Thinking about how you die</vt:lpstr>
      <vt:lpstr>How to complete a DPOA</vt:lpstr>
      <vt:lpstr>Completing a DPOA</vt:lpstr>
      <vt:lpstr>Practice </vt:lpstr>
    </vt:vector>
  </TitlesOfParts>
  <Company>AHIS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Care Planning</dc:title>
  <dc:creator>Schaefer, Benjamin J.</dc:creator>
  <cp:lastModifiedBy>Schaefer, Benjamin J.</cp:lastModifiedBy>
  <cp:revision>11</cp:revision>
  <dcterms:created xsi:type="dcterms:W3CDTF">2016-10-18T21:23:12Z</dcterms:created>
  <dcterms:modified xsi:type="dcterms:W3CDTF">2016-11-07T22:11:47Z</dcterms:modified>
</cp:coreProperties>
</file>