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0"/>
  </p:notesMasterIdLst>
  <p:sldIdLst>
    <p:sldId id="257" r:id="rId3"/>
    <p:sldId id="296" r:id="rId4"/>
    <p:sldId id="258" r:id="rId5"/>
    <p:sldId id="259" r:id="rId6"/>
    <p:sldId id="261" r:id="rId7"/>
    <p:sldId id="266" r:id="rId8"/>
    <p:sldId id="267" r:id="rId9"/>
    <p:sldId id="268" r:id="rId10"/>
    <p:sldId id="299" r:id="rId11"/>
    <p:sldId id="269" r:id="rId12"/>
    <p:sldId id="263" r:id="rId13"/>
    <p:sldId id="292" r:id="rId14"/>
    <p:sldId id="270" r:id="rId15"/>
    <p:sldId id="271" r:id="rId16"/>
    <p:sldId id="289" r:id="rId17"/>
    <p:sldId id="276" r:id="rId18"/>
    <p:sldId id="278" r:id="rId19"/>
    <p:sldId id="277" r:id="rId20"/>
    <p:sldId id="279" r:id="rId21"/>
    <p:sldId id="280" r:id="rId22"/>
    <p:sldId id="281" r:id="rId23"/>
    <p:sldId id="283" r:id="rId24"/>
    <p:sldId id="284" r:id="rId25"/>
    <p:sldId id="285" r:id="rId26"/>
    <p:sldId id="290" r:id="rId27"/>
    <p:sldId id="291" r:id="rId28"/>
    <p:sldId id="282" r:id="rId29"/>
    <p:sldId id="288" r:id="rId30"/>
    <p:sldId id="264" r:id="rId31"/>
    <p:sldId id="265" r:id="rId32"/>
    <p:sldId id="297" r:id="rId33"/>
    <p:sldId id="298" r:id="rId34"/>
    <p:sldId id="272" r:id="rId35"/>
    <p:sldId id="273" r:id="rId36"/>
    <p:sldId id="274" r:id="rId37"/>
    <p:sldId id="275" r:id="rId38"/>
    <p:sldId id="286" r:id="rId39"/>
  </p:sldIdLst>
  <p:sldSz cx="9144000" cy="6858000" type="screen4x3"/>
  <p:notesSz cx="6858000" cy="9107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6" autoAdjust="0"/>
    <p:restoredTop sz="82014" autoAdjust="0"/>
  </p:normalViewPr>
  <p:slideViewPr>
    <p:cSldViewPr>
      <p:cViewPr varScale="1">
        <p:scale>
          <a:sx n="94" d="100"/>
          <a:sy n="94" d="100"/>
        </p:scale>
        <p:origin x="226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F348A8-AACD-486F-A86B-7DCACC5208EE}" type="doc">
      <dgm:prSet loTypeId="urn:microsoft.com/office/officeart/2005/8/layout/venn1" loCatId="relationship" qsTypeId="urn:microsoft.com/office/officeart/2005/8/quickstyle/3d4" qsCatId="3D" csTypeId="urn:microsoft.com/office/officeart/2005/8/colors/accent1_2" csCatId="accent1" phldr="1"/>
      <dgm:spPr/>
    </dgm:pt>
    <dgm:pt modelId="{FDE11215-C11B-4E6A-AF6B-9FEB74AF1A2E}">
      <dgm:prSet phldrT="[Text]"/>
      <dgm:spPr/>
      <dgm:t>
        <a:bodyPr/>
        <a:lstStyle/>
        <a:p>
          <a:endParaRPr lang="en-US" dirty="0"/>
        </a:p>
        <a:p>
          <a:r>
            <a:rPr lang="en-US" b="1" dirty="0"/>
            <a:t>Trauma</a:t>
          </a:r>
        </a:p>
      </dgm:t>
    </dgm:pt>
    <dgm:pt modelId="{0434F11A-E6A1-4880-80B3-798BF2E0C648}" type="parTrans" cxnId="{D2F4720F-B78D-4495-9228-4853AE859B54}">
      <dgm:prSet/>
      <dgm:spPr/>
      <dgm:t>
        <a:bodyPr/>
        <a:lstStyle/>
        <a:p>
          <a:endParaRPr lang="en-US"/>
        </a:p>
      </dgm:t>
    </dgm:pt>
    <dgm:pt modelId="{9E6C895D-6DFF-4974-8D82-63181E2EA4C2}" type="sibTrans" cxnId="{D2F4720F-B78D-4495-9228-4853AE859B54}">
      <dgm:prSet/>
      <dgm:spPr/>
      <dgm:t>
        <a:bodyPr/>
        <a:lstStyle/>
        <a:p>
          <a:endParaRPr lang="en-US"/>
        </a:p>
      </dgm:t>
    </dgm:pt>
    <dgm:pt modelId="{22808450-161E-4117-9EBA-3470A87936D8}">
      <dgm:prSet phldrT="[Text]"/>
      <dgm:spPr/>
      <dgm:t>
        <a:bodyPr/>
        <a:lstStyle/>
        <a:p>
          <a:r>
            <a:rPr lang="en-US" b="1" dirty="0"/>
            <a:t>PTSD</a:t>
          </a:r>
        </a:p>
      </dgm:t>
    </dgm:pt>
    <dgm:pt modelId="{0260F628-F608-4B39-8920-A43A90AD669E}" type="parTrans" cxnId="{9D63B471-C037-4E97-8178-D52790510060}">
      <dgm:prSet/>
      <dgm:spPr/>
      <dgm:t>
        <a:bodyPr/>
        <a:lstStyle/>
        <a:p>
          <a:endParaRPr lang="en-US"/>
        </a:p>
      </dgm:t>
    </dgm:pt>
    <dgm:pt modelId="{403FBD7C-CD11-4804-ACB4-0C23C1F5ECDE}" type="sibTrans" cxnId="{9D63B471-C037-4E97-8178-D52790510060}">
      <dgm:prSet/>
      <dgm:spPr/>
      <dgm:t>
        <a:bodyPr/>
        <a:lstStyle/>
        <a:p>
          <a:endParaRPr lang="en-US"/>
        </a:p>
      </dgm:t>
    </dgm:pt>
    <dgm:pt modelId="{F255C1CD-E7A9-491E-8F5C-59B50DBD4E25}">
      <dgm:prSet phldrT="[Text]"/>
      <dgm:spPr/>
      <dgm:t>
        <a:bodyPr/>
        <a:lstStyle/>
        <a:p>
          <a:r>
            <a:rPr lang="en-US" b="1" dirty="0"/>
            <a:t>Moral Injury</a:t>
          </a:r>
        </a:p>
      </dgm:t>
    </dgm:pt>
    <dgm:pt modelId="{2DF946A1-DBE8-4CC0-8F96-77A96DD79543}" type="sibTrans" cxnId="{0B95D6CC-6201-404F-B9D7-C6531EF37E95}">
      <dgm:prSet/>
      <dgm:spPr/>
      <dgm:t>
        <a:bodyPr/>
        <a:lstStyle/>
        <a:p>
          <a:endParaRPr lang="en-US"/>
        </a:p>
      </dgm:t>
    </dgm:pt>
    <dgm:pt modelId="{7C5C6F47-4C62-4222-8D1A-44637583E9EB}" type="parTrans" cxnId="{0B95D6CC-6201-404F-B9D7-C6531EF37E95}">
      <dgm:prSet/>
      <dgm:spPr/>
      <dgm:t>
        <a:bodyPr/>
        <a:lstStyle/>
        <a:p>
          <a:endParaRPr lang="en-US"/>
        </a:p>
      </dgm:t>
    </dgm:pt>
    <dgm:pt modelId="{00AC8FA9-5610-46C5-9EA2-EBC057327D18}" type="pres">
      <dgm:prSet presAssocID="{6CF348A8-AACD-486F-A86B-7DCACC5208EE}" presName="compositeShape" presStyleCnt="0">
        <dgm:presLayoutVars>
          <dgm:chMax val="7"/>
          <dgm:dir/>
          <dgm:resizeHandles val="exact"/>
        </dgm:presLayoutVars>
      </dgm:prSet>
      <dgm:spPr/>
    </dgm:pt>
    <dgm:pt modelId="{7D53EE71-163F-4CFA-B409-71CDFCDFC2EA}" type="pres">
      <dgm:prSet presAssocID="{FDE11215-C11B-4E6A-AF6B-9FEB74AF1A2E}" presName="circ1" presStyleLbl="vennNode1" presStyleIdx="0" presStyleCnt="3"/>
      <dgm:spPr/>
      <dgm:t>
        <a:bodyPr/>
        <a:lstStyle/>
        <a:p>
          <a:endParaRPr lang="en-US"/>
        </a:p>
      </dgm:t>
    </dgm:pt>
    <dgm:pt modelId="{32D6DAE2-670B-4C1D-9356-73B3095F2716}" type="pres">
      <dgm:prSet presAssocID="{FDE11215-C11B-4E6A-AF6B-9FEB74AF1A2E}" presName="circ1Tx" presStyleLbl="revTx" presStyleIdx="0" presStyleCnt="0">
        <dgm:presLayoutVars>
          <dgm:chMax val="0"/>
          <dgm:chPref val="0"/>
          <dgm:bulletEnabled val="1"/>
        </dgm:presLayoutVars>
      </dgm:prSet>
      <dgm:spPr/>
      <dgm:t>
        <a:bodyPr/>
        <a:lstStyle/>
        <a:p>
          <a:endParaRPr lang="en-US"/>
        </a:p>
      </dgm:t>
    </dgm:pt>
    <dgm:pt modelId="{198FAD92-DE00-4160-A68D-3BDEB4727D1A}" type="pres">
      <dgm:prSet presAssocID="{F255C1CD-E7A9-491E-8F5C-59B50DBD4E25}" presName="circ2" presStyleLbl="vennNode1" presStyleIdx="1" presStyleCnt="3"/>
      <dgm:spPr/>
      <dgm:t>
        <a:bodyPr/>
        <a:lstStyle/>
        <a:p>
          <a:endParaRPr lang="en-US"/>
        </a:p>
      </dgm:t>
    </dgm:pt>
    <dgm:pt modelId="{308B0D20-6B36-46C1-B9DF-EA9C3E003542}" type="pres">
      <dgm:prSet presAssocID="{F255C1CD-E7A9-491E-8F5C-59B50DBD4E25}" presName="circ2Tx" presStyleLbl="revTx" presStyleIdx="0" presStyleCnt="0">
        <dgm:presLayoutVars>
          <dgm:chMax val="0"/>
          <dgm:chPref val="0"/>
          <dgm:bulletEnabled val="1"/>
        </dgm:presLayoutVars>
      </dgm:prSet>
      <dgm:spPr/>
      <dgm:t>
        <a:bodyPr/>
        <a:lstStyle/>
        <a:p>
          <a:endParaRPr lang="en-US"/>
        </a:p>
      </dgm:t>
    </dgm:pt>
    <dgm:pt modelId="{E6A0C5B5-7AB6-4DA1-8256-E39AEBC2F1A4}" type="pres">
      <dgm:prSet presAssocID="{22808450-161E-4117-9EBA-3470A87936D8}" presName="circ3" presStyleLbl="vennNode1" presStyleIdx="2" presStyleCnt="3"/>
      <dgm:spPr/>
      <dgm:t>
        <a:bodyPr/>
        <a:lstStyle/>
        <a:p>
          <a:endParaRPr lang="en-US"/>
        </a:p>
      </dgm:t>
    </dgm:pt>
    <dgm:pt modelId="{A93893B6-4653-4528-B449-F683F41A5FC3}" type="pres">
      <dgm:prSet presAssocID="{22808450-161E-4117-9EBA-3470A87936D8}" presName="circ3Tx" presStyleLbl="revTx" presStyleIdx="0" presStyleCnt="0">
        <dgm:presLayoutVars>
          <dgm:chMax val="0"/>
          <dgm:chPref val="0"/>
          <dgm:bulletEnabled val="1"/>
        </dgm:presLayoutVars>
      </dgm:prSet>
      <dgm:spPr/>
      <dgm:t>
        <a:bodyPr/>
        <a:lstStyle/>
        <a:p>
          <a:endParaRPr lang="en-US"/>
        </a:p>
      </dgm:t>
    </dgm:pt>
  </dgm:ptLst>
  <dgm:cxnLst>
    <dgm:cxn modelId="{A129830C-B27A-4112-8E28-FEC86F05C60D}" type="presOf" srcId="{FDE11215-C11B-4E6A-AF6B-9FEB74AF1A2E}" destId="{32D6DAE2-670B-4C1D-9356-73B3095F2716}" srcOrd="1" destOrd="0" presId="urn:microsoft.com/office/officeart/2005/8/layout/venn1"/>
    <dgm:cxn modelId="{69152F50-0AA6-4A54-8FCD-161C1210417E}" type="presOf" srcId="{FDE11215-C11B-4E6A-AF6B-9FEB74AF1A2E}" destId="{7D53EE71-163F-4CFA-B409-71CDFCDFC2EA}" srcOrd="0" destOrd="0" presId="urn:microsoft.com/office/officeart/2005/8/layout/venn1"/>
    <dgm:cxn modelId="{7CA95CFD-EB01-4A3E-9E8A-7BE7266D4A3A}" type="presOf" srcId="{22808450-161E-4117-9EBA-3470A87936D8}" destId="{A93893B6-4653-4528-B449-F683F41A5FC3}" srcOrd="1" destOrd="0" presId="urn:microsoft.com/office/officeart/2005/8/layout/venn1"/>
    <dgm:cxn modelId="{9D63B471-C037-4E97-8178-D52790510060}" srcId="{6CF348A8-AACD-486F-A86B-7DCACC5208EE}" destId="{22808450-161E-4117-9EBA-3470A87936D8}" srcOrd="2" destOrd="0" parTransId="{0260F628-F608-4B39-8920-A43A90AD669E}" sibTransId="{403FBD7C-CD11-4804-ACB4-0C23C1F5ECDE}"/>
    <dgm:cxn modelId="{9C7188E0-DEFF-4615-9700-098546429B8D}" type="presOf" srcId="{F255C1CD-E7A9-491E-8F5C-59B50DBD4E25}" destId="{198FAD92-DE00-4160-A68D-3BDEB4727D1A}" srcOrd="0" destOrd="0" presId="urn:microsoft.com/office/officeart/2005/8/layout/venn1"/>
    <dgm:cxn modelId="{1C0474F5-AA0E-4B86-981D-D8569D4707F0}" type="presOf" srcId="{6CF348A8-AACD-486F-A86B-7DCACC5208EE}" destId="{00AC8FA9-5610-46C5-9EA2-EBC057327D18}" srcOrd="0" destOrd="0" presId="urn:microsoft.com/office/officeart/2005/8/layout/venn1"/>
    <dgm:cxn modelId="{BD3307B5-8489-4681-BF8D-1EC7ACFDE371}" type="presOf" srcId="{F255C1CD-E7A9-491E-8F5C-59B50DBD4E25}" destId="{308B0D20-6B36-46C1-B9DF-EA9C3E003542}" srcOrd="1" destOrd="0" presId="urn:microsoft.com/office/officeart/2005/8/layout/venn1"/>
    <dgm:cxn modelId="{0B95D6CC-6201-404F-B9D7-C6531EF37E95}" srcId="{6CF348A8-AACD-486F-A86B-7DCACC5208EE}" destId="{F255C1CD-E7A9-491E-8F5C-59B50DBD4E25}" srcOrd="1" destOrd="0" parTransId="{7C5C6F47-4C62-4222-8D1A-44637583E9EB}" sibTransId="{2DF946A1-DBE8-4CC0-8F96-77A96DD79543}"/>
    <dgm:cxn modelId="{AC6620F3-BA16-45F6-A08F-0D7FC0EBA601}" type="presOf" srcId="{22808450-161E-4117-9EBA-3470A87936D8}" destId="{E6A0C5B5-7AB6-4DA1-8256-E39AEBC2F1A4}" srcOrd="0" destOrd="0" presId="urn:microsoft.com/office/officeart/2005/8/layout/venn1"/>
    <dgm:cxn modelId="{D2F4720F-B78D-4495-9228-4853AE859B54}" srcId="{6CF348A8-AACD-486F-A86B-7DCACC5208EE}" destId="{FDE11215-C11B-4E6A-AF6B-9FEB74AF1A2E}" srcOrd="0" destOrd="0" parTransId="{0434F11A-E6A1-4880-80B3-798BF2E0C648}" sibTransId="{9E6C895D-6DFF-4974-8D82-63181E2EA4C2}"/>
    <dgm:cxn modelId="{16DB98AA-E50B-4F2E-B437-3D5177E31A65}" type="presParOf" srcId="{00AC8FA9-5610-46C5-9EA2-EBC057327D18}" destId="{7D53EE71-163F-4CFA-B409-71CDFCDFC2EA}" srcOrd="0" destOrd="0" presId="urn:microsoft.com/office/officeart/2005/8/layout/venn1"/>
    <dgm:cxn modelId="{859A29B3-93AA-4D08-8DAD-769ADD8BEA5E}" type="presParOf" srcId="{00AC8FA9-5610-46C5-9EA2-EBC057327D18}" destId="{32D6DAE2-670B-4C1D-9356-73B3095F2716}" srcOrd="1" destOrd="0" presId="urn:microsoft.com/office/officeart/2005/8/layout/venn1"/>
    <dgm:cxn modelId="{F831F84E-C1AA-4D1E-9F79-8B21BF5A6F33}" type="presParOf" srcId="{00AC8FA9-5610-46C5-9EA2-EBC057327D18}" destId="{198FAD92-DE00-4160-A68D-3BDEB4727D1A}" srcOrd="2" destOrd="0" presId="urn:microsoft.com/office/officeart/2005/8/layout/venn1"/>
    <dgm:cxn modelId="{11C141F1-31ED-4D40-ACC4-88015CCF169D}" type="presParOf" srcId="{00AC8FA9-5610-46C5-9EA2-EBC057327D18}" destId="{308B0D20-6B36-46C1-B9DF-EA9C3E003542}" srcOrd="3" destOrd="0" presId="urn:microsoft.com/office/officeart/2005/8/layout/venn1"/>
    <dgm:cxn modelId="{804FCA53-0982-463B-B803-5E7B51752605}" type="presParOf" srcId="{00AC8FA9-5610-46C5-9EA2-EBC057327D18}" destId="{E6A0C5B5-7AB6-4DA1-8256-E39AEBC2F1A4}" srcOrd="4" destOrd="0" presId="urn:microsoft.com/office/officeart/2005/8/layout/venn1"/>
    <dgm:cxn modelId="{95C346C1-F9D7-40EA-9D66-D1B3AD4C7626}" type="presParOf" srcId="{00AC8FA9-5610-46C5-9EA2-EBC057327D18}" destId="{A93893B6-4653-4528-B449-F683F41A5FC3}"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3EE71-163F-4CFA-B409-71CDFCDFC2EA}">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endParaRPr lang="en-US" sz="3800" kern="1200" dirty="0"/>
        </a:p>
        <a:p>
          <a:pPr lvl="0" algn="ctr" defTabSz="1689100">
            <a:lnSpc>
              <a:spcPct val="90000"/>
            </a:lnSpc>
            <a:spcBef>
              <a:spcPct val="0"/>
            </a:spcBef>
            <a:spcAft>
              <a:spcPct val="35000"/>
            </a:spcAft>
          </a:pPr>
          <a:r>
            <a:rPr lang="en-US" sz="3800" b="1" kern="1200" dirty="0"/>
            <a:t>Trauma</a:t>
          </a:r>
        </a:p>
      </dsp:txBody>
      <dsp:txXfrm>
        <a:off x="3119088" y="531800"/>
        <a:ext cx="1991423" cy="1222010"/>
      </dsp:txXfrm>
    </dsp:sp>
    <dsp:sp modelId="{198FAD92-DE00-4160-A68D-3BDEB4727D1A}">
      <dsp:nvSpPr>
        <dsp:cNvPr id="0" name=""/>
        <dsp:cNvSpPr/>
      </dsp:nvSpPr>
      <dsp:spPr>
        <a:xfrm>
          <a:off x="3736882" y="1753810"/>
          <a:ext cx="2715577" cy="2715577"/>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US" sz="3800" b="1" kern="1200" dirty="0"/>
            <a:t>Moral Injury</a:t>
          </a:r>
        </a:p>
      </dsp:txBody>
      <dsp:txXfrm>
        <a:off x="4567396" y="2455334"/>
        <a:ext cx="1629346" cy="1493567"/>
      </dsp:txXfrm>
    </dsp:sp>
    <dsp:sp modelId="{E6A0C5B5-7AB6-4DA1-8256-E39AEBC2F1A4}">
      <dsp:nvSpPr>
        <dsp:cNvPr id="0" name=""/>
        <dsp:cNvSpPr/>
      </dsp:nvSpPr>
      <dsp:spPr>
        <a:xfrm>
          <a:off x="1777140" y="1753810"/>
          <a:ext cx="2715577" cy="2715577"/>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89100">
            <a:lnSpc>
              <a:spcPct val="90000"/>
            </a:lnSpc>
            <a:spcBef>
              <a:spcPct val="0"/>
            </a:spcBef>
            <a:spcAft>
              <a:spcPct val="35000"/>
            </a:spcAft>
          </a:pPr>
          <a:r>
            <a:rPr lang="en-US" sz="3800" b="1" kern="1200" dirty="0"/>
            <a:t>PTSD</a:t>
          </a:r>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3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5374"/>
          </a:xfrm>
          <a:prstGeom prst="rect">
            <a:avLst/>
          </a:prstGeom>
        </p:spPr>
        <p:txBody>
          <a:bodyPr vert="horz" lIns="91440" tIns="45720" rIns="91440" bIns="45720" rtlCol="0"/>
          <a:lstStyle>
            <a:lvl1pPr algn="r">
              <a:defRPr sz="1200"/>
            </a:lvl1pPr>
          </a:lstStyle>
          <a:p>
            <a:fld id="{DF4C1765-7E5C-443C-946F-D89D97831B57}" type="datetimeFigureOut">
              <a:rPr lang="en-US" smtClean="0"/>
              <a:t>6/9/2020</a:t>
            </a:fld>
            <a:endParaRPr lang="en-US"/>
          </a:p>
        </p:txBody>
      </p:sp>
      <p:sp>
        <p:nvSpPr>
          <p:cNvPr id="4" name="Slide Image Placeholder 3"/>
          <p:cNvSpPr>
            <a:spLocks noGrp="1" noRot="1" noChangeAspect="1"/>
          </p:cNvSpPr>
          <p:nvPr>
            <p:ph type="sldImg" idx="2"/>
          </p:nvPr>
        </p:nvSpPr>
        <p:spPr>
          <a:xfrm>
            <a:off x="1150938" y="682625"/>
            <a:ext cx="4556125" cy="3416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26057"/>
            <a:ext cx="5486400" cy="409837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50533"/>
            <a:ext cx="2971800" cy="4553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0533"/>
            <a:ext cx="2971800" cy="455374"/>
          </a:xfrm>
          <a:prstGeom prst="rect">
            <a:avLst/>
          </a:prstGeom>
        </p:spPr>
        <p:txBody>
          <a:bodyPr vert="horz" lIns="91440" tIns="45720" rIns="91440" bIns="45720" rtlCol="0" anchor="b"/>
          <a:lstStyle>
            <a:lvl1pPr algn="r">
              <a:defRPr sz="1200"/>
            </a:lvl1pPr>
          </a:lstStyle>
          <a:p>
            <a:fld id="{36098527-622F-400B-A713-D31C15E412DA}" type="slidenum">
              <a:rPr lang="en-US" smtClean="0"/>
              <a:t>‹#›</a:t>
            </a:fld>
            <a:endParaRPr lang="en-US"/>
          </a:p>
        </p:txBody>
      </p:sp>
    </p:spTree>
    <p:extLst>
      <p:ext uri="{BB962C8B-B14F-4D97-AF65-F5344CB8AC3E}">
        <p14:creationId xmlns:p14="http://schemas.microsoft.com/office/powerpoint/2010/main" val="2616372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thisiscolossal.com/about"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b="1" baseline="0" dirty="0"/>
              <a:t>We are so excited to have the opportunity to share with you the results of a study we began in March this year.  What started as perhaps an academic exercise quickly became for me anyway, a very personal investment.  I think one our research consultants, Dr. Currier, summed it up when he said, “We are creating the future now for how people who suffer MI/SD will be supported.”</a:t>
            </a:r>
          </a:p>
          <a:p>
            <a:pPr marL="168758" indent="-168758">
              <a:buFont typeface="Arial" panose="020B0604020202020204" pitchFamily="34" charset="0"/>
              <a:buChar char="•"/>
            </a:pPr>
            <a:r>
              <a:rPr lang="en-US" b="1" baseline="0" dirty="0"/>
              <a:t>One concern is “over-</a:t>
            </a:r>
            <a:r>
              <a:rPr lang="en-US" b="1" baseline="0" dirty="0" err="1"/>
              <a:t>pathologizing</a:t>
            </a:r>
            <a:r>
              <a:rPr lang="en-US" b="1" baseline="0" dirty="0"/>
              <a:t>” or “medicalizing” the way we think about the events themselves which may be potentially injurious, judgments about the events and symptoms that result from those judgments.  Notice the face of this warrior</a:t>
            </a:r>
            <a:r>
              <a:rPr lang="mr-IN" b="1" baseline="0" dirty="0"/>
              <a:t>…</a:t>
            </a:r>
            <a:endParaRPr lang="en-US" b="1" baseline="0" dirty="0"/>
          </a:p>
          <a:p>
            <a:r>
              <a:rPr lang="en-US" b="1" baseline="0" dirty="0"/>
              <a:t>   </a:t>
            </a:r>
          </a:p>
          <a:p>
            <a:pPr marL="168758" indent="-168758">
              <a:buFont typeface="Arial" panose="020B0604020202020204" pitchFamily="34" charset="0"/>
              <a:buChar char="•"/>
            </a:pPr>
            <a:r>
              <a:rPr lang="en-US" dirty="0"/>
              <a:t>We have a very cursory understanding of MI/SD in general and not much understanding of the</a:t>
            </a:r>
            <a:r>
              <a:rPr lang="en-US" baseline="0" dirty="0"/>
              <a:t> empirical relationships of causes to symptoms to interventions </a:t>
            </a:r>
          </a:p>
          <a:p>
            <a:pPr marL="168758" indent="-168758">
              <a:buFont typeface="Arial" panose="020B0604020202020204" pitchFamily="34" charset="0"/>
              <a:buChar char="•"/>
            </a:pPr>
            <a:r>
              <a:rPr lang="en-US" baseline="0" dirty="0"/>
              <a:t>Theory is ahead of research in this case</a:t>
            </a:r>
          </a:p>
          <a:p>
            <a:pPr marL="168758" indent="-168758">
              <a:buFont typeface="Arial" panose="020B0604020202020204" pitchFamily="34" charset="0"/>
              <a:buChar char="•"/>
            </a:pPr>
            <a:r>
              <a:rPr lang="en-US" baseline="0" dirty="0"/>
              <a:t>We don’t know the best way to talk about it at this point</a:t>
            </a:r>
          </a:p>
          <a:p>
            <a:pPr marL="168758" indent="-168758">
              <a:buFont typeface="Arial" panose="020B0604020202020204" pitchFamily="34" charset="0"/>
              <a:buChar char="•"/>
            </a:pPr>
            <a:r>
              <a:rPr lang="en-US" baseline="0" dirty="0"/>
              <a:t>Some view MI and SD as separate constructs i.e. given a particular event which is morally injurious, not every person suffers spiritual distress</a:t>
            </a:r>
          </a:p>
          <a:p>
            <a:pPr marL="618780" lvl="1" indent="-168758">
              <a:buFont typeface="Arial" panose="020B0604020202020204" pitchFamily="34" charset="0"/>
              <a:buChar char="•"/>
            </a:pPr>
            <a:r>
              <a:rPr lang="en-US" baseline="0" dirty="0"/>
              <a:t>One question is can you experience MI without SD?  SD without MI?</a:t>
            </a:r>
          </a:p>
          <a:p>
            <a:pPr marL="618780" lvl="1" indent="-168758">
              <a:buFont typeface="Arial" panose="020B0604020202020204" pitchFamily="34" charset="0"/>
              <a:buChar char="•"/>
            </a:pPr>
            <a:r>
              <a:rPr lang="en-US" baseline="0" dirty="0"/>
              <a:t>Currier/Pierce/Koenig advanced the possibility that there are perhaps two forms of MI: a religious form and a psychological form</a:t>
            </a:r>
          </a:p>
          <a:p>
            <a:pPr marL="618780" lvl="1" indent="-168758">
              <a:buFont typeface="Arial" panose="020B0604020202020204" pitchFamily="34" charset="0"/>
              <a:buChar char="•"/>
            </a:pPr>
            <a:r>
              <a:rPr lang="en-US" baseline="0" dirty="0"/>
              <a:t>If one’s worldview or identity has been shaped through a religious lens, then that in turn shapes the injury/distress</a:t>
            </a:r>
          </a:p>
          <a:p>
            <a:pPr marL="168758" indent="-168758">
              <a:buFont typeface="Arial" panose="020B0604020202020204" pitchFamily="34" charset="0"/>
              <a:buChar char="•"/>
            </a:pPr>
            <a:r>
              <a:rPr lang="en-US" baseline="0" dirty="0"/>
              <a:t>In some ways, MI/SD are risk factors for PTSD…some believe that failing to address MI/SD results in pernicious PTSD</a:t>
            </a:r>
          </a:p>
          <a:p>
            <a:pPr marL="168758" indent="-168758">
              <a:buFont typeface="Arial" panose="020B0604020202020204" pitchFamily="34" charset="0"/>
              <a:buChar char="•"/>
            </a:pPr>
            <a:r>
              <a:rPr lang="en-US" baseline="0" dirty="0"/>
              <a:t>We should differentiate between Morally Injurious Events and Moral Injury/Spiritual Distress</a:t>
            </a:r>
          </a:p>
          <a:p>
            <a:pPr marL="618780" lvl="1" indent="-168758">
              <a:buFont typeface="Arial" panose="020B0604020202020204" pitchFamily="34" charset="0"/>
              <a:buChar char="•"/>
            </a:pPr>
            <a:r>
              <a:rPr lang="en-US" baseline="0" dirty="0"/>
              <a:t>Also differentiating between “self-directed” (when “I” serve as “perpetrator”) and “other-directed” (when I am victim or witness to others’ perpetration)</a:t>
            </a:r>
          </a:p>
          <a:p>
            <a:pPr marL="1068802" lvl="2" indent="-168758">
              <a:buFont typeface="Arial" panose="020B0604020202020204" pitchFamily="34" charset="0"/>
              <a:buChar char="•"/>
            </a:pPr>
            <a:r>
              <a:rPr lang="en-US" baseline="0" dirty="0"/>
              <a:t>This matters in how we experience the symptoms of MI:  if self-directed there is shame and guilt; if “other” directed, there is anger and distrust</a:t>
            </a:r>
            <a:endParaRPr lang="en-US" dirty="0"/>
          </a:p>
        </p:txBody>
      </p:sp>
      <p:sp>
        <p:nvSpPr>
          <p:cNvPr id="4" name="Slide Number Placeholder 3"/>
          <p:cNvSpPr>
            <a:spLocks noGrp="1"/>
          </p:cNvSpPr>
          <p:nvPr>
            <p:ph type="sldNum" sz="quarter" idx="10"/>
          </p:nvPr>
        </p:nvSpPr>
        <p:spPr/>
        <p:txBody>
          <a:bodyPr/>
          <a:lstStyle/>
          <a:p>
            <a:fld id="{3F5850C8-8715-441A-8B76-B8EF3D1FCA86}" type="slidenum">
              <a:rPr lang="en-US" smtClean="0">
                <a:solidFill>
                  <a:prstClr val="black"/>
                </a:solidFill>
              </a:rPr>
              <a:pPr/>
              <a:t>1</a:t>
            </a:fld>
            <a:endParaRPr lang="en-US" dirty="0">
              <a:solidFill>
                <a:prstClr val="black"/>
              </a:solidFill>
            </a:endParaRPr>
          </a:p>
        </p:txBody>
      </p:sp>
      <p:sp>
        <p:nvSpPr>
          <p:cNvPr id="5" name="Header Placeholder 4"/>
          <p:cNvSpPr>
            <a:spLocks noGrp="1"/>
          </p:cNvSpPr>
          <p:nvPr>
            <p:ph type="hdr" sz="quarter" idx="11"/>
          </p:nvPr>
        </p:nvSpPr>
        <p:spPr/>
        <p:txBody>
          <a:bodyPr/>
          <a:lstStyle/>
          <a:p>
            <a:r>
              <a:rPr lang="en-US" dirty="0">
                <a:solidFill>
                  <a:prstClr val="black"/>
                </a:solidFill>
              </a:rPr>
              <a:t>Moral  Injury/Spiritual Distress: a Scoping Study</a:t>
            </a:r>
          </a:p>
        </p:txBody>
      </p:sp>
    </p:spTree>
    <p:extLst>
      <p:ext uri="{BB962C8B-B14F-4D97-AF65-F5344CB8AC3E}">
        <p14:creationId xmlns:p14="http://schemas.microsoft.com/office/powerpoint/2010/main" val="802625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b="1" dirty="0"/>
              <a:t>We do know</a:t>
            </a:r>
            <a:r>
              <a:rPr lang="en-US" b="1" baseline="0" dirty="0"/>
              <a:t> that one necessary component of MI/SD is that “something happens. “  This is a list of the types of events that are currently tracked as correlating with MI/SD.  </a:t>
            </a:r>
            <a:endParaRPr lang="en-US" b="1" dirty="0"/>
          </a:p>
          <a:p>
            <a:pPr marL="168758" indent="-168758">
              <a:buFont typeface="Arial" panose="020B0604020202020204" pitchFamily="34" charset="0"/>
              <a:buChar char="•"/>
            </a:pPr>
            <a:r>
              <a:rPr lang="en-US" b="1" dirty="0"/>
              <a:t>The field uses particular assessment tools to elicit</a:t>
            </a:r>
            <a:r>
              <a:rPr lang="en-US" b="1" baseline="0" dirty="0"/>
              <a:t> self-</a:t>
            </a:r>
            <a:r>
              <a:rPr lang="en-US" b="1" dirty="0"/>
              <a:t>measures as to whether a service member or veteran has</a:t>
            </a:r>
            <a:r>
              <a:rPr lang="en-US" b="1" baseline="0" dirty="0"/>
              <a:t> experienced such events during combat</a:t>
            </a:r>
            <a:endParaRPr lang="en-US" b="1" dirty="0"/>
          </a:p>
          <a:p>
            <a:pPr marL="168758" indent="-168758">
              <a:buFont typeface="Arial" panose="020B0604020202020204" pitchFamily="34" charset="0"/>
              <a:buChar char="•"/>
            </a:pPr>
            <a:r>
              <a:rPr lang="en-US" b="1" dirty="0"/>
              <a:t>There are several assessment tools available to determine if a service</a:t>
            </a:r>
            <a:r>
              <a:rPr lang="en-US" b="1" baseline="0" dirty="0"/>
              <a:t> member has been exposed to a transgressive act or potentially  morally injurious event (PMIE):  </a:t>
            </a:r>
            <a:r>
              <a:rPr lang="en-US" b="1" dirty="0"/>
              <a:t>Moral Injury Event Scale (MIES) and </a:t>
            </a:r>
            <a:r>
              <a:rPr lang="en-US" b="1" baseline="0" dirty="0"/>
              <a:t>Moral Injury Questionnaire Military Version (MIQ-M) </a:t>
            </a:r>
            <a:endParaRPr lang="en-US" b="1" dirty="0"/>
          </a:p>
          <a:p>
            <a:pPr marL="168758" indent="-168758">
              <a:buFont typeface="Arial" panose="020B0604020202020204" pitchFamily="34" charset="0"/>
              <a:buChar char="•"/>
            </a:pPr>
            <a:r>
              <a:rPr lang="en-US" b="1" dirty="0"/>
              <a:t>One way to look at the span of potentially morally</a:t>
            </a:r>
            <a:r>
              <a:rPr lang="en-US" b="1" baseline="0" dirty="0"/>
              <a:t> injurious events is to examine the questions in the assessment tools, which we included in the notes pages for you to peruse.</a:t>
            </a:r>
          </a:p>
          <a:p>
            <a:pPr marL="168758" indent="-168758">
              <a:buFont typeface="Arial" panose="020B0604020202020204" pitchFamily="34" charset="0"/>
              <a:buChar char="•"/>
            </a:pPr>
            <a:endParaRPr lang="en-US" baseline="0" dirty="0"/>
          </a:p>
          <a:p>
            <a:pPr marL="168758" indent="-168758">
              <a:buFont typeface="Arial" panose="020B0604020202020204" pitchFamily="34" charset="0"/>
              <a:buChar char="•"/>
            </a:pPr>
            <a:r>
              <a:rPr lang="en-US" baseline="0" dirty="0"/>
              <a:t>Moral Injury Questionnaire Military Version (MIQ-M) questions:</a:t>
            </a:r>
          </a:p>
          <a:p>
            <a:r>
              <a:rPr lang="en-US" dirty="0"/>
              <a:t>(1) Things I saw/experienced in the war left me</a:t>
            </a:r>
          </a:p>
          <a:p>
            <a:r>
              <a:rPr lang="en-US" dirty="0"/>
              <a:t>feeling betrayed or let-down by military/political leaders</a:t>
            </a:r>
          </a:p>
          <a:p>
            <a:r>
              <a:rPr lang="en-US" dirty="0"/>
              <a:t>(2) I did things in the war that betrayed my personal values </a:t>
            </a:r>
          </a:p>
          <a:p>
            <a:r>
              <a:rPr lang="en-US" dirty="0"/>
              <a:t>(3) There were times in the war that I saw/engaged in revenge/retribution for things that happened</a:t>
            </a:r>
          </a:p>
          <a:p>
            <a:r>
              <a:rPr lang="en-US" dirty="0"/>
              <a:t>(4) I had an encounter(s) with the enemy that made him/her seem more ‘human’ and made my job more difficult</a:t>
            </a:r>
          </a:p>
          <a:p>
            <a:r>
              <a:rPr lang="en-US" dirty="0"/>
              <a:t>(5) I saw/was involved in violations of rules of engagement </a:t>
            </a:r>
          </a:p>
          <a:p>
            <a:r>
              <a:rPr lang="en-US" dirty="0"/>
              <a:t>(6) I saw/was involved in the death(s) of an innocent in the war </a:t>
            </a:r>
          </a:p>
          <a:p>
            <a:r>
              <a:rPr lang="en-US" dirty="0"/>
              <a:t>(7) I feel guilt over failing to save the life of someone in the war </a:t>
            </a:r>
          </a:p>
          <a:p>
            <a:r>
              <a:rPr lang="en-US" dirty="0"/>
              <a:t>(8) I had to make decisions in the war at times when I </a:t>
            </a:r>
            <a:r>
              <a:rPr lang="en-US" dirty="0" err="1"/>
              <a:t>didn’tknow</a:t>
            </a:r>
            <a:r>
              <a:rPr lang="en-US" dirty="0"/>
              <a:t> the right thing to do</a:t>
            </a:r>
          </a:p>
          <a:p>
            <a:r>
              <a:rPr lang="en-US" dirty="0"/>
              <a:t>(9) I feel guilt for surviving when others didn’t </a:t>
            </a:r>
          </a:p>
          <a:p>
            <a:r>
              <a:rPr lang="en-US" dirty="0"/>
              <a:t>(10) I saw/was involved in violence that was out </a:t>
            </a:r>
            <a:r>
              <a:rPr lang="en-US" dirty="0" err="1"/>
              <a:t>ofproportion</a:t>
            </a:r>
            <a:r>
              <a:rPr lang="en-US" dirty="0"/>
              <a:t> to the event</a:t>
            </a:r>
          </a:p>
          <a:p>
            <a:r>
              <a:rPr lang="en-US" dirty="0"/>
              <a:t>(11) I saw/was involved in the death(s) of children</a:t>
            </a:r>
          </a:p>
          <a:p>
            <a:r>
              <a:rPr lang="en-US" dirty="0"/>
              <a:t>(12) I experienced tragic war-zone events that were chaotic and beyond my control</a:t>
            </a:r>
          </a:p>
          <a:p>
            <a:r>
              <a:rPr lang="en-US" dirty="0"/>
              <a:t>(13) I was sexually assaulted </a:t>
            </a:r>
          </a:p>
          <a:p>
            <a:r>
              <a:rPr lang="en-US" dirty="0"/>
              <a:t>(14) I sometimes treated civilians more </a:t>
            </a:r>
            <a:r>
              <a:rPr lang="en-US" dirty="0" err="1"/>
              <a:t>harshlythan</a:t>
            </a:r>
            <a:r>
              <a:rPr lang="en-US" dirty="0"/>
              <a:t> was necessary</a:t>
            </a:r>
          </a:p>
          <a:p>
            <a:r>
              <a:rPr lang="en-US" dirty="0"/>
              <a:t>(15) I felt betrayed or let-down by trusted </a:t>
            </a:r>
            <a:r>
              <a:rPr lang="en-US" dirty="0" err="1"/>
              <a:t>civiliansduring</a:t>
            </a:r>
            <a:r>
              <a:rPr lang="en-US" dirty="0"/>
              <a:t> the war</a:t>
            </a:r>
          </a:p>
          <a:p>
            <a:r>
              <a:rPr lang="en-US" dirty="0"/>
              <a:t>(16) I saw/was involved in a ‘friendly-fire’ incident </a:t>
            </a:r>
          </a:p>
          <a:p>
            <a:r>
              <a:rPr lang="en-US" dirty="0"/>
              <a:t>(17) I destroyed civilian property unnecessarily during the war</a:t>
            </a:r>
          </a:p>
          <a:p>
            <a:r>
              <a:rPr lang="en-US" dirty="0"/>
              <a:t>(18) Seeing so much death has changed me </a:t>
            </a:r>
          </a:p>
          <a:p>
            <a:r>
              <a:rPr lang="en-US" dirty="0"/>
              <a:t>(19) I made mistakes in the war zone that led to injury or death </a:t>
            </a:r>
          </a:p>
          <a:p>
            <a:r>
              <a:rPr lang="en-US" dirty="0"/>
              <a:t>(20) I came to realize during the war that I enjoyed violence</a:t>
            </a:r>
          </a:p>
          <a:p>
            <a:endParaRPr lang="en-US" dirty="0"/>
          </a:p>
          <a:p>
            <a:pPr marL="168758" indent="-168758">
              <a:buFont typeface="Arial" panose="020B0604020202020204" pitchFamily="34" charset="0"/>
              <a:buChar char="•"/>
            </a:pPr>
            <a:r>
              <a:rPr lang="en-US" dirty="0"/>
              <a:t>Moral Injury Event Scale (MIES) questions:  </a:t>
            </a:r>
          </a:p>
          <a:p>
            <a:r>
              <a:rPr lang="en-US" dirty="0"/>
              <a:t>(1) I saw things that were morally wrong</a:t>
            </a:r>
          </a:p>
          <a:p>
            <a:r>
              <a:rPr lang="en-US" dirty="0"/>
              <a:t>(2) I am troubled by having witnessed others' immoral acts</a:t>
            </a:r>
          </a:p>
          <a:p>
            <a:r>
              <a:rPr lang="en-US" dirty="0"/>
              <a:t>(3) I acted in ways that violated my own moral code or values</a:t>
            </a:r>
          </a:p>
          <a:p>
            <a:r>
              <a:rPr lang="en-US" dirty="0"/>
              <a:t>(4) I am troubled by having acted in ways that violated my own morals or values</a:t>
            </a:r>
          </a:p>
          <a:p>
            <a:r>
              <a:rPr lang="en-US" dirty="0"/>
              <a:t>(5) I violated my own morals by failing to do something that I felt I should have done</a:t>
            </a:r>
          </a:p>
          <a:p>
            <a:r>
              <a:rPr lang="en-US" dirty="0"/>
              <a:t>(6) 1 am troubled because I violated my morals by failing to do something that 1 felt I should have done</a:t>
            </a:r>
          </a:p>
          <a:p>
            <a:r>
              <a:rPr lang="en-US" dirty="0"/>
              <a:t>(7) I feel betrayed by leaders who I once trusted</a:t>
            </a:r>
          </a:p>
          <a:p>
            <a:r>
              <a:rPr lang="en-US" dirty="0"/>
              <a:t>(8) I feel betrayed by fellow service members who I once trusted</a:t>
            </a:r>
          </a:p>
          <a:p>
            <a:r>
              <a:rPr lang="en-US" dirty="0"/>
              <a:t>(9) I feel betrayed by others outside the U.S. military who I once trusted</a:t>
            </a:r>
          </a:p>
        </p:txBody>
      </p:sp>
      <p:sp>
        <p:nvSpPr>
          <p:cNvPr id="4" name="Slide Number Placeholder 3"/>
          <p:cNvSpPr>
            <a:spLocks noGrp="1"/>
          </p:cNvSpPr>
          <p:nvPr>
            <p:ph type="sldNum" sz="quarter" idx="10"/>
          </p:nvPr>
        </p:nvSpPr>
        <p:spPr/>
        <p:txBody>
          <a:bodyPr/>
          <a:lstStyle/>
          <a:p>
            <a:pPr>
              <a:defRPr/>
            </a:pPr>
            <a:fld id="{F7DA4CA5-1089-424A-A705-504A0D46EAE3}" type="slidenum">
              <a:rPr lang="en-US" smtClean="0"/>
              <a:pPr>
                <a:defRPr/>
              </a:pPr>
              <a:t>10</a:t>
            </a:fld>
            <a:endParaRPr lang="en-US" dirty="0"/>
          </a:p>
        </p:txBody>
      </p:sp>
    </p:spTree>
    <p:extLst>
      <p:ext uri="{BB962C8B-B14F-4D97-AF65-F5344CB8AC3E}">
        <p14:creationId xmlns:p14="http://schemas.microsoft.com/office/powerpoint/2010/main" val="447233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MORAL INJURY BEYOND THE BATTLEFIELD</a:t>
            </a:r>
          </a:p>
          <a:p>
            <a:r>
              <a:rPr lang="en-US" dirty="0"/>
              <a:t>The concept of moral injury beyond the battlefield may be applied to</a:t>
            </a:r>
          </a:p>
          <a:p>
            <a:r>
              <a:rPr lang="en-US" dirty="0"/>
              <a:t>individuals who sought psychotherapy for various symptoms of depression</a:t>
            </a:r>
          </a:p>
          <a:p>
            <a:r>
              <a:rPr lang="en-US" dirty="0"/>
              <a:t>and distress. In the process of therapy, each came to understand that an</a:t>
            </a:r>
          </a:p>
          <a:p>
            <a:r>
              <a:rPr lang="en-US" dirty="0"/>
              <a:t>earlier act that transgressed and created cognitive dissonance within their</a:t>
            </a:r>
          </a:p>
          <a:p>
            <a:r>
              <a:rPr lang="en-US" dirty="0"/>
              <a:t>set of moral schema had resulted in moral injury and required moral repair.</a:t>
            </a:r>
          </a:p>
          <a:p>
            <a:endParaRPr lang="en-US" dirty="0"/>
          </a:p>
          <a:p>
            <a:r>
              <a:rPr lang="en-US" dirty="0"/>
              <a:t>The characteristics of moral injury and its social cognitive explanation are demonstrated in these nonmilitary situations in order to connect a clinical</a:t>
            </a:r>
          </a:p>
          <a:p>
            <a:r>
              <a:rPr lang="en-US" dirty="0"/>
              <a:t>understanding of the concepts with implications for practice.</a:t>
            </a:r>
          </a:p>
          <a:p>
            <a:endParaRPr lang="en-US" dirty="0"/>
          </a:p>
          <a:p>
            <a:endParaRPr lang="en-US" dirty="0"/>
          </a:p>
          <a:p>
            <a:r>
              <a:rPr lang="en-US" b="1" dirty="0"/>
              <a:t>Larisa’s Reluctant Choice</a:t>
            </a:r>
          </a:p>
          <a:p>
            <a:r>
              <a:rPr lang="en-US" dirty="0"/>
              <a:t>Larisa, a 39-year-old, divorced, Russian American woman, reported having</a:t>
            </a:r>
          </a:p>
          <a:p>
            <a:r>
              <a:rPr lang="en-US" dirty="0"/>
              <a:t>difficulty recovering from a hysterectomy. She was frustrated that her doctors</a:t>
            </a:r>
          </a:p>
          <a:p>
            <a:r>
              <a:rPr lang="en-US" dirty="0"/>
              <a:t>could not find any medical reasons for her continued pain, and heeded their</a:t>
            </a:r>
          </a:p>
          <a:p>
            <a:r>
              <a:rPr lang="en-US" dirty="0"/>
              <a:t>recommendations for counseling to address her emotional reactions to the</a:t>
            </a:r>
          </a:p>
          <a:p>
            <a:r>
              <a:rPr lang="en-US" dirty="0"/>
              <a:t>surgery.</a:t>
            </a:r>
          </a:p>
          <a:p>
            <a:r>
              <a:rPr lang="en-US" dirty="0"/>
              <a:t>Larisa’s parents immigrated to the United States from Chechnya before</a:t>
            </a:r>
          </a:p>
          <a:p>
            <a:r>
              <a:rPr lang="en-US" dirty="0"/>
              <a:t>she was born. She and her mother remain close. Larisa describes her mother</a:t>
            </a:r>
          </a:p>
          <a:p>
            <a:r>
              <a:rPr lang="en-US" dirty="0"/>
              <a:t>as a devout Russian Orthodox, but she states she does not identify herself</a:t>
            </a:r>
          </a:p>
          <a:p>
            <a:r>
              <a:rPr lang="en-US" dirty="0"/>
              <a:t>as religious. Shortly after she began counseling, Larisa found out that her</a:t>
            </a:r>
          </a:p>
          <a:p>
            <a:r>
              <a:rPr lang="en-US" dirty="0"/>
              <a:t>husband, from whom she was divorced, had remarried, and that he and his</a:t>
            </a:r>
          </a:p>
          <a:p>
            <a:r>
              <a:rPr lang="en-US" dirty="0"/>
              <a:t>wife were expecting a child. She disclosed that she had an abortion during</a:t>
            </a:r>
          </a:p>
          <a:p>
            <a:r>
              <a:rPr lang="en-US" dirty="0"/>
              <a:t>their marriage. Larisa regretted having the abortion, not on religious, political,</a:t>
            </a:r>
          </a:p>
          <a:p>
            <a:r>
              <a:rPr lang="en-US" dirty="0"/>
              <a:t>or moral grounds, but because she really wanted to keep the child. However,</a:t>
            </a:r>
          </a:p>
          <a:p>
            <a:r>
              <a:rPr lang="en-US" dirty="0"/>
              <a:t>her husband told her that he would not stay in the relationship if she did,</a:t>
            </a:r>
          </a:p>
          <a:p>
            <a:r>
              <a:rPr lang="en-US" dirty="0"/>
              <a:t>as he did not feel ready to be a parent and wanted to wait until they were</a:t>
            </a:r>
          </a:p>
          <a:p>
            <a:r>
              <a:rPr lang="en-US" dirty="0"/>
              <a:t>more financially stable. When Larisa reached out to her mother for support,</a:t>
            </a:r>
          </a:p>
          <a:p>
            <a:r>
              <a:rPr lang="en-US" dirty="0"/>
              <a:t>her mother told her she should have the baby and give it up for adoption,</a:t>
            </a:r>
          </a:p>
          <a:p>
            <a:r>
              <a:rPr lang="en-US" dirty="0"/>
              <a:t>as she could not help support Larisa financially. Feeling she had no other</a:t>
            </a:r>
          </a:p>
          <a:p>
            <a:r>
              <a:rPr lang="en-US" dirty="0"/>
              <a:t>choice, she made the decision to have the abortion, hoping to be able to</a:t>
            </a:r>
          </a:p>
          <a:p>
            <a:r>
              <a:rPr lang="en-US" dirty="0"/>
              <a:t>start a family later.</a:t>
            </a:r>
          </a:p>
          <a:p>
            <a:r>
              <a:rPr lang="en-US" dirty="0"/>
              <a:t>In her therapy, Larisa discussed having difficulty moving forward with</a:t>
            </a:r>
          </a:p>
          <a:p>
            <a:r>
              <a:rPr lang="en-US" dirty="0"/>
              <a:t>her life. As a result of the hysterectomy, she felt doomed to a life without</a:t>
            </a:r>
          </a:p>
          <a:p>
            <a:r>
              <a:rPr lang="en-US" dirty="0"/>
              <a:t>children, which is not how she envisioned her life. She wondered if her</a:t>
            </a:r>
          </a:p>
          <a:p>
            <a:r>
              <a:rPr lang="en-US" dirty="0"/>
              <a:t>physical pain might be connected to her emotional pain over the abortion</a:t>
            </a:r>
          </a:p>
          <a:p>
            <a:r>
              <a:rPr lang="en-US" dirty="0"/>
              <a:t>and her future without children. She ruminated on memories of the day of</a:t>
            </a:r>
          </a:p>
          <a:p>
            <a:r>
              <a:rPr lang="en-US" dirty="0"/>
              <a:t>the procedure, and on her fears about what the future held for her.</a:t>
            </a:r>
          </a:p>
          <a:p>
            <a:r>
              <a:rPr lang="en-US" dirty="0"/>
              <a:t>Larisa has not been faced with the moral challenges of war about which</a:t>
            </a:r>
          </a:p>
          <a:p>
            <a:r>
              <a:rPr lang="en-US" dirty="0"/>
              <a:t>soldiers have little choice. Rather, as a young woman she freely chose an</a:t>
            </a:r>
          </a:p>
          <a:p>
            <a:r>
              <a:rPr lang="en-US" dirty="0"/>
              <a:t>abortion. </a:t>
            </a:r>
          </a:p>
          <a:p>
            <a:endParaRPr lang="en-US" dirty="0"/>
          </a:p>
          <a:p>
            <a:r>
              <a:rPr lang="en-US" dirty="0"/>
              <a:t>This act meets Shay’s (2011) three criteria for moral injury. The</a:t>
            </a:r>
          </a:p>
          <a:p>
            <a:r>
              <a:rPr lang="en-US" dirty="0"/>
              <a:t>abortion was her own choice. Additionally, for a financially burdened young</a:t>
            </a:r>
          </a:p>
          <a:p>
            <a:r>
              <a:rPr lang="en-US" dirty="0"/>
              <a:t>woman, the threat of the end of her marriage represented high stakes. The</a:t>
            </a:r>
          </a:p>
          <a:p>
            <a:r>
              <a:rPr lang="en-US" dirty="0"/>
              <a:t>third criteria, violation of what is considered right, might more typically be</a:t>
            </a:r>
          </a:p>
          <a:p>
            <a:r>
              <a:rPr lang="en-US" dirty="0"/>
              <a:t>seen as a violation of a cultural moral, religious, or political standard. Larisa’s</a:t>
            </a:r>
          </a:p>
          <a:p>
            <a:r>
              <a:rPr lang="en-US" dirty="0"/>
              <a:t>choice was not motivated by these standards. Rather, for her, it was right</a:t>
            </a:r>
          </a:p>
          <a:p>
            <a:r>
              <a:rPr lang="en-US" dirty="0"/>
              <a:t>to be a mother and to raise children. The choice of the abortion abrogated</a:t>
            </a:r>
          </a:p>
          <a:p>
            <a:r>
              <a:rPr lang="en-US" dirty="0"/>
              <a:t>that right. </a:t>
            </a:r>
            <a:r>
              <a:rPr lang="en-US" dirty="0" err="1"/>
              <a:t>Litz</a:t>
            </a:r>
            <a:r>
              <a:rPr lang="en-US" dirty="0"/>
              <a:t> et al. (2009) note that in PTSD, traumatic events (that in PTSD</a:t>
            </a:r>
          </a:p>
          <a:p>
            <a:r>
              <a:rPr lang="en-US" dirty="0"/>
              <a:t>happen to a person) create dissonance with schema about self-worthiness</a:t>
            </a:r>
          </a:p>
          <a:p>
            <a:r>
              <a:rPr lang="en-US" dirty="0"/>
              <a:t>and the safety and benevolence of the world. Psychic injury occurs when</a:t>
            </a:r>
          </a:p>
          <a:p>
            <a:r>
              <a:rPr lang="en-US" dirty="0"/>
              <a:t>the person cannot assimilate the traumatic situation into existing schema</a:t>
            </a:r>
          </a:p>
          <a:p>
            <a:r>
              <a:rPr lang="en-US" dirty="0"/>
              <a:t>or accommodate to the traumatic situation by forming new schema. They</a:t>
            </a:r>
          </a:p>
          <a:p>
            <a:r>
              <a:rPr lang="en-US" dirty="0"/>
              <a:t>continue, “Similar to social-cognitive theories of PTSD, we argue that moral</a:t>
            </a:r>
          </a:p>
          <a:p>
            <a:r>
              <a:rPr lang="en-US" dirty="0"/>
              <a:t>injury involves an act of transgression that creates dissonance and conflict</a:t>
            </a:r>
          </a:p>
          <a:p>
            <a:r>
              <a:rPr lang="en-US" dirty="0"/>
              <a:t>because it violates assumptions and beliefs about right and wrong and</a:t>
            </a:r>
          </a:p>
          <a:p>
            <a:r>
              <a:rPr lang="en-US" dirty="0"/>
              <a:t>personal goodness” . For Larisa, it became difficult following the</a:t>
            </a:r>
          </a:p>
          <a:p>
            <a:r>
              <a:rPr lang="en-US" dirty="0"/>
              <a:t>abortion to integrate the end of the pregnancy with her internalized schema</a:t>
            </a:r>
          </a:p>
          <a:p>
            <a:r>
              <a:rPr lang="en-US" dirty="0"/>
              <a:t>of self as mother. As with PTSD, avoidance of the triggers of memories of</a:t>
            </a:r>
          </a:p>
          <a:p>
            <a:r>
              <a:rPr lang="en-US" dirty="0"/>
              <a:t>the injurious trauma can be temporarily and imperfectly adaptive. It was the</a:t>
            </a:r>
          </a:p>
          <a:p>
            <a:r>
              <a:rPr lang="en-US" dirty="0"/>
              <a:t>experience of the hysterectomy and the meaning she inevitably placed on it</a:t>
            </a:r>
          </a:p>
          <a:p>
            <a:r>
              <a:rPr lang="en-US" dirty="0"/>
              <a:t>that ended the possibility of avoidance and brought on guilt, intermingled</a:t>
            </a:r>
          </a:p>
          <a:p>
            <a:r>
              <a:rPr lang="en-US" dirty="0"/>
              <a:t>with her physical pain of her moral injury.</a:t>
            </a:r>
          </a:p>
          <a:p>
            <a:endParaRPr lang="en-US" dirty="0"/>
          </a:p>
          <a:p>
            <a:r>
              <a:rPr lang="en-US" b="1" dirty="0"/>
              <a:t>Susan’s Unholy Affair</a:t>
            </a:r>
          </a:p>
          <a:p>
            <a:r>
              <a:rPr lang="en-US" dirty="0"/>
              <a:t>Susan, a 45-year-old minister came to therapy with symptoms of depression.</a:t>
            </a:r>
          </a:p>
          <a:p>
            <a:r>
              <a:rPr lang="en-US" dirty="0"/>
              <a:t>She had lost interest in sex and was aware that she was self-medicating with</a:t>
            </a:r>
          </a:p>
          <a:p>
            <a:r>
              <a:rPr lang="en-US" dirty="0"/>
              <a:t>alcohol. About 10 years before, married with three young children and Pastor</a:t>
            </a:r>
          </a:p>
          <a:p>
            <a:r>
              <a:rPr lang="en-US" dirty="0"/>
              <a:t>of her church, she fell in love with a member of her congregation who was</a:t>
            </a:r>
          </a:p>
          <a:p>
            <a:r>
              <a:rPr lang="en-US" dirty="0"/>
              <a:t>also married with children. They began an affair that she described as highly</a:t>
            </a:r>
          </a:p>
          <a:p>
            <a:r>
              <a:rPr lang="en-US" dirty="0"/>
              <a:t>sexual, and she believed that she had truly met her “soul mate.” When the</a:t>
            </a:r>
          </a:p>
          <a:p>
            <a:r>
              <a:rPr lang="en-US" dirty="0"/>
              <a:t>affair became public, she lost her position in the church, both divorced their</a:t>
            </a:r>
          </a:p>
          <a:p>
            <a:r>
              <a:rPr lang="en-US" dirty="0"/>
              <a:t>spouses, and the couple married. Shortly after the marriage, her depression</a:t>
            </a:r>
          </a:p>
          <a:p>
            <a:r>
              <a:rPr lang="en-US" dirty="0"/>
              <a:t>began.</a:t>
            </a:r>
          </a:p>
          <a:p>
            <a:r>
              <a:rPr lang="en-US" dirty="0"/>
              <a:t>As with Larisa, Susan made a choice. Unlike Larisa’s single act, Susan</a:t>
            </a:r>
          </a:p>
          <a:p>
            <a:r>
              <a:rPr lang="en-US" dirty="0"/>
              <a:t>began an ongoing relationship. This was her own decision. Susan’s behavior</a:t>
            </a:r>
          </a:p>
          <a:p>
            <a:r>
              <a:rPr lang="en-US" dirty="0"/>
              <a:t>was not compelled by the same high stakes, as Larisa; rather, the stakes for</a:t>
            </a:r>
          </a:p>
          <a:p>
            <a:r>
              <a:rPr lang="en-US" dirty="0"/>
              <a:t>Susan were related to her role as a minister. She preached the sanctity of</a:t>
            </a:r>
          </a:p>
          <a:p>
            <a:r>
              <a:rPr lang="en-US" dirty="0"/>
              <a:t>marriage and sin of adultery. She held herself to higher moral standards than</a:t>
            </a:r>
          </a:p>
          <a:p>
            <a:r>
              <a:rPr lang="en-US" dirty="0"/>
              <a:t>others may. As Boudreau (2011) states, the damage was to her own moral</a:t>
            </a:r>
          </a:p>
          <a:p>
            <a:r>
              <a:rPr lang="en-US" dirty="0"/>
              <a:t>fiber. She said that in having the affair she lost her “moral authority.” Susan’s</a:t>
            </a:r>
          </a:p>
          <a:p>
            <a:r>
              <a:rPr lang="en-US" dirty="0"/>
              <a:t>actions violated broad cultural as well as her personal standards of fidelity</a:t>
            </a:r>
          </a:p>
          <a:p>
            <a:r>
              <a:rPr lang="en-US" dirty="0"/>
              <a:t>in marriage. For Susan, the outcome was traumatic, as the act of taking that</a:t>
            </a:r>
          </a:p>
          <a:p>
            <a:r>
              <a:rPr lang="en-US" dirty="0"/>
              <a:t>high stakes risk produced internal conflict that overwhelmed her capacity to</a:t>
            </a:r>
          </a:p>
          <a:p>
            <a:r>
              <a:rPr lang="en-US" dirty="0"/>
              <a:t>cope (Herman, 1992). </a:t>
            </a:r>
            <a:r>
              <a:rPr lang="en-US" dirty="0" err="1"/>
              <a:t>Litz</a:t>
            </a:r>
            <a:r>
              <a:rPr lang="en-US" dirty="0"/>
              <a:t> et al. (2009) discuss how the cognitive model of</a:t>
            </a:r>
          </a:p>
          <a:p>
            <a:r>
              <a:rPr lang="en-US" dirty="0"/>
              <a:t>PTSD adapted to explain moral injury may inform understanding of Susan’s</a:t>
            </a:r>
          </a:p>
          <a:p>
            <a:r>
              <a:rPr lang="en-US" dirty="0"/>
              <a:t>situation. Authors who refer to military situations cite research on the moral</a:t>
            </a:r>
          </a:p>
          <a:p>
            <a:r>
              <a:rPr lang="en-US" dirty="0"/>
              <a:t>emotions of shame and guilt. They say shame is more damaging to emotional</a:t>
            </a:r>
          </a:p>
          <a:p>
            <a:r>
              <a:rPr lang="en-US" dirty="0"/>
              <a:t>and mental health than guilt (see Tangney et al., 1996). Consequently, shame</a:t>
            </a:r>
          </a:p>
          <a:p>
            <a:r>
              <a:rPr lang="en-US" dirty="0"/>
              <a:t>may be a more integral part of moral injury” (p. 699). For Susan, the personal</a:t>
            </a:r>
          </a:p>
          <a:p>
            <a:r>
              <a:rPr lang="en-US" dirty="0"/>
              <a:t>moral injury led to public shame that could no longer be masked by use of</a:t>
            </a:r>
          </a:p>
          <a:p>
            <a:r>
              <a:rPr lang="en-US" dirty="0"/>
              <a:t>alcohol. This moral injury contributed to her overall dysphoria.</a:t>
            </a:r>
          </a:p>
          <a:p>
            <a:endParaRPr lang="en-US" dirty="0"/>
          </a:p>
          <a:p>
            <a:r>
              <a:rPr lang="en-US" b="1" dirty="0"/>
              <a:t>Mark’s Fatal Trip Home</a:t>
            </a:r>
          </a:p>
          <a:p>
            <a:r>
              <a:rPr lang="en-US" dirty="0"/>
              <a:t>Mark came to therapy at age 55, though he looked a great deal older. He</a:t>
            </a:r>
          </a:p>
          <a:p>
            <a:r>
              <a:rPr lang="en-US" dirty="0"/>
              <a:t>walked with difficulty, and had an aging, sad face. He spoke of his depressed</a:t>
            </a:r>
          </a:p>
          <a:p>
            <a:r>
              <a:rPr lang="en-US" dirty="0"/>
              <a:t>thoughts, including imaging driving off a bridge that he would be driving</a:t>
            </a:r>
          </a:p>
          <a:p>
            <a:r>
              <a:rPr lang="en-US" dirty="0"/>
              <a:t>over, or driving very slowly in the fast lane of the highway. He had difficulty</a:t>
            </a:r>
          </a:p>
          <a:p>
            <a:r>
              <a:rPr lang="en-US" dirty="0"/>
              <a:t>working and maintaining engagement with his wife and grown children.</a:t>
            </a:r>
          </a:p>
          <a:p>
            <a:r>
              <a:rPr lang="en-US" dirty="0"/>
              <a:t>Mark grew up in a small town and his parents were very much admired</a:t>
            </a:r>
          </a:p>
          <a:p>
            <a:r>
              <a:rPr lang="en-US" dirty="0"/>
              <a:t>within the community. Mark was a “superstar” in both high school and college</a:t>
            </a:r>
          </a:p>
          <a:p>
            <a:r>
              <a:rPr lang="en-US" dirty="0"/>
              <a:t>for his academic achievements as well as athletic achievements. Near</a:t>
            </a:r>
          </a:p>
          <a:p>
            <a:r>
              <a:rPr lang="en-US" dirty="0"/>
              <a:t>the end of his senior year of college he was driving home from visiting his</a:t>
            </a:r>
          </a:p>
          <a:p>
            <a:r>
              <a:rPr lang="en-US" dirty="0"/>
              <a:t>girlfriend who lived a great distance away. His friends said he should wait</a:t>
            </a:r>
          </a:p>
          <a:p>
            <a:r>
              <a:rPr lang="en-US" dirty="0"/>
              <a:t>until the next day to drive, but he thought of himself as so strong that “of</a:t>
            </a:r>
          </a:p>
          <a:p>
            <a:r>
              <a:rPr lang="en-US" dirty="0"/>
              <a:t>course” he could manage this monumental feat. He was tired while driving</a:t>
            </a:r>
          </a:p>
          <a:p>
            <a:r>
              <a:rPr lang="en-US" dirty="0"/>
              <a:t>through the day and into the night but thought that he could “tough</a:t>
            </a:r>
          </a:p>
          <a:p>
            <a:r>
              <a:rPr lang="en-US" dirty="0"/>
              <a:t>it out.” He apparently fell asleep at the wheel, his car swerved onto the</a:t>
            </a:r>
          </a:p>
          <a:p>
            <a:r>
              <a:rPr lang="en-US" dirty="0"/>
              <a:t>other side of the highway, and he hit a car head on at high speed. He</a:t>
            </a:r>
          </a:p>
          <a:p>
            <a:r>
              <a:rPr lang="en-US" dirty="0"/>
              <a:t>remembers nothing of the accident. He suffered severe injuries. In the other</a:t>
            </a:r>
          </a:p>
          <a:p>
            <a:r>
              <a:rPr lang="en-US" dirty="0"/>
              <a:t>car, one person suffered critical injuries and the other one died instantly.</a:t>
            </a:r>
          </a:p>
          <a:p>
            <a:r>
              <a:rPr lang="en-US" dirty="0"/>
              <a:t>While this was an accident, internally Mark knew well that he had used very</a:t>
            </a:r>
          </a:p>
          <a:p>
            <a:r>
              <a:rPr lang="en-US" dirty="0"/>
              <a:t>poor judgment in making the trip in the first place. His shame resulted from</a:t>
            </a:r>
          </a:p>
          <a:p>
            <a:r>
              <a:rPr lang="en-US" dirty="0"/>
              <a:t>making the decision to drive when he knew he was tired, and not being</a:t>
            </a:r>
          </a:p>
          <a:p>
            <a:r>
              <a:rPr lang="en-US" dirty="0"/>
              <a:t>strong enough to stay awake and in control of the car. The outcome of that</a:t>
            </a:r>
          </a:p>
          <a:p>
            <a:r>
              <a:rPr lang="en-US" dirty="0"/>
              <a:t>decision was very bad. In Mark’s mind, since the effect was bad, he was a</a:t>
            </a:r>
          </a:p>
          <a:p>
            <a:r>
              <a:rPr lang="en-US" dirty="0"/>
              <a:t>bad person.</a:t>
            </a:r>
          </a:p>
          <a:p>
            <a:r>
              <a:rPr lang="en-US" dirty="0"/>
              <a:t>There were no criminal charges placed against him. He thought it was</a:t>
            </a:r>
          </a:p>
          <a:p>
            <a:r>
              <a:rPr lang="en-US" dirty="0"/>
              <a:t>because he was also so injured, and that he was considered to be outstanding</a:t>
            </a:r>
          </a:p>
          <a:p>
            <a:r>
              <a:rPr lang="en-US" dirty="0"/>
              <a:t>in the community. He worked hard at recovery, finished college, got a job,</a:t>
            </a:r>
          </a:p>
          <a:p>
            <a:r>
              <a:rPr lang="en-US" dirty="0"/>
              <a:t>and married. He functioned beyond the incident, but internally he continued</a:t>
            </a:r>
          </a:p>
          <a:p>
            <a:r>
              <a:rPr lang="en-US" dirty="0"/>
              <a:t>to see himself as a bad person, which affected much of his life. He felt that</a:t>
            </a:r>
          </a:p>
          <a:p>
            <a:r>
              <a:rPr lang="en-US" dirty="0"/>
              <a:t>if people really knew him they would see his badness. This reflects Mark’s</a:t>
            </a:r>
          </a:p>
          <a:p>
            <a:r>
              <a:rPr lang="en-US" dirty="0"/>
              <a:t>internalization of shame from the event.</a:t>
            </a:r>
          </a:p>
          <a:p>
            <a:endParaRPr lang="en-US" dirty="0"/>
          </a:p>
          <a:p>
            <a:r>
              <a:rPr lang="en-US" dirty="0"/>
              <a:t>It was hard for Mark to talk of being “happy” since the accident, and</a:t>
            </a:r>
          </a:p>
          <a:p>
            <a:r>
              <a:rPr lang="en-US" dirty="0"/>
              <a:t>he rarely talked with anyone about the accident. He had said that maybe</a:t>
            </a:r>
          </a:p>
          <a:p>
            <a:r>
              <a:rPr lang="en-US" dirty="0"/>
              <a:t>it would have been better if he had been charged and had to “pay for</a:t>
            </a:r>
          </a:p>
          <a:p>
            <a:r>
              <a:rPr lang="en-US" dirty="0"/>
              <a:t>what he had done.” Some time ago, his primary care physician put him on</a:t>
            </a:r>
          </a:p>
          <a:p>
            <a:r>
              <a:rPr lang="en-US" dirty="0"/>
              <a:t>antidepressants. His depression worsened as he reached his 50th birthday.</a:t>
            </a:r>
          </a:p>
          <a:p>
            <a:r>
              <a:rPr lang="en-US" dirty="0"/>
              <a:t>Much into therapy he realized that the person who was killed was in her 50s.</a:t>
            </a:r>
          </a:p>
          <a:p>
            <a:r>
              <a:rPr lang="en-US" dirty="0"/>
              <a:t>Larisa and Susan were actors who made behavioral choices that violated</a:t>
            </a:r>
          </a:p>
          <a:p>
            <a:r>
              <a:rPr lang="en-US" dirty="0"/>
              <a:t>either personal or cultural standards of what is right. Mark had an</a:t>
            </a:r>
          </a:p>
          <a:p>
            <a:r>
              <a:rPr lang="en-US" dirty="0"/>
              <a:t>accident. He did not choose to harm another, but had he not taken the</a:t>
            </a:r>
          </a:p>
          <a:p>
            <a:r>
              <a:rPr lang="en-US" dirty="0"/>
              <a:t>drive when tired, the death would not have happened. Larisa found herself</a:t>
            </a:r>
          </a:p>
          <a:p>
            <a:r>
              <a:rPr lang="en-US" dirty="0"/>
              <a:t>in a high stakes situation to which she had to figure out a response. Susan</a:t>
            </a:r>
          </a:p>
          <a:p>
            <a:r>
              <a:rPr lang="en-US" dirty="0"/>
              <a:t>placed herself in one by taking great risk and suffering subsequent loss. Mark</a:t>
            </a:r>
          </a:p>
          <a:p>
            <a:r>
              <a:rPr lang="en-US" dirty="0"/>
              <a:t>had no luxury of time and consideration. Young men do not consider the</a:t>
            </a:r>
          </a:p>
          <a:p>
            <a:r>
              <a:rPr lang="en-US" dirty="0"/>
              <a:t>stakes when they make a long drive home. Conscious of it or not, the stakes</a:t>
            </a:r>
          </a:p>
          <a:p>
            <a:r>
              <a:rPr lang="en-US" dirty="0"/>
              <a:t>were high.</a:t>
            </a:r>
          </a:p>
          <a:p>
            <a:endParaRPr lang="en-US" dirty="0"/>
          </a:p>
        </p:txBody>
      </p:sp>
      <p:sp>
        <p:nvSpPr>
          <p:cNvPr id="4" name="Header Placeholder 3"/>
          <p:cNvSpPr>
            <a:spLocks noGrp="1"/>
          </p:cNvSpPr>
          <p:nvPr>
            <p:ph type="hdr" sz="quarter" idx="10"/>
          </p:nvPr>
        </p:nvSpPr>
        <p:spPr/>
        <p:txBody>
          <a:bodyPr/>
          <a:lstStyle/>
          <a:p>
            <a:r>
              <a:rPr lang="en-US"/>
              <a:t>MORAL INJURY: a Scoping Study</a:t>
            </a:r>
            <a:endParaRPr lang="en-US" dirty="0"/>
          </a:p>
        </p:txBody>
      </p:sp>
      <p:sp>
        <p:nvSpPr>
          <p:cNvPr id="5" name="Slide Number Placeholder 4"/>
          <p:cNvSpPr>
            <a:spLocks noGrp="1"/>
          </p:cNvSpPr>
          <p:nvPr>
            <p:ph type="sldNum" sz="quarter" idx="11"/>
          </p:nvPr>
        </p:nvSpPr>
        <p:spPr/>
        <p:txBody>
          <a:bodyPr/>
          <a:lstStyle/>
          <a:p>
            <a:fld id="{3F5850C8-8715-441A-8B76-B8EF3D1FCA86}" type="slidenum">
              <a:rPr lang="en-US" smtClean="0"/>
              <a:t>11</a:t>
            </a:fld>
            <a:endParaRPr lang="en-US" dirty="0"/>
          </a:p>
        </p:txBody>
      </p:sp>
    </p:spTree>
    <p:extLst>
      <p:ext uri="{BB962C8B-B14F-4D97-AF65-F5344CB8AC3E}">
        <p14:creationId xmlns:p14="http://schemas.microsoft.com/office/powerpoint/2010/main" val="704768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MORAL INJURY: a Scoping Study</a:t>
            </a:r>
            <a:endParaRPr lang="en-US" dirty="0"/>
          </a:p>
        </p:txBody>
      </p:sp>
      <p:sp>
        <p:nvSpPr>
          <p:cNvPr id="5" name="Slide Number Placeholder 4"/>
          <p:cNvSpPr>
            <a:spLocks noGrp="1"/>
          </p:cNvSpPr>
          <p:nvPr>
            <p:ph type="sldNum" sz="quarter" idx="11"/>
          </p:nvPr>
        </p:nvSpPr>
        <p:spPr/>
        <p:txBody>
          <a:bodyPr/>
          <a:lstStyle/>
          <a:p>
            <a:fld id="{3F5850C8-8715-441A-8B76-B8EF3D1FCA86}" type="slidenum">
              <a:rPr lang="en-US" smtClean="0"/>
              <a:t>12</a:t>
            </a:fld>
            <a:endParaRPr lang="en-US" dirty="0"/>
          </a:p>
        </p:txBody>
      </p:sp>
    </p:spTree>
    <p:extLst>
      <p:ext uri="{BB962C8B-B14F-4D97-AF65-F5344CB8AC3E}">
        <p14:creationId xmlns:p14="http://schemas.microsoft.com/office/powerpoint/2010/main" val="704768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25" lvl="1" indent="-170125" defTabSz="907335">
              <a:buFont typeface="Arial" panose="020B0604020202020204" pitchFamily="34" charset="0"/>
              <a:buChar char="•"/>
              <a:defRPr/>
            </a:pPr>
            <a:r>
              <a:rPr lang="en-US" b="1" dirty="0">
                <a:latin typeface="Arial" panose="020B0604020202020204" pitchFamily="34" charset="0"/>
                <a:cs typeface="Arial" panose="020B0604020202020204" pitchFamily="34" charset="0"/>
              </a:rPr>
              <a:t>Emerging construct </a:t>
            </a:r>
            <a:r>
              <a:rPr lang="en-US" dirty="0">
                <a:latin typeface="Arial" panose="020B0604020202020204" pitchFamily="34" charset="0"/>
                <a:cs typeface="Arial" panose="020B0604020202020204" pitchFamily="34" charset="0"/>
              </a:rPr>
              <a:t>that attempts to more fully address the myriad needs of military populations  </a:t>
            </a:r>
            <a:r>
              <a:rPr lang="en-US" sz="800" baseline="30000" dirty="0">
                <a:latin typeface="Arial" panose="020B0604020202020204" pitchFamily="34" charset="0"/>
                <a:cs typeface="Arial" panose="020B0604020202020204" pitchFamily="34" charset="0"/>
              </a:rPr>
              <a:t>(Currier, Holland &amp; </a:t>
            </a:r>
            <a:r>
              <a:rPr lang="en-US" sz="800" baseline="30000" dirty="0" err="1">
                <a:latin typeface="Arial" panose="020B0604020202020204" pitchFamily="34" charset="0"/>
                <a:cs typeface="Arial" panose="020B0604020202020204" pitchFamily="34" charset="0"/>
              </a:rPr>
              <a:t>Mallot</a:t>
            </a:r>
            <a:r>
              <a:rPr lang="en-US" sz="800" baseline="30000" dirty="0">
                <a:latin typeface="Arial" panose="020B0604020202020204" pitchFamily="34" charset="0"/>
                <a:cs typeface="Arial" panose="020B0604020202020204" pitchFamily="34" charset="0"/>
              </a:rPr>
              <a:t>  2014)</a:t>
            </a:r>
          </a:p>
          <a:p>
            <a:pPr marL="170125" lvl="1" indent="-170125" defTabSz="907335">
              <a:buFont typeface="Arial" panose="020B0604020202020204" pitchFamily="34" charset="0"/>
              <a:buChar char="•"/>
              <a:defRPr/>
            </a:pPr>
            <a:r>
              <a:rPr lang="en-US" dirty="0">
                <a:latin typeface="Arial" panose="020B0604020202020204" pitchFamily="34" charset="0"/>
                <a:cs typeface="Arial" panose="020B0604020202020204" pitchFamily="34" charset="0"/>
              </a:rPr>
              <a:t>This construct attempts to </a:t>
            </a:r>
            <a:r>
              <a:rPr lang="en-US" b="1" dirty="0">
                <a:latin typeface="Arial" panose="020B0604020202020204" pitchFamily="34" charset="0"/>
                <a:cs typeface="Arial" panose="020B0604020202020204" pitchFamily="34" charset="0"/>
              </a:rPr>
              <a:t>capture the constellation of inappropriate guilt, shame, anger, self-handicapping behaviors, relational and spiritual/existential problems that emerge in warzone events that challenge one’s basic sense of humanity </a:t>
            </a:r>
            <a:r>
              <a:rPr lang="en-US" sz="800" baseline="30000" dirty="0">
                <a:latin typeface="Arial" panose="020B0604020202020204" pitchFamily="34" charset="0"/>
                <a:cs typeface="Arial" panose="020B0604020202020204" pitchFamily="34" charset="0"/>
              </a:rPr>
              <a:t>(Currier, Holland &amp; </a:t>
            </a:r>
            <a:r>
              <a:rPr lang="en-US" sz="800" baseline="30000" dirty="0" err="1">
                <a:latin typeface="Arial" panose="020B0604020202020204" pitchFamily="34" charset="0"/>
                <a:cs typeface="Arial" panose="020B0604020202020204" pitchFamily="34" charset="0"/>
              </a:rPr>
              <a:t>Mallot</a:t>
            </a:r>
            <a:r>
              <a:rPr lang="en-US" sz="800" baseline="30000" dirty="0">
                <a:latin typeface="Arial" panose="020B0604020202020204" pitchFamily="34" charset="0"/>
                <a:cs typeface="Arial" panose="020B0604020202020204" pitchFamily="34" charset="0"/>
              </a:rPr>
              <a:t>, 2014)</a:t>
            </a:r>
            <a:endParaRPr lang="en-US" dirty="0">
              <a:latin typeface="Arial" panose="020B0604020202020204" pitchFamily="34" charset="0"/>
              <a:cs typeface="Arial" panose="020B0604020202020204" pitchFamily="34" charset="0"/>
            </a:endParaRPr>
          </a:p>
          <a:p>
            <a:pPr marL="170125" lvl="1" indent="-170125" defTabSz="907335">
              <a:buFont typeface="Arial" panose="020B0604020202020204" pitchFamily="34" charset="0"/>
              <a:buChar char="•"/>
              <a:defRPr/>
            </a:pPr>
            <a:r>
              <a:rPr lang="en-US" dirty="0"/>
              <a:t>Note MI/SD</a:t>
            </a:r>
            <a:r>
              <a:rPr lang="en-US" baseline="0" dirty="0"/>
              <a:t> </a:t>
            </a:r>
            <a:r>
              <a:rPr lang="en-US" b="1" baseline="0" dirty="0"/>
              <a:t>may occur even when killing in war is within the Rules of Engagement (ROE), </a:t>
            </a:r>
            <a:r>
              <a:rPr lang="en-US" baseline="0" dirty="0" err="1"/>
              <a:t>Maguen</a:t>
            </a:r>
            <a:r>
              <a:rPr lang="en-US" baseline="0" dirty="0"/>
              <a:t> 2017 identified that </a:t>
            </a:r>
            <a:r>
              <a:rPr lang="en-US" b="1" baseline="0" dirty="0"/>
              <a:t>combat-related killing led to significant risk for PTSD,  alcohol abuse, suicide and functional difficulties</a:t>
            </a:r>
            <a:r>
              <a:rPr lang="en-US" baseline="0" dirty="0"/>
              <a:t>.</a:t>
            </a:r>
          </a:p>
          <a:p>
            <a:pPr marL="170125" lvl="1" indent="-170125" defTabSz="907335">
              <a:buFont typeface="Arial" panose="020B0604020202020204" pitchFamily="34" charset="0"/>
              <a:buChar char="•"/>
              <a:defRPr/>
            </a:pPr>
            <a:r>
              <a:rPr lang="en-US" dirty="0">
                <a:latin typeface="Arial" panose="020B0604020202020204" pitchFamily="34" charset="0"/>
                <a:cs typeface="Arial" panose="020B0604020202020204" pitchFamily="34" charset="0"/>
              </a:rPr>
              <a:t>These wounds have </a:t>
            </a:r>
            <a:r>
              <a:rPr lang="en-US" b="1" dirty="0">
                <a:latin typeface="Arial" panose="020B0604020202020204" pitchFamily="34" charset="0"/>
                <a:cs typeface="Arial" panose="020B0604020202020204" pitchFamily="34" charset="0"/>
              </a:rPr>
              <a:t>no quick fix: have to be clear about what happened, clarify what it meant or means to the person as they move forward,</a:t>
            </a:r>
            <a:r>
              <a:rPr lang="en-US" b="1" baseline="0" dirty="0">
                <a:latin typeface="Arial" panose="020B0604020202020204" pitchFamily="34" charset="0"/>
                <a:cs typeface="Arial" panose="020B0604020202020204" pitchFamily="34" charset="0"/>
              </a:rPr>
              <a:t> and identify what they need to do to move forward/repair/renew</a:t>
            </a:r>
          </a:p>
          <a:p>
            <a:pPr marL="170125" lvl="1" indent="-170125" defTabSz="907335">
              <a:buFont typeface="Arial" panose="020B0604020202020204" pitchFamily="34" charset="0"/>
              <a:buChar char="•"/>
              <a:defRPr/>
            </a:pPr>
            <a:r>
              <a:rPr lang="en-US" b="1" baseline="0" dirty="0">
                <a:latin typeface="Arial" panose="020B0604020202020204" pitchFamily="34" charset="0"/>
                <a:cs typeface="Arial" panose="020B0604020202020204" pitchFamily="34" charset="0"/>
              </a:rPr>
              <a:t>Research is in it’s infancy </a:t>
            </a:r>
            <a:r>
              <a:rPr lang="en-US" sz="1000" baseline="30000" dirty="0">
                <a:latin typeface="Arial" panose="020B0604020202020204" pitchFamily="34" charset="0"/>
                <a:cs typeface="Arial" panose="020B0604020202020204" pitchFamily="34" charset="0"/>
              </a:rPr>
              <a:t>(</a:t>
            </a:r>
            <a:r>
              <a:rPr lang="en-US" sz="1000" baseline="30000" dirty="0" err="1">
                <a:latin typeface="Arial" panose="020B0604020202020204" pitchFamily="34" charset="0"/>
                <a:cs typeface="Arial" panose="020B0604020202020204" pitchFamily="34" charset="0"/>
              </a:rPr>
              <a:t>Maguen</a:t>
            </a:r>
            <a:r>
              <a:rPr lang="en-US" sz="1000" baseline="30000" dirty="0">
                <a:latin typeface="Arial" panose="020B0604020202020204" pitchFamily="34" charset="0"/>
                <a:cs typeface="Arial" panose="020B0604020202020204" pitchFamily="34" charset="0"/>
              </a:rPr>
              <a:t> &amp; Litz, 2012) </a:t>
            </a:r>
          </a:p>
          <a:p>
            <a:pPr marL="170125" indent="-170125">
              <a:buFont typeface="Arial" panose="020B0604020202020204" pitchFamily="34" charset="0"/>
              <a:buChar char="•"/>
            </a:pPr>
            <a:r>
              <a:rPr lang="en-US" b="1" dirty="0"/>
              <a:t>Time/place continuum </a:t>
            </a:r>
            <a:r>
              <a:rPr lang="mr-IN" b="1" dirty="0"/>
              <a:t>…</a:t>
            </a:r>
            <a:r>
              <a:rPr lang="en-US" b="1" dirty="0"/>
              <a:t>these phenomena</a:t>
            </a:r>
            <a:r>
              <a:rPr lang="en-US" b="1" baseline="0" dirty="0"/>
              <a:t> can show up long after the events happen</a:t>
            </a:r>
            <a:r>
              <a:rPr lang="mr-IN" b="1" baseline="0" dirty="0"/>
              <a:t>…</a:t>
            </a:r>
            <a:r>
              <a:rPr lang="en-US" dirty="0"/>
              <a:t>(Haynes, 2017 quoting Ronnie </a:t>
            </a:r>
            <a:r>
              <a:rPr lang="en-US" dirty="0" err="1"/>
              <a:t>Janoff</a:t>
            </a:r>
            <a:r>
              <a:rPr lang="en-US" dirty="0"/>
              <a:t>-Bulman, “Shattered Assumptions: Toward an Understanding of Trauma,” Presentation to VA Chaplains, April 9, 2013) discussing that upon return, warriors</a:t>
            </a:r>
            <a:r>
              <a:rPr lang="en-US" baseline="0" dirty="0"/>
              <a:t> are </a:t>
            </a:r>
            <a:endParaRPr lang="en-US" dirty="0"/>
          </a:p>
          <a:p>
            <a:pPr marL="623792" lvl="1" indent="-170125">
              <a:buFont typeface="Arial" panose="020B0604020202020204" pitchFamily="34" charset="0"/>
              <a:buChar char="•"/>
            </a:pPr>
            <a:r>
              <a:rPr lang="en-US" b="1" dirty="0"/>
              <a:t>Removed from war context</a:t>
            </a:r>
          </a:p>
          <a:p>
            <a:pPr marL="623792" lvl="1" indent="-170125">
              <a:buFont typeface="Arial" panose="020B0604020202020204" pitchFamily="34" charset="0"/>
              <a:buChar char="•"/>
            </a:pPr>
            <a:r>
              <a:rPr lang="en-US" b="1" dirty="0"/>
              <a:t>Not with buddies/unit</a:t>
            </a:r>
          </a:p>
          <a:p>
            <a:pPr marL="623792" lvl="1" indent="-170125">
              <a:buFont typeface="Arial" panose="020B0604020202020204" pitchFamily="34" charset="0"/>
              <a:buChar char="•"/>
            </a:pPr>
            <a:r>
              <a:rPr lang="en-US" b="1" dirty="0"/>
              <a:t>With family/friends who don’t understand </a:t>
            </a:r>
          </a:p>
          <a:p>
            <a:pPr marL="623792" lvl="1" indent="-170125">
              <a:buFont typeface="Arial" panose="020B0604020202020204" pitchFamily="34" charset="0"/>
              <a:buChar char="•"/>
            </a:pPr>
            <a:r>
              <a:rPr lang="en-US" b="1" dirty="0"/>
              <a:t>Veteran no longer understands own actions</a:t>
            </a:r>
            <a:r>
              <a:rPr lang="mr-IN" b="1" dirty="0"/>
              <a:t>…</a:t>
            </a:r>
            <a:r>
              <a:rPr lang="en-US" b="1" dirty="0"/>
              <a:t>I</a:t>
            </a:r>
            <a:r>
              <a:rPr lang="mr-IN" b="1" dirty="0"/>
              <a:t>’</a:t>
            </a:r>
            <a:r>
              <a:rPr lang="en-US" b="1" dirty="0"/>
              <a:t>m not who I thought I was </a:t>
            </a:r>
          </a:p>
          <a:p>
            <a:pPr marL="170125" lvl="1" indent="-170125" defTabSz="907335">
              <a:buFont typeface="Arial" panose="020B0604020202020204" pitchFamily="34" charset="0"/>
              <a:buChar char="•"/>
              <a:defRPr/>
            </a:pPr>
            <a:r>
              <a:rPr lang="en-US" sz="800" dirty="0"/>
              <a:t>MI/SD can stem from lack of understanding the justice or right to harm another being </a:t>
            </a:r>
            <a:r>
              <a:rPr lang="en-US" sz="800" baseline="30000" dirty="0"/>
              <a:t>(Haynes, 2017)</a:t>
            </a:r>
          </a:p>
          <a:p>
            <a:pPr marL="170125" lvl="1" indent="-170125" defTabSz="907335">
              <a:buFont typeface="Arial" panose="020B0604020202020204" pitchFamily="34" charset="0"/>
              <a:buChar char="•"/>
              <a:defRPr/>
            </a:pPr>
            <a:endParaRPr lang="en-US" sz="800" baseline="30000" dirty="0">
              <a:latin typeface="Arial" panose="020B0604020202020204" pitchFamily="34" charset="0"/>
              <a:cs typeface="Arial" panose="020B0604020202020204" pitchFamily="34" charset="0"/>
            </a:endParaRPr>
          </a:p>
          <a:p>
            <a:pPr marL="170125" lvl="1" indent="-170125" defTabSz="907335">
              <a:buFont typeface="Arial" panose="020B0604020202020204" pitchFamily="34" charset="0"/>
              <a:buChar char="•"/>
              <a:defRPr/>
            </a:pPr>
            <a:endParaRPr lang="en-US" sz="1000" dirty="0">
              <a:latin typeface="Arial" panose="020B0604020202020204" pitchFamily="34" charset="0"/>
              <a:cs typeface="Arial" panose="020B0604020202020204" pitchFamily="34" charset="0"/>
            </a:endParaRPr>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13</a:t>
            </a:fld>
            <a:endParaRPr lang="en-US" dirty="0"/>
          </a:p>
        </p:txBody>
      </p:sp>
    </p:spTree>
    <p:extLst>
      <p:ext uri="{BB962C8B-B14F-4D97-AF65-F5344CB8AC3E}">
        <p14:creationId xmlns:p14="http://schemas.microsoft.com/office/powerpoint/2010/main" val="3815437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charset="0"/>
              <a:buChar char="•"/>
            </a:pPr>
            <a:r>
              <a:rPr lang="en-US" b="1" dirty="0">
                <a:solidFill>
                  <a:srgbClr val="FF0000"/>
                </a:solidFill>
              </a:rPr>
              <a:t>Nature</a:t>
            </a:r>
            <a:r>
              <a:rPr lang="en-US" b="1" baseline="0" dirty="0">
                <a:solidFill>
                  <a:srgbClr val="FF0000"/>
                </a:solidFill>
              </a:rPr>
              <a:t> of MI/SD leads us to then characterize the</a:t>
            </a:r>
            <a:r>
              <a:rPr lang="en-US" b="1" dirty="0">
                <a:solidFill>
                  <a:srgbClr val="FF0000"/>
                </a:solidFill>
              </a:rPr>
              <a:t> possible effects of MI/SD onto an individual</a:t>
            </a:r>
            <a:r>
              <a:rPr lang="mr-IN" b="1" dirty="0">
                <a:solidFill>
                  <a:srgbClr val="FF0000"/>
                </a:solidFill>
              </a:rPr>
              <a:t>…</a:t>
            </a:r>
            <a:r>
              <a:rPr lang="en-US" b="1" dirty="0">
                <a:solidFill>
                  <a:srgbClr val="FF0000"/>
                </a:solidFill>
              </a:rPr>
              <a:t>these are the types of signs Service</a:t>
            </a:r>
            <a:r>
              <a:rPr lang="en-US" b="1" baseline="0" dirty="0">
                <a:solidFill>
                  <a:srgbClr val="FF0000"/>
                </a:solidFill>
              </a:rPr>
              <a:t> Members and Veterans are displaying</a:t>
            </a:r>
            <a:endParaRPr lang="en-US" b="1" dirty="0">
              <a:solidFill>
                <a:srgbClr val="FF0000"/>
              </a:solidFill>
            </a:endParaRPr>
          </a:p>
          <a:p>
            <a:pPr marL="168758" indent="-168758" defTabSz="900044">
              <a:buFont typeface="Arial" charset="0"/>
              <a:buChar char="•"/>
              <a:defRPr/>
            </a:pPr>
            <a:r>
              <a:rPr lang="en-US" dirty="0">
                <a:solidFill>
                  <a:srgbClr val="FF0000"/>
                </a:solidFill>
              </a:rPr>
              <a:t>Spiritual</a:t>
            </a:r>
            <a:r>
              <a:rPr lang="en-US" baseline="0" dirty="0">
                <a:solidFill>
                  <a:srgbClr val="FF0000"/>
                </a:solidFill>
              </a:rPr>
              <a:t> crisis:  </a:t>
            </a:r>
            <a:r>
              <a:rPr lang="en-US" b="1" baseline="0" dirty="0">
                <a:solidFill>
                  <a:srgbClr val="FF0000"/>
                </a:solidFill>
              </a:rPr>
              <a:t>Spiritually</a:t>
            </a:r>
            <a:r>
              <a:rPr lang="en-US" baseline="0" dirty="0">
                <a:solidFill>
                  <a:srgbClr val="FF0000"/>
                </a:solidFill>
              </a:rPr>
              <a:t>, </a:t>
            </a:r>
            <a:r>
              <a:rPr lang="en-US" b="1" dirty="0"/>
              <a:t>For people who “lose faith,” effects of PTSD are worse </a:t>
            </a:r>
            <a:r>
              <a:rPr lang="en-US" sz="1000" b="1" baseline="30000" dirty="0"/>
              <a:t>(Fontana &amp; </a:t>
            </a:r>
            <a:r>
              <a:rPr lang="en-US" sz="1000" b="1" baseline="30000" dirty="0" err="1"/>
              <a:t>Rosenheck</a:t>
            </a:r>
            <a:r>
              <a:rPr lang="en-US" sz="1000" b="1" baseline="30000" dirty="0"/>
              <a:t>, 2004) </a:t>
            </a:r>
            <a:r>
              <a:rPr lang="en-US" b="1" dirty="0"/>
              <a:t>and chances of mental health recovery are much worse; </a:t>
            </a:r>
            <a:r>
              <a:rPr lang="en-US" b="1" dirty="0">
                <a:latin typeface="Arial" panose="020B0604020202020204" pitchFamily="34" charset="0"/>
                <a:cs typeface="Arial" panose="020B0604020202020204" pitchFamily="34" charset="0"/>
              </a:rPr>
              <a:t>Feeling as if “God has abandoned me” or “God is persecuting me,” can be signs of weakening of faith or signs of negative religious/spiritual coping, which can be associated with more severe combat-related PTSD in some service members. </a:t>
            </a:r>
            <a:r>
              <a:rPr lang="en-US" sz="1000" baseline="30000" dirty="0">
                <a:latin typeface="Arial" panose="020B0604020202020204" pitchFamily="34" charset="0"/>
                <a:cs typeface="Arial" panose="020B0604020202020204" pitchFamily="34" charset="0"/>
              </a:rPr>
              <a:t>(</a:t>
            </a:r>
            <a:r>
              <a:rPr lang="en-US" sz="1000" baseline="30000" dirty="0" err="1">
                <a:latin typeface="Arial" panose="020B0604020202020204" pitchFamily="34" charset="0"/>
                <a:cs typeface="Arial" panose="020B0604020202020204" pitchFamily="34" charset="0"/>
              </a:rPr>
              <a:t>Drescher</a:t>
            </a:r>
            <a:r>
              <a:rPr lang="en-US" sz="1000" baseline="30000" dirty="0">
                <a:latin typeface="Arial" panose="020B0604020202020204" pitchFamily="34" charset="0"/>
                <a:cs typeface="Arial" panose="020B0604020202020204" pitchFamily="34" charset="0"/>
              </a:rPr>
              <a:t>, Smith &amp; Foy, 2011)</a:t>
            </a:r>
            <a:endParaRPr lang="en-US" dirty="0">
              <a:solidFill>
                <a:srgbClr val="FF0000"/>
              </a:solidFill>
            </a:endParaRPr>
          </a:p>
          <a:p>
            <a:pPr marL="168758" indent="-168758">
              <a:buFont typeface="Arial" charset="0"/>
              <a:buChar char="•"/>
            </a:pPr>
            <a:r>
              <a:rPr lang="en-US" b="1" dirty="0">
                <a:solidFill>
                  <a:srgbClr val="FF0000"/>
                </a:solidFill>
              </a:rPr>
              <a:t>Psychological</a:t>
            </a:r>
            <a:r>
              <a:rPr lang="en-US" dirty="0">
                <a:solidFill>
                  <a:srgbClr val="FF0000"/>
                </a:solidFill>
              </a:rPr>
              <a:t> symptoms: </a:t>
            </a:r>
            <a:r>
              <a:rPr lang="en-US" b="1" dirty="0">
                <a:solidFill>
                  <a:srgbClr val="FF0000"/>
                </a:solidFill>
              </a:rPr>
              <a:t>depression, anger, anxiety, reenactment/re-experiencing, emotional difficulties, occupational</a:t>
            </a:r>
            <a:r>
              <a:rPr lang="en-US" b="1" baseline="0" dirty="0">
                <a:solidFill>
                  <a:srgbClr val="FF0000"/>
                </a:solidFill>
              </a:rPr>
              <a:t> problems </a:t>
            </a:r>
            <a:r>
              <a:rPr lang="en-US" baseline="0" dirty="0">
                <a:solidFill>
                  <a:srgbClr val="FF0000"/>
                </a:solidFill>
              </a:rPr>
              <a:t>(</a:t>
            </a:r>
            <a:r>
              <a:rPr lang="en-US" baseline="0" dirty="0" err="1">
                <a:solidFill>
                  <a:srgbClr val="FF0000"/>
                </a:solidFill>
              </a:rPr>
              <a:t>Drescher</a:t>
            </a:r>
            <a:r>
              <a:rPr lang="en-US" baseline="0" dirty="0">
                <a:solidFill>
                  <a:srgbClr val="FF0000"/>
                </a:solidFill>
              </a:rPr>
              <a:t> et al., 2011)</a:t>
            </a:r>
          </a:p>
          <a:p>
            <a:pPr marL="168758" indent="-168758">
              <a:buFont typeface="Arial" charset="0"/>
              <a:buChar char="•"/>
            </a:pPr>
            <a:r>
              <a:rPr lang="en-US" b="1" baseline="0" dirty="0">
                <a:solidFill>
                  <a:srgbClr val="FF0000"/>
                </a:solidFill>
              </a:rPr>
              <a:t>Social</a:t>
            </a:r>
            <a:r>
              <a:rPr lang="en-US" baseline="0" dirty="0">
                <a:solidFill>
                  <a:srgbClr val="FF0000"/>
                </a:solidFill>
              </a:rPr>
              <a:t> problems: </a:t>
            </a:r>
            <a:r>
              <a:rPr lang="en-US" b="1" baseline="0" dirty="0">
                <a:solidFill>
                  <a:srgbClr val="FF0000"/>
                </a:solidFill>
              </a:rPr>
              <a:t>withdrawal, difficulty fitting in, alienation from children, legal problems</a:t>
            </a:r>
          </a:p>
          <a:p>
            <a:pPr marL="168758" indent="-168758">
              <a:buFont typeface="Arial" charset="0"/>
              <a:buChar char="•"/>
            </a:pPr>
            <a:r>
              <a:rPr lang="en-US" b="1" baseline="0" dirty="0">
                <a:solidFill>
                  <a:srgbClr val="FF0000"/>
                </a:solidFill>
              </a:rPr>
              <a:t>Self-deprecation</a:t>
            </a:r>
            <a:r>
              <a:rPr lang="en-US" baseline="0" dirty="0">
                <a:solidFill>
                  <a:srgbClr val="FF0000"/>
                </a:solidFill>
              </a:rPr>
              <a:t>: </a:t>
            </a:r>
            <a:r>
              <a:rPr lang="en-US" b="1" baseline="0" dirty="0">
                <a:solidFill>
                  <a:srgbClr val="FF0000"/>
                </a:solidFill>
              </a:rPr>
              <a:t>in addition to guilt &amp; shame, is also a loss of self-worth</a:t>
            </a:r>
          </a:p>
          <a:p>
            <a:pPr marL="168758" indent="-168758">
              <a:buFont typeface="Arial" charset="0"/>
              <a:buChar char="•"/>
            </a:pPr>
            <a:endParaRPr lang="en-US" baseline="0" dirty="0">
              <a:solidFill>
                <a:srgbClr val="FF0000"/>
              </a:solidFill>
            </a:endParaRPr>
          </a:p>
          <a:p>
            <a:pPr marL="168758" indent="-168758">
              <a:buFont typeface="Arial" charset="0"/>
              <a:buChar char="•"/>
            </a:pPr>
            <a:r>
              <a:rPr lang="en-US" dirty="0"/>
              <a:t>While</a:t>
            </a:r>
            <a:r>
              <a:rPr lang="mr-IN" dirty="0"/>
              <a:t>…</a:t>
            </a:r>
            <a:r>
              <a:rPr lang="en-US" dirty="0"/>
              <a:t>Moral  Injury/Spiritual Distress is an emerging clinical construct within literature examining mental health outcomes among current and former military personnel. Experiences of Moral  Injury/Spiritual Distress include potential significant psychosocial consequences.  </a:t>
            </a:r>
            <a:r>
              <a:rPr lang="en-US" sz="1000" baseline="30000" dirty="0"/>
              <a:t>(</a:t>
            </a:r>
            <a:r>
              <a:rPr lang="en-US" sz="1000" baseline="30000" dirty="0" err="1"/>
              <a:t>Kopacz</a:t>
            </a:r>
            <a:r>
              <a:rPr lang="en-US" sz="1000" baseline="30000" dirty="0"/>
              <a:t> et al., 2015)</a:t>
            </a:r>
          </a:p>
          <a:p>
            <a:pPr marL="67503"/>
            <a:endParaRPr lang="en-US" dirty="0"/>
          </a:p>
          <a:p>
            <a:pPr marL="168758" indent="-168758">
              <a:buFont typeface="Arial" charset="0"/>
              <a:buChar char="•"/>
            </a:pPr>
            <a:r>
              <a:rPr lang="en-US" dirty="0"/>
              <a:t>Veterans may feel that their root problems are not distorted cognitions on arousal symptoms, but how their relationship with a higher power, their role in the universe and the value of their lives have changed since the traumatic event. </a:t>
            </a:r>
            <a:r>
              <a:rPr lang="en-US" sz="1000" baseline="30000" dirty="0"/>
              <a:t>(Yan, 2016)</a:t>
            </a:r>
          </a:p>
          <a:p>
            <a:pPr marL="67503"/>
            <a:endParaRPr lang="en-US" dirty="0"/>
          </a:p>
          <a:p>
            <a:pPr marL="168758" indent="-168758">
              <a:buFont typeface="Arial" charset="0"/>
              <a:buChar char="•"/>
            </a:pPr>
            <a:r>
              <a:rPr lang="en-US" dirty="0"/>
              <a:t>Trauma survivors report anger toward God after traumatic events. Spiritual struggles involving anger toward God have repeatedly been associated with poorer  mental health outcomes Spiritual struggles can reflect a ruptured relationship with God </a:t>
            </a:r>
            <a:r>
              <a:rPr lang="en-US" sz="1000" baseline="30000" dirty="0"/>
              <a:t>(Walker et al., 2015) </a:t>
            </a:r>
            <a:r>
              <a:rPr lang="en-US" dirty="0">
                <a:latin typeface="Arial" panose="020B0604020202020204" pitchFamily="34" charset="0"/>
                <a:cs typeface="Arial" panose="020B0604020202020204" pitchFamily="34" charset="0"/>
              </a:rPr>
              <a:t>A morally injurious event is thought to be traumatic as a result of the moral and ethical implications of the act  </a:t>
            </a:r>
            <a:r>
              <a:rPr lang="en-US" sz="1000" baseline="30000" dirty="0">
                <a:latin typeface="Arial" panose="020B0604020202020204" pitchFamily="34" charset="0"/>
                <a:cs typeface="Arial" panose="020B0604020202020204" pitchFamily="34" charset="0"/>
              </a:rPr>
              <a:t>(</a:t>
            </a:r>
            <a:r>
              <a:rPr lang="en-US" sz="1000" baseline="30000" dirty="0" err="1">
                <a:latin typeface="Arial" panose="020B0604020202020204" pitchFamily="34" charset="0"/>
                <a:cs typeface="Arial" panose="020B0604020202020204" pitchFamily="34" charset="0"/>
              </a:rPr>
              <a:t>Sadeh</a:t>
            </a:r>
            <a:r>
              <a:rPr lang="en-US" sz="1000" baseline="30000" dirty="0">
                <a:latin typeface="Arial" panose="020B0604020202020204" pitchFamily="34" charset="0"/>
                <a:cs typeface="Arial" panose="020B0604020202020204" pitchFamily="34" charset="0"/>
              </a:rPr>
              <a:t>, Lusk &amp; Marx. 2017)</a:t>
            </a:r>
            <a:r>
              <a:rPr lang="en-US" sz="1000" dirty="0"/>
              <a:t> </a:t>
            </a:r>
            <a:endParaRPr lang="en-US" dirty="0"/>
          </a:p>
          <a:p>
            <a:pPr marL="135007"/>
            <a:endParaRPr lang="en-US" dirty="0"/>
          </a:p>
          <a:p>
            <a:pPr marL="168758" indent="-168758">
              <a:buFont typeface="Arial" charset="0"/>
              <a:buChar char="•"/>
            </a:pPr>
            <a:r>
              <a:rPr lang="en-US" dirty="0"/>
              <a:t>Understanding MI/SD can help prevent suicidal ideation. </a:t>
            </a:r>
            <a:r>
              <a:rPr lang="en-US" dirty="0">
                <a:solidFill>
                  <a:srgbClr val="FF0000"/>
                </a:solidFill>
              </a:rPr>
              <a:t>Research states that Suicidal ideation can stem from lack of self worth which can be directly related inappropriate guilt and shame rooted in MI/SD, </a:t>
            </a:r>
          </a:p>
          <a:p>
            <a:pPr marL="168758" indent="-168758">
              <a:buFont typeface="Arial" charset="0"/>
              <a:buChar char="•"/>
            </a:pPr>
            <a:endParaRPr lang="en-US" dirty="0">
              <a:solidFill>
                <a:srgbClr val="FF0000"/>
              </a:solidFill>
            </a:endParaRPr>
          </a:p>
          <a:p>
            <a:pPr marL="168758" indent="-168758" defTabSz="900044">
              <a:buFont typeface="Arial" charset="0"/>
              <a:buChar char="•"/>
              <a:defRPr/>
            </a:pPr>
            <a:r>
              <a:rPr lang="en-US" dirty="0"/>
              <a:t>Exposure to trauma can also increase faith and perceptions of personal and profession al competence, otherwise known as post-traumatic growth. </a:t>
            </a:r>
            <a:r>
              <a:rPr lang="en-US" sz="1000" baseline="30000" dirty="0"/>
              <a:t>(Levy, 2011)</a:t>
            </a:r>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14</a:t>
            </a:fld>
            <a:endParaRPr lang="en-US" dirty="0"/>
          </a:p>
        </p:txBody>
      </p:sp>
    </p:spTree>
    <p:extLst>
      <p:ext uri="{BB962C8B-B14F-4D97-AF65-F5344CB8AC3E}">
        <p14:creationId xmlns:p14="http://schemas.microsoft.com/office/powerpoint/2010/main" val="284041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charset="0"/>
              <a:buChar char="•"/>
            </a:pPr>
            <a:r>
              <a:rPr lang="en-US" b="1" dirty="0"/>
              <a:t>In the past 10</a:t>
            </a:r>
            <a:r>
              <a:rPr lang="en-US" b="1" baseline="0" dirty="0"/>
              <a:t> years, research has moved from “defining” the problem, to identifying a “conceptual model” such that interventions can be considered at different points in the cycle.  Think of this model as being akin to when we call for a Safety Board to investigate an aircraft accident or incident.  We know that if we can interrupt the cycle at some point, we might be able to avoid or change the circumstance.</a:t>
            </a:r>
          </a:p>
          <a:p>
            <a:pPr marL="168758" indent="-168758">
              <a:buFont typeface="Arial" charset="0"/>
              <a:buChar char="•"/>
            </a:pPr>
            <a:r>
              <a:rPr lang="en-US" b="1" dirty="0"/>
              <a:t>The important point is to note that if the cycle is not interrupted, the</a:t>
            </a:r>
            <a:r>
              <a:rPr lang="en-US" b="1" baseline="0" dirty="0"/>
              <a:t> mal-adaptive beliefs can solidify</a:t>
            </a:r>
            <a:r>
              <a:rPr lang="mr-IN" b="1" baseline="0" dirty="0"/>
              <a:t>…</a:t>
            </a:r>
            <a:r>
              <a:rPr lang="en-US" b="1" baseline="0" dirty="0"/>
              <a:t>and make the problem more intractable.  So early intervention is likely a wise course.</a:t>
            </a:r>
          </a:p>
          <a:p>
            <a:pPr marL="168758" lvl="2" indent="-168758" defTabSz="900044">
              <a:buFont typeface="Arial" charset="0"/>
              <a:buChar char="•"/>
              <a:defRPr/>
            </a:pPr>
            <a:r>
              <a:rPr lang="en-US" b="1" baseline="0" dirty="0"/>
              <a:t>One “Protective Factor” I’d like to point out that several SMEs point out the importance of leadership, which is near and dear to our hearts as senior Air Force leaders:  Shay points out </a:t>
            </a:r>
            <a:r>
              <a:rPr lang="en-US" b="1" dirty="0"/>
              <a:t>obligations that today we would recognize as the duties of a fiduciary: to take care attentively (“duty of care”), and to subordinate their own interests to those of the person or persons in their care should they conflict (“duty of loyalty”).”</a:t>
            </a:r>
          </a:p>
          <a:p>
            <a:pPr marL="170125" indent="-170125">
              <a:buFont typeface="Arial" panose="020B0604020202020204" pitchFamily="34" charset="0"/>
              <a:buChar char="•"/>
            </a:pPr>
            <a:r>
              <a:rPr lang="en-US" b="1" dirty="0"/>
              <a:t>Relative to risk factors…important ones</a:t>
            </a:r>
            <a:r>
              <a:rPr lang="en-US" b="1" baseline="0" dirty="0"/>
              <a:t> to keep in mind they include </a:t>
            </a:r>
            <a:r>
              <a:rPr lang="en-US" b="1" dirty="0"/>
              <a:t>both </a:t>
            </a:r>
            <a:r>
              <a:rPr lang="en-US" b="1" baseline="0" dirty="0"/>
              <a:t>Personal and Environmental</a:t>
            </a:r>
            <a:endParaRPr lang="en-US" b="1" dirty="0"/>
          </a:p>
          <a:p>
            <a:pPr marL="620147" lvl="1" indent="-170125">
              <a:buFont typeface="Arial" panose="020B0604020202020204" pitchFamily="34" charset="0"/>
              <a:buChar char="•"/>
            </a:pPr>
            <a:r>
              <a:rPr lang="en-US" b="1" dirty="0"/>
              <a:t>Negative Religious Coping—that</a:t>
            </a:r>
            <a:r>
              <a:rPr lang="en-US" b="1" baseline="0" dirty="0"/>
              <a:t> is, the failure of a person’s beliefs to explain how the world works or what is expected of them and concerns about the nature of a Higher Power </a:t>
            </a:r>
            <a:r>
              <a:rPr lang="en-US" b="1" dirty="0"/>
              <a:t>has been verified through research to be associated with negative</a:t>
            </a:r>
            <a:r>
              <a:rPr lang="en-US" b="1" baseline="0" dirty="0"/>
              <a:t> psychological and physical health.  </a:t>
            </a:r>
            <a:endParaRPr lang="en-US" b="1" dirty="0"/>
          </a:p>
          <a:p>
            <a:pPr marL="620147" lvl="1" indent="-170125">
              <a:buFont typeface="Arial" panose="020B0604020202020204" pitchFamily="34" charset="0"/>
              <a:buChar char="•"/>
            </a:pPr>
            <a:r>
              <a:rPr lang="en-US" b="1" dirty="0" err="1"/>
              <a:t>Psychospiritual</a:t>
            </a:r>
            <a:r>
              <a:rPr lang="en-US" b="1" baseline="0" dirty="0"/>
              <a:t> development refers to the ability of an individual to consider behavioral expectations of multiple moral contexts simultaneously and whether that individual is therefore able or unable to resolve the implications of their actions. </a:t>
            </a:r>
          </a:p>
          <a:p>
            <a:pPr marL="620147" lvl="1" indent="-170125" defTabSz="900044">
              <a:buFont typeface="Arial" panose="020B0604020202020204" pitchFamily="34" charset="0"/>
              <a:buChar char="•"/>
              <a:defRPr/>
            </a:pPr>
            <a:r>
              <a:rPr lang="en-US" b="1" baseline="0" dirty="0"/>
              <a:t>Within environmental factors, use of spirituality among mental health professionals may be a risk factor. </a:t>
            </a:r>
            <a:r>
              <a:rPr lang="en-US" b="1" dirty="0"/>
              <a:t>Most mental health providers get little or no training in spiritual issues </a:t>
            </a:r>
            <a:r>
              <a:rPr lang="en-US" dirty="0"/>
              <a:t>(</a:t>
            </a:r>
            <a:r>
              <a:rPr lang="en-US" dirty="0" err="1"/>
              <a:t>Plante</a:t>
            </a:r>
            <a:r>
              <a:rPr lang="en-US" dirty="0"/>
              <a:t>, 2007)</a:t>
            </a:r>
          </a:p>
          <a:p>
            <a:pPr marL="620147" lvl="1" indent="-170125" defTabSz="900044">
              <a:buFont typeface="Arial" panose="020B0604020202020204" pitchFamily="34" charset="0"/>
              <a:buChar char="•"/>
              <a:defRPr/>
            </a:pPr>
            <a:r>
              <a:rPr lang="en-US" b="1" dirty="0"/>
              <a:t>Everything said </a:t>
            </a:r>
            <a:r>
              <a:rPr lang="en-US" b="1" baseline="0" dirty="0"/>
              <a:t>about need for sound leadership as a protective measure, is also true of its converse as a risk factor…leaders who fail to embrace their duties to care for their troops welfare may wittingly or unwittingly play critical role in creating potentially morally injurious events that can result in MI/SD…leaders who fail to recognize or acknowledge the signs of MI/SD in troops even when ROE are followed compound the problem </a:t>
            </a:r>
            <a:r>
              <a:rPr lang="en-US" sz="1000" baseline="30000" dirty="0"/>
              <a:t>(a conclusion when applying research from Litz, et al 2012, and </a:t>
            </a:r>
            <a:r>
              <a:rPr lang="en-US" sz="1000" baseline="30000" dirty="0" err="1"/>
              <a:t>Masick</a:t>
            </a:r>
            <a:r>
              <a:rPr lang="en-US" sz="1000" baseline="30000" dirty="0"/>
              <a:t>, 2016)</a:t>
            </a:r>
          </a:p>
          <a:p>
            <a:pPr marL="168758" indent="-168758">
              <a:buFont typeface="Arial" charset="0"/>
              <a:buChar char="•"/>
            </a:pPr>
            <a:r>
              <a:rPr lang="en-US" b="1" dirty="0"/>
              <a:t>Beyond</a:t>
            </a:r>
            <a:r>
              <a:rPr lang="en-US" b="1" baseline="0" dirty="0"/>
              <a:t> a conceptual model, researchers are now considering how MI/SD acts like a “syndrome” and especially since it is not formally diagnosable per current protocols.  This is an attempt to think about the problem in such a way as to facilitate its recognition in a consistent manner as well as developing and testing interventions.  </a:t>
            </a:r>
            <a:r>
              <a:rPr lang="en-US" sz="1000" baseline="30000" dirty="0"/>
              <a:t>(Jinkerson, 2016)</a:t>
            </a:r>
          </a:p>
          <a:p>
            <a:pPr marL="618780" lvl="1" indent="-168758">
              <a:buFont typeface="Arial" charset="0"/>
              <a:buChar char="•"/>
            </a:pPr>
            <a:r>
              <a:rPr lang="en-US" dirty="0"/>
              <a:t>Benefits to being a diagnosis:  easier to get funding for research, to identify people explicitly who suffer from it</a:t>
            </a:r>
          </a:p>
          <a:p>
            <a:pPr marL="618780" lvl="1" indent="-168758">
              <a:buFont typeface="Arial" charset="0"/>
              <a:buChar char="•"/>
            </a:pPr>
            <a:r>
              <a:rPr lang="en-US" dirty="0"/>
              <a:t>Detriments to being a diagnosis:  can be stigmatizing; people may avoid getting treatment</a:t>
            </a:r>
          </a:p>
          <a:p>
            <a:pPr marL="168758" indent="-168758">
              <a:buFont typeface="Arial" charset="0"/>
              <a:buChar char="•"/>
            </a:pPr>
            <a:endParaRPr lang="en-US" b="1" dirty="0"/>
          </a:p>
          <a:p>
            <a:pPr marL="168758" indent="-168758">
              <a:buFont typeface="Arial" charset="0"/>
              <a:buChar char="•"/>
            </a:pPr>
            <a:endParaRPr lang="en-US" b="1" dirty="0"/>
          </a:p>
          <a:p>
            <a:pPr marL="168758" indent="-168758">
              <a:buFont typeface="Arial" charset="0"/>
              <a:buChar char="•"/>
            </a:pPr>
            <a:r>
              <a:rPr lang="en-US" dirty="0"/>
              <a:t>Notes elaborating Conceptual Model from </a:t>
            </a:r>
            <a:r>
              <a:rPr lang="en-US" dirty="0" err="1"/>
              <a:t>Lizt</a:t>
            </a:r>
            <a:r>
              <a:rPr lang="en-US" dirty="0"/>
              <a:t>, et</a:t>
            </a:r>
            <a:r>
              <a:rPr lang="en-US" baseline="0" dirty="0"/>
              <a:t> al, 2009:</a:t>
            </a:r>
          </a:p>
          <a:p>
            <a:pPr marL="618780" lvl="1" indent="-168758">
              <a:buFont typeface="Arial" charset="0"/>
              <a:buChar char="•"/>
            </a:pPr>
            <a:r>
              <a:rPr lang="en-US" baseline="0" dirty="0"/>
              <a:t>Assumptions:</a:t>
            </a:r>
          </a:p>
          <a:p>
            <a:pPr marL="1068802" lvl="2" indent="-168758">
              <a:buFont typeface="Arial" charset="0"/>
              <a:buChar char="•"/>
            </a:pPr>
            <a:r>
              <a:rPr lang="en-US" baseline="0" dirty="0"/>
              <a:t>Anguish/guilt/shame are signs of intact conscience and black &amp; white thinking/conflict/confusion which denies the fact that a person can transgress and still be good, moral, deserving of a good life</a:t>
            </a:r>
          </a:p>
          <a:p>
            <a:pPr marL="1068802" lvl="2" indent="-168758">
              <a:buFont typeface="Arial" charset="0"/>
              <a:buChar char="•"/>
            </a:pPr>
            <a:r>
              <a:rPr lang="en-US" baseline="0" dirty="0"/>
              <a:t>Routes to moral repair/renewal:  </a:t>
            </a:r>
          </a:p>
          <a:p>
            <a:pPr marL="1518824" lvl="3" indent="-168758">
              <a:buFont typeface="Arial" charset="0"/>
              <a:buChar char="•"/>
            </a:pPr>
            <a:r>
              <a:rPr lang="en-US" baseline="0" dirty="0"/>
              <a:t>a.  Psychological &amp; emotional processing of the memory (note no reference to the spiritual here) of the moral transgression, its meaning/significance and implications.  These aspects need to be uncovered and acknowledged with any ill-formed appraisals elucidated.  Once exposed, these beliefs can be re-examined.</a:t>
            </a:r>
          </a:p>
          <a:p>
            <a:pPr marL="1518824" lvl="3" indent="-168758">
              <a:buFont typeface="Arial" charset="0"/>
              <a:buChar char="•"/>
            </a:pPr>
            <a:r>
              <a:rPr lang="en-US" baseline="0" dirty="0"/>
              <a:t>b.  Exposure to corrective life experience to increase positive judgments about the self.  i.e. acts of atonement, giving &amp; receiving care/love</a:t>
            </a:r>
          </a:p>
          <a:p>
            <a:pPr marL="1518824" lvl="3" indent="-168758">
              <a:buFont typeface="Arial" charset="0"/>
              <a:buChar char="•"/>
            </a:pPr>
            <a:r>
              <a:rPr lang="en-US" baseline="0" dirty="0"/>
              <a:t>c. Need for an equally intense, real-time, countervailing experience</a:t>
            </a:r>
            <a:r>
              <a:rPr lang="mr-IN" baseline="0" dirty="0"/>
              <a:t>…</a:t>
            </a:r>
            <a:r>
              <a:rPr lang="en-US" baseline="0" dirty="0"/>
              <a:t>therefore the dialog with a benevolent moral authority in the imagination who will provide guidance or provide advice to a hypothetical service member who is similarly “stuck” </a:t>
            </a:r>
            <a:r>
              <a:rPr lang="mr-IN" baseline="0" dirty="0"/>
              <a:t>…</a:t>
            </a:r>
            <a:r>
              <a:rPr lang="en-US" baseline="0" dirty="0"/>
              <a:t>this articulates ideas about capacity for good, encourages talk about forgiveness/compassion even if such concepts are not initially accepted the ideas are planted.</a:t>
            </a:r>
          </a:p>
          <a:p>
            <a:pPr marL="1518824" lvl="3" indent="-168758">
              <a:buFont typeface="Arial" charset="0"/>
              <a:buChar char="•"/>
            </a:pPr>
            <a:r>
              <a:rPr lang="en-US" baseline="0" dirty="0"/>
              <a:t>All this was addressed in a pilot study by Rizvi &amp;  </a:t>
            </a:r>
            <a:r>
              <a:rPr lang="en-US" baseline="0" dirty="0" err="1"/>
              <a:t>Linehan</a:t>
            </a:r>
            <a:r>
              <a:rPr lang="en-US" baseline="0" dirty="0"/>
              <a:t> in 2005 w/women suffering from Borderline Personality Disorders.  The study suggested interventions to counter withdrawal/avoidance.</a:t>
            </a:r>
            <a:endParaRPr lang="en-US" dirty="0"/>
          </a:p>
          <a:p>
            <a:pPr marL="618780" lvl="1" indent="-168758">
              <a:buFont typeface="Arial" charset="0"/>
              <a:buChar char="•"/>
            </a:pPr>
            <a:r>
              <a:rPr lang="en-US" dirty="0"/>
              <a:t>Transgression/Morally</a:t>
            </a:r>
            <a:r>
              <a:rPr lang="en-US" baseline="0" dirty="0"/>
              <a:t> Injurious Experience: perpetrating, failing to prevent, bearing witness to or learning about acts that transgress deeply held moral beliefs &amp; expectations</a:t>
            </a:r>
            <a:r>
              <a:rPr lang="mr-IN" baseline="0" dirty="0"/>
              <a:t>…</a:t>
            </a:r>
            <a:r>
              <a:rPr lang="en-US" baseline="0" dirty="0"/>
              <a:t>i.e. participating in/witnessing cruel action; failing to prevent immoral acts of others; engaging in subtle acts or experiencing reactions that transgress a moral code</a:t>
            </a:r>
          </a:p>
          <a:p>
            <a:pPr marL="618780" lvl="1" indent="-168758">
              <a:buFont typeface="Arial" charset="0"/>
              <a:buChar char="•"/>
            </a:pPr>
            <a:r>
              <a:rPr lang="en-US" baseline="0" dirty="0"/>
              <a:t>Dissonance/Conflict:  inability to reconcile discomfort &amp; expectation of social condemnation or expecting censure/rejection (Higgins, 1987) which leads to remorse (that produces guilt) and blame (that produces shame)</a:t>
            </a:r>
            <a:endParaRPr lang="en-US" dirty="0"/>
          </a:p>
          <a:p>
            <a:pPr marL="1068802" lvl="2" indent="-168758">
              <a:buFont typeface="Arial" charset="0"/>
              <a:buChar char="•"/>
            </a:pPr>
            <a:r>
              <a:rPr lang="en-US" dirty="0"/>
              <a:t>Individual has to be aware of discrepancy</a:t>
            </a:r>
            <a:r>
              <a:rPr lang="en-US" baseline="0" dirty="0"/>
              <a:t> between his/her morals &amp; the injurious event</a:t>
            </a:r>
          </a:p>
          <a:p>
            <a:pPr marL="618780" lvl="1" indent="-168758">
              <a:buFont typeface="Arial" charset="0"/>
              <a:buChar char="•"/>
            </a:pPr>
            <a:r>
              <a:rPr lang="en-US" baseline="0" dirty="0"/>
              <a:t>Attributions:  the types of attributions of a moral violation affects the outcome that can result in failing to see a path to renewal or reconciliation and a failure to forgive</a:t>
            </a:r>
          </a:p>
          <a:p>
            <a:pPr marL="1068802" lvl="2" indent="-168758">
              <a:buFont typeface="Arial" charset="0"/>
              <a:buChar char="•"/>
            </a:pPr>
            <a:r>
              <a:rPr lang="en-US" baseline="0" dirty="0"/>
              <a:t>Global:  not context dependent; did not matter where the violation occurred</a:t>
            </a:r>
          </a:p>
          <a:p>
            <a:pPr marL="1068802" lvl="2" indent="-168758">
              <a:buFont typeface="Arial" charset="0"/>
              <a:buChar char="•"/>
            </a:pPr>
            <a:r>
              <a:rPr lang="en-US" baseline="0" dirty="0"/>
              <a:t>Internal:  a disposition of the person himself or a character flaw</a:t>
            </a:r>
          </a:p>
          <a:p>
            <a:pPr marL="1068802" lvl="2" indent="-168758">
              <a:buFont typeface="Arial" charset="0"/>
              <a:buChar char="•"/>
            </a:pPr>
            <a:r>
              <a:rPr lang="en-US" baseline="0" dirty="0"/>
              <a:t>Stable:  enduring, experience of being tainted</a:t>
            </a:r>
          </a:p>
          <a:p>
            <a:pPr marL="618780" lvl="1" indent="-168758">
              <a:buFont typeface="Arial" charset="0"/>
              <a:buChar char="•"/>
            </a:pPr>
            <a:r>
              <a:rPr lang="en-US" baseline="0" dirty="0"/>
              <a:t>Such attributions result in Shame/Guilt/Anxiety which in turn can lead to withdrawal/failure to forgive/self-condemnation</a:t>
            </a:r>
          </a:p>
          <a:p>
            <a:pPr marL="618780" lvl="1" indent="-168758" defTabSz="900044">
              <a:buFont typeface="Arial" charset="0"/>
              <a:buChar char="•"/>
              <a:defRPr/>
            </a:pPr>
            <a:r>
              <a:rPr lang="en-US" baseline="0" dirty="0"/>
              <a:t>Note that if Attributions can be re-examined and adjusted to be “non-stable,” (not enduring, experience does not define who I am or taint me forever) “external,” (part of an environment rather than part of my character) and “specific,” (context dependent), it reduces conflict and fosters moral repair </a:t>
            </a:r>
          </a:p>
          <a:p>
            <a:pPr marL="618780" lvl="1" indent="-168758" defTabSz="900044">
              <a:buFont typeface="Arial" charset="0"/>
              <a:buChar char="•"/>
              <a:defRPr/>
            </a:pPr>
            <a:r>
              <a:rPr lang="en-US" dirty="0"/>
              <a:t>Risk Factors</a:t>
            </a:r>
          </a:p>
          <a:p>
            <a:pPr marL="1068802" lvl="2" indent="-168758">
              <a:buFont typeface="Arial" charset="0"/>
              <a:buChar char="•"/>
            </a:pPr>
            <a:r>
              <a:rPr lang="en-US" dirty="0"/>
              <a:t>Neuroticism: has</a:t>
            </a:r>
            <a:r>
              <a:rPr lang="en-US" baseline="0" dirty="0"/>
              <a:t> a negative association with self-forgiveness (</a:t>
            </a:r>
            <a:r>
              <a:rPr lang="en-US" baseline="0" dirty="0" err="1"/>
              <a:t>Maltby</a:t>
            </a:r>
            <a:r>
              <a:rPr lang="en-US" baseline="0" dirty="0"/>
              <a:t>, et al, 2001; Ross, </a:t>
            </a:r>
            <a:r>
              <a:rPr lang="en-US" baseline="0" dirty="0" err="1"/>
              <a:t>Hernstein</a:t>
            </a:r>
            <a:r>
              <a:rPr lang="en-US" baseline="0" dirty="0"/>
              <a:t> &amp; </a:t>
            </a:r>
            <a:r>
              <a:rPr lang="en-US" baseline="0" dirty="0" err="1"/>
              <a:t>Wrobel</a:t>
            </a:r>
            <a:r>
              <a:rPr lang="en-US" baseline="0" dirty="0"/>
              <a:t>, 2007) and also self-censure (Leach &amp; Lark, 2004; Ross, Kendall, Matters, </a:t>
            </a:r>
            <a:r>
              <a:rPr lang="en-US" baseline="0" dirty="0" err="1"/>
              <a:t>Wrobel</a:t>
            </a:r>
            <a:r>
              <a:rPr lang="en-US" baseline="0" dirty="0"/>
              <a:t> &amp; Rye, 2004)</a:t>
            </a:r>
          </a:p>
          <a:p>
            <a:pPr marL="1068802" lvl="2" indent="-168758">
              <a:buFont typeface="Arial" charset="0"/>
              <a:buChar char="•"/>
            </a:pPr>
            <a:r>
              <a:rPr lang="en-US" baseline="0" dirty="0"/>
              <a:t>Shame-proneness has some empirical evidence i.e. decreased empathy for others, increased focus upon internal distress &amp; psychopathology (Tangney, et al, 2007) as well as an association with remorse, self-condemning thoughts and decreased well-being (Fisher &amp; </a:t>
            </a:r>
            <a:r>
              <a:rPr lang="en-US" baseline="0" dirty="0" err="1"/>
              <a:t>Exline</a:t>
            </a:r>
            <a:r>
              <a:rPr lang="en-US" baseline="0" dirty="0"/>
              <a:t>, 2006)</a:t>
            </a:r>
          </a:p>
          <a:p>
            <a:pPr marL="618780" lvl="1" indent="-168758">
              <a:buFont typeface="Arial" charset="0"/>
              <a:buChar char="•"/>
            </a:pPr>
            <a:r>
              <a:rPr lang="en-US" baseline="0" dirty="0"/>
              <a:t>Protective Factors</a:t>
            </a:r>
          </a:p>
          <a:p>
            <a:pPr marL="1068802" lvl="2" indent="-168758">
              <a:buFont typeface="Arial" charset="0"/>
              <a:buChar char="•"/>
            </a:pPr>
            <a:r>
              <a:rPr lang="en-US" baseline="0" dirty="0"/>
              <a:t>Transgressions have consequences &amp; redress + repair are possible (data among prisoners and young adults in assisted living housing (</a:t>
            </a:r>
            <a:r>
              <a:rPr lang="en-US" baseline="0" dirty="0" err="1"/>
              <a:t>Dalbert</a:t>
            </a:r>
            <a:r>
              <a:rPr lang="en-US" baseline="0" dirty="0"/>
              <a:t> &amp; </a:t>
            </a:r>
            <a:r>
              <a:rPr lang="en-US" baseline="0" dirty="0" err="1"/>
              <a:t>Filke</a:t>
            </a:r>
            <a:r>
              <a:rPr lang="en-US" baseline="0" dirty="0"/>
              <a:t>, 2007; Otto &amp; </a:t>
            </a:r>
            <a:r>
              <a:rPr lang="en-US" baseline="0" dirty="0" err="1"/>
              <a:t>Winnard</a:t>
            </a:r>
            <a:r>
              <a:rPr lang="en-US" baseline="0" dirty="0"/>
              <a:t>, 1987)</a:t>
            </a:r>
          </a:p>
          <a:p>
            <a:pPr marL="1068802" lvl="2" indent="-168758">
              <a:buFont typeface="Arial" charset="0"/>
              <a:buChar char="•"/>
            </a:pPr>
            <a:r>
              <a:rPr lang="en-US" baseline="0" dirty="0"/>
              <a:t>Self-esteem mediates relationship between belief in a just world &amp; self-forgiveness (</a:t>
            </a:r>
            <a:r>
              <a:rPr lang="en-US" baseline="0" dirty="0" err="1"/>
              <a:t>Strelan</a:t>
            </a:r>
            <a:r>
              <a:rPr lang="en-US" baseline="0" dirty="0"/>
              <a:t>, 2007)</a:t>
            </a:r>
          </a:p>
          <a:p>
            <a:pPr marL="618780" lvl="1" indent="-168758">
              <a:buFont typeface="Arial" charset="0"/>
              <a:buChar char="•"/>
            </a:pPr>
            <a:r>
              <a:rPr lang="en-US" baseline="0" dirty="0"/>
              <a:t>Self-harming</a:t>
            </a:r>
          </a:p>
          <a:p>
            <a:pPr marL="1068802" lvl="2" indent="-168758">
              <a:buFont typeface="Arial" charset="0"/>
              <a:buChar char="•"/>
            </a:pPr>
            <a:r>
              <a:rPr lang="en-US" baseline="0" dirty="0"/>
              <a:t>Poor self-care</a:t>
            </a:r>
          </a:p>
          <a:p>
            <a:pPr marL="1068802" lvl="2" indent="-168758">
              <a:buFont typeface="Arial" charset="0"/>
              <a:buChar char="•"/>
            </a:pPr>
            <a:r>
              <a:rPr lang="en-US" baseline="0" dirty="0"/>
              <a:t>Alcohol &amp; drug use disorders</a:t>
            </a:r>
          </a:p>
          <a:p>
            <a:pPr marL="1068802" lvl="2" indent="-168758">
              <a:buFont typeface="Arial" charset="0"/>
              <a:buChar char="•"/>
            </a:pPr>
            <a:r>
              <a:rPr lang="en-US" baseline="0" dirty="0"/>
              <a:t>Severe recklessness</a:t>
            </a:r>
          </a:p>
          <a:p>
            <a:pPr marL="1068802" lvl="2" indent="-168758">
              <a:buFont typeface="Arial" charset="0"/>
              <a:buChar char="•"/>
            </a:pPr>
            <a:r>
              <a:rPr lang="en-US" baseline="0" dirty="0" err="1"/>
              <a:t>Parasuicidal</a:t>
            </a:r>
            <a:r>
              <a:rPr lang="en-US" baseline="0" dirty="0"/>
              <a:t> behavior</a:t>
            </a:r>
          </a:p>
          <a:p>
            <a:pPr marL="618780" lvl="1" indent="-168758">
              <a:buFont typeface="Arial" charset="0"/>
              <a:buChar char="•"/>
            </a:pPr>
            <a:r>
              <a:rPr lang="en-US" baseline="0" dirty="0"/>
              <a:t>Self-handicapping </a:t>
            </a:r>
          </a:p>
          <a:p>
            <a:pPr marL="1068802" lvl="2" indent="-168758">
              <a:buFont typeface="Arial" charset="0"/>
              <a:buChar char="•"/>
            </a:pPr>
            <a:r>
              <a:rPr lang="en-US" baseline="0" dirty="0"/>
              <a:t>Retreat in the face of success or good feelings</a:t>
            </a:r>
          </a:p>
          <a:p>
            <a:pPr marL="618780" lvl="1" indent="-168758">
              <a:buFont typeface="Arial" charset="0"/>
              <a:buChar char="•"/>
            </a:pPr>
            <a:r>
              <a:rPr lang="en-US" baseline="0" dirty="0"/>
              <a:t>Demoralization</a:t>
            </a:r>
          </a:p>
          <a:p>
            <a:pPr marL="1068802" lvl="2" indent="-168758">
              <a:buFont typeface="Arial" charset="0"/>
              <a:buChar char="•"/>
            </a:pPr>
            <a:r>
              <a:rPr lang="en-US" baseline="0" dirty="0"/>
              <a:t>Confusion</a:t>
            </a:r>
          </a:p>
          <a:p>
            <a:pPr marL="1068802" lvl="2" indent="-168758">
              <a:buFont typeface="Arial" charset="0"/>
              <a:buChar char="•"/>
            </a:pPr>
            <a:r>
              <a:rPr lang="en-US" baseline="0" dirty="0"/>
              <a:t>Bewilderment</a:t>
            </a:r>
          </a:p>
          <a:p>
            <a:pPr marL="1068802" lvl="2" indent="-168758">
              <a:buFont typeface="Arial" charset="0"/>
              <a:buChar char="•"/>
            </a:pPr>
            <a:r>
              <a:rPr lang="en-US" baseline="0" dirty="0"/>
              <a:t>Futility</a:t>
            </a:r>
          </a:p>
          <a:p>
            <a:pPr marL="1068802" lvl="2" indent="-168758">
              <a:buFont typeface="Arial" charset="0"/>
              <a:buChar char="•"/>
            </a:pPr>
            <a:r>
              <a:rPr lang="en-US" baseline="0" dirty="0"/>
              <a:t>Hopelessness</a:t>
            </a:r>
          </a:p>
          <a:p>
            <a:pPr marL="1068802" lvl="2" indent="-168758">
              <a:buFont typeface="Arial" charset="0"/>
              <a:buChar char="•"/>
            </a:pPr>
            <a:r>
              <a:rPr lang="en-US" baseline="0" dirty="0"/>
              <a:t>Self-loathing</a:t>
            </a:r>
          </a:p>
          <a:p>
            <a:pPr marL="618780" lvl="1" indent="-168758">
              <a:buFont typeface="Arial" charset="0"/>
              <a:buChar char="•"/>
            </a:pPr>
            <a:r>
              <a:rPr lang="en-US" baseline="0" dirty="0"/>
              <a:t>Chronic intrusions/re-experiencing is painful recall and concurrent self-condemnation raising averse emotions, destabilizing self-esteem, </a:t>
            </a:r>
            <a:r>
              <a:rPr lang="en-US" baseline="0" dirty="0" err="1"/>
              <a:t>tranishing</a:t>
            </a:r>
            <a:r>
              <a:rPr lang="en-US" baseline="0" dirty="0"/>
              <a:t> relational expectations, leading to further withdrawal</a:t>
            </a:r>
          </a:p>
          <a:p>
            <a:pPr marL="168758" indent="-168758">
              <a:buFont typeface="Arial" charset="0"/>
              <a:buChar char="•"/>
            </a:pPr>
            <a:endParaRPr lang="en-US" baseline="0" dirty="0"/>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16</a:t>
            </a:fld>
            <a:endParaRPr lang="en-US" dirty="0"/>
          </a:p>
        </p:txBody>
      </p:sp>
    </p:spTree>
    <p:extLst>
      <p:ext uri="{BB962C8B-B14F-4D97-AF65-F5344CB8AC3E}">
        <p14:creationId xmlns:p14="http://schemas.microsoft.com/office/powerpoint/2010/main" val="1698848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b="1" dirty="0">
                <a:latin typeface="Arial" panose="020B0604020202020204" pitchFamily="34" charset="0"/>
                <a:cs typeface="Arial" panose="020B0604020202020204" pitchFamily="34" charset="0"/>
              </a:rPr>
              <a:t>Why should we examine</a:t>
            </a:r>
            <a:r>
              <a:rPr lang="en-US" b="1" baseline="0" dirty="0">
                <a:latin typeface="Arial" panose="020B0604020202020204" pitchFamily="34" charset="0"/>
                <a:cs typeface="Arial" panose="020B0604020202020204" pitchFamily="34" charset="0"/>
              </a:rPr>
              <a:t> use of spiritually integrated interventions?</a:t>
            </a:r>
          </a:p>
          <a:p>
            <a:pPr marL="168758" indent="-168758">
              <a:buFont typeface="Arial" panose="020B0604020202020204" pitchFamily="34" charset="0"/>
              <a:buChar char="•"/>
            </a:pPr>
            <a:r>
              <a:rPr lang="en-US" baseline="0" dirty="0">
                <a:latin typeface="Arial" panose="020B0604020202020204" pitchFamily="34" charset="0"/>
                <a:cs typeface="Arial" panose="020B0604020202020204" pitchFamily="34" charset="0"/>
              </a:rPr>
              <a:t>Concerns about ultimate </a:t>
            </a:r>
            <a:r>
              <a:rPr lang="en-US" b="1" baseline="0" dirty="0">
                <a:latin typeface="Arial" panose="020B0604020202020204" pitchFamily="34" charset="0"/>
                <a:cs typeface="Arial" panose="020B0604020202020204" pitchFamily="34" charset="0"/>
              </a:rPr>
              <a:t>meaning and purpose</a:t>
            </a:r>
            <a:r>
              <a:rPr lang="en-US" baseline="0" dirty="0">
                <a:latin typeface="Arial" panose="020B0604020202020204" pitchFamily="34" charset="0"/>
                <a:cs typeface="Arial" panose="020B0604020202020204" pitchFamily="34" charset="0"/>
              </a:rPr>
              <a:t>?</a:t>
            </a:r>
          </a:p>
          <a:p>
            <a:pPr marL="618780" lvl="1" indent="-168758">
              <a:buFont typeface="Arial" panose="020B0604020202020204" pitchFamily="34" charset="0"/>
              <a:buChar char="•"/>
            </a:pPr>
            <a:r>
              <a:rPr lang="en-US" dirty="0" err="1"/>
              <a:t>Kinghorn</a:t>
            </a:r>
            <a:r>
              <a:rPr lang="en-US" dirty="0"/>
              <a:t> 2012:  </a:t>
            </a:r>
            <a:r>
              <a:rPr lang="en-US" b="1" dirty="0"/>
              <a:t>“Moral injury is [a] clinical construct [within] the structural constraints of contemporary psychology …</a:t>
            </a:r>
          </a:p>
          <a:p>
            <a:pPr lvl="1"/>
            <a:r>
              <a:rPr lang="en-US" b="1" dirty="0"/>
              <a:t>[we need to ] rescue moral injury from the medical model …[with] something like moral theology … embodied in specific communal practices [that] can </a:t>
            </a:r>
            <a:r>
              <a:rPr lang="en-US" b="1" dirty="0" err="1"/>
              <a:t>can</a:t>
            </a:r>
            <a:r>
              <a:rPr lang="en-US" b="1" dirty="0"/>
              <a:t> allow for truthful, contextualized narration of and healing from morally fragmenting combat experiences.”</a:t>
            </a:r>
            <a:endParaRPr lang="en-US" b="1" dirty="0">
              <a:latin typeface="Arial" panose="020B0604020202020204" pitchFamily="34" charset="0"/>
              <a:cs typeface="Arial" panose="020B0604020202020204" pitchFamily="34" charset="0"/>
            </a:endParaRPr>
          </a:p>
          <a:p>
            <a:pPr marL="618780" lvl="1" indent="-168758">
              <a:buFont typeface="Arial" panose="020B0604020202020204" pitchFamily="34" charset="0"/>
              <a:buChar char="•"/>
            </a:pPr>
            <a:r>
              <a:rPr lang="en-US" b="1" baseline="0" dirty="0" err="1">
                <a:latin typeface="Arial" panose="020B0604020202020204" pitchFamily="34" charset="0"/>
                <a:cs typeface="Arial" panose="020B0604020202020204" pitchFamily="34" charset="0"/>
              </a:rPr>
              <a:t>Pargament</a:t>
            </a:r>
            <a:r>
              <a:rPr lang="en-US" b="1" baseline="0" dirty="0">
                <a:latin typeface="Arial" panose="020B0604020202020204" pitchFamily="34" charset="0"/>
                <a:cs typeface="Arial" panose="020B0604020202020204" pitchFamily="34" charset="0"/>
              </a:rPr>
              <a:t>, 2007: </a:t>
            </a:r>
            <a:r>
              <a:rPr lang="en-US" b="1" dirty="0">
                <a:latin typeface="Arial" panose="020B0604020202020204" pitchFamily="34" charset="0"/>
                <a:cs typeface="Arial" panose="020B0604020202020204" pitchFamily="34" charset="0"/>
              </a:rPr>
              <a:t>“When people walk into the therapist’s office, they don’t leave their spirituality behind in the waiting</a:t>
            </a:r>
            <a:r>
              <a:rPr lang="en-US" b="1" baseline="0" dirty="0">
                <a:latin typeface="Arial" panose="020B0604020202020204" pitchFamily="34" charset="0"/>
                <a:cs typeface="Arial" panose="020B0604020202020204" pitchFamily="34" charset="0"/>
              </a:rPr>
              <a:t> room.  They bring their spiritual beliefs, practices, experiences, values, relationships, and struggles along with them.  Implicitly or explicitly, this complex of spiritual factors often enters the process of psychotherapy.  And yet many therapists are unaware of or unprepared to deal with this dimension in treatment.”</a:t>
            </a:r>
          </a:p>
          <a:p>
            <a:pPr marL="168758" indent="-168758">
              <a:buFont typeface="Arial" panose="020B0604020202020204" pitchFamily="34" charset="0"/>
              <a:buChar char="•"/>
            </a:pPr>
            <a:endParaRPr lang="en-US" baseline="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17</a:t>
            </a:fld>
            <a:endParaRPr lang="en-US" dirty="0"/>
          </a:p>
        </p:txBody>
      </p:sp>
    </p:spTree>
    <p:extLst>
      <p:ext uri="{BB962C8B-B14F-4D97-AF65-F5344CB8AC3E}">
        <p14:creationId xmlns:p14="http://schemas.microsoft.com/office/powerpoint/2010/main" val="1571306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b="1" dirty="0">
                <a:latin typeface="Arial" panose="020B0604020202020204" pitchFamily="34" charset="0"/>
                <a:cs typeface="Arial" panose="020B0604020202020204" pitchFamily="34" charset="0"/>
              </a:rPr>
              <a:t>Why should we examine</a:t>
            </a:r>
            <a:r>
              <a:rPr lang="en-US" b="1" baseline="0" dirty="0">
                <a:latin typeface="Arial" panose="020B0604020202020204" pitchFamily="34" charset="0"/>
                <a:cs typeface="Arial" panose="020B0604020202020204" pitchFamily="34" charset="0"/>
              </a:rPr>
              <a:t> use of spiritually integrated interventions?</a:t>
            </a:r>
          </a:p>
          <a:p>
            <a:pPr marL="168758" indent="-168758">
              <a:buFont typeface="Arial" panose="020B0604020202020204" pitchFamily="34" charset="0"/>
              <a:buChar char="•"/>
            </a:pPr>
            <a:r>
              <a:rPr lang="en-US" baseline="0" dirty="0">
                <a:latin typeface="Arial" panose="020B0604020202020204" pitchFamily="34" charset="0"/>
                <a:cs typeface="Arial" panose="020B0604020202020204" pitchFamily="34" charset="0"/>
              </a:rPr>
              <a:t>Concerns about ultimate </a:t>
            </a:r>
            <a:r>
              <a:rPr lang="en-US" b="1" baseline="0" dirty="0">
                <a:latin typeface="Arial" panose="020B0604020202020204" pitchFamily="34" charset="0"/>
                <a:cs typeface="Arial" panose="020B0604020202020204" pitchFamily="34" charset="0"/>
              </a:rPr>
              <a:t>meaning and purpose</a:t>
            </a:r>
            <a:r>
              <a:rPr lang="en-US" baseline="0" dirty="0">
                <a:latin typeface="Arial" panose="020B0604020202020204" pitchFamily="34" charset="0"/>
                <a:cs typeface="Arial" panose="020B0604020202020204" pitchFamily="34" charset="0"/>
              </a:rPr>
              <a:t>?</a:t>
            </a:r>
          </a:p>
          <a:p>
            <a:pPr marL="618780" lvl="1" indent="-168758">
              <a:buFont typeface="Arial" panose="020B0604020202020204" pitchFamily="34" charset="0"/>
              <a:buChar char="•"/>
            </a:pPr>
            <a:r>
              <a:rPr lang="en-US" b="1" dirty="0" err="1"/>
              <a:t>Kinghorn</a:t>
            </a:r>
            <a:r>
              <a:rPr lang="en-US" b="1" dirty="0"/>
              <a:t> 2012:  “Moral injury is [a] clinical construct [within] the structural constraints of contemporary psychology …</a:t>
            </a:r>
          </a:p>
          <a:p>
            <a:pPr lvl="1"/>
            <a:r>
              <a:rPr lang="en-US" b="1" dirty="0"/>
              <a:t>[we need to ] rescue moral injury from the medical model …[with] something like moral theology … embodied in specific communal practices [that] can </a:t>
            </a:r>
            <a:r>
              <a:rPr lang="en-US" b="1" dirty="0" err="1"/>
              <a:t>can</a:t>
            </a:r>
            <a:r>
              <a:rPr lang="en-US" b="1" dirty="0"/>
              <a:t> allow for truthful, contextualized narration of and healing from morally fragmenting combat experiences.”</a:t>
            </a:r>
            <a:endParaRPr lang="en-US" b="1" dirty="0">
              <a:latin typeface="Arial" panose="020B0604020202020204" pitchFamily="34" charset="0"/>
              <a:cs typeface="Arial" panose="020B0604020202020204" pitchFamily="34" charset="0"/>
            </a:endParaRPr>
          </a:p>
          <a:p>
            <a:pPr marL="618780" lvl="1" indent="-168758">
              <a:buFont typeface="Arial" panose="020B0604020202020204" pitchFamily="34" charset="0"/>
              <a:buChar char="•"/>
            </a:pPr>
            <a:r>
              <a:rPr lang="en-US" b="1" baseline="0" dirty="0" err="1">
                <a:latin typeface="Arial" panose="020B0604020202020204" pitchFamily="34" charset="0"/>
                <a:cs typeface="Arial" panose="020B0604020202020204" pitchFamily="34" charset="0"/>
              </a:rPr>
              <a:t>Pargament</a:t>
            </a:r>
            <a:r>
              <a:rPr lang="en-US" b="1" baseline="0" dirty="0">
                <a:latin typeface="Arial" panose="020B0604020202020204" pitchFamily="34" charset="0"/>
                <a:cs typeface="Arial" panose="020B0604020202020204" pitchFamily="34" charset="0"/>
              </a:rPr>
              <a:t>, 2007: </a:t>
            </a:r>
            <a:r>
              <a:rPr lang="en-US" b="1" dirty="0">
                <a:latin typeface="Arial" panose="020B0604020202020204" pitchFamily="34" charset="0"/>
                <a:cs typeface="Arial" panose="020B0604020202020204" pitchFamily="34" charset="0"/>
              </a:rPr>
              <a:t>“When people walk into the therapist’s office, they don’t leave their spirituality behind in the waiting</a:t>
            </a:r>
            <a:r>
              <a:rPr lang="en-US" b="1" baseline="0" dirty="0">
                <a:latin typeface="Arial" panose="020B0604020202020204" pitchFamily="34" charset="0"/>
                <a:cs typeface="Arial" panose="020B0604020202020204" pitchFamily="34" charset="0"/>
              </a:rPr>
              <a:t> room.  They bring their spiritual beliefs, practices, experiences, values, relationships, and struggles along with them.  Implicitly or explicitly, this complex of spiritual factors often enters the process of psychotherapy.  And yet many therapists are unaware of or unprepared to deal with this dimension in treatment.”</a:t>
            </a:r>
          </a:p>
          <a:p>
            <a:pPr marL="168758" indent="-168758">
              <a:buFont typeface="Arial" panose="020B0604020202020204" pitchFamily="34" charset="0"/>
              <a:buChar char="•"/>
            </a:pPr>
            <a:r>
              <a:rPr lang="en-US" b="1" baseline="0" dirty="0">
                <a:latin typeface="Arial" panose="020B0604020202020204" pitchFamily="34" charset="0"/>
                <a:cs typeface="Arial" panose="020B0604020202020204" pitchFamily="34" charset="0"/>
              </a:rPr>
              <a:t>Dr. Kopacz, one of our consulting SMEs agrees with Fontana &amp; </a:t>
            </a:r>
            <a:r>
              <a:rPr lang="en-US" b="1" baseline="0" dirty="0" err="1">
                <a:latin typeface="Arial" panose="020B0604020202020204" pitchFamily="34" charset="0"/>
                <a:cs typeface="Arial" panose="020B0604020202020204" pitchFamily="34" charset="0"/>
              </a:rPr>
              <a:t>Rosenheck’s</a:t>
            </a:r>
            <a:r>
              <a:rPr lang="en-US" b="1" baseline="0" dirty="0">
                <a:latin typeface="Arial" panose="020B0604020202020204" pitchFamily="34" charset="0"/>
                <a:cs typeface="Arial" panose="020B0604020202020204" pitchFamily="34" charset="0"/>
              </a:rPr>
              <a:t> 2004 point that what is important for people suffering spiritually is the pursuit and encountering of meaning…more so that merely eliminating clinical symptoms</a:t>
            </a:r>
            <a:endParaRPr lang="en-US" baseline="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18</a:t>
            </a:fld>
            <a:endParaRPr lang="en-US" dirty="0"/>
          </a:p>
        </p:txBody>
      </p:sp>
    </p:spTree>
    <p:extLst>
      <p:ext uri="{BB962C8B-B14F-4D97-AF65-F5344CB8AC3E}">
        <p14:creationId xmlns:p14="http://schemas.microsoft.com/office/powerpoint/2010/main" val="1672343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defTabSz="900044">
              <a:buFont typeface="Arial" panose="020B0604020202020204" pitchFamily="34" charset="0"/>
              <a:buChar char="•"/>
              <a:defRPr/>
            </a:pPr>
            <a:r>
              <a:rPr lang="en-US" dirty="0">
                <a:latin typeface="Arial" panose="020B0604020202020204" pitchFamily="34" charset="0"/>
                <a:cs typeface="Arial" panose="020B0604020202020204" pitchFamily="34" charset="0"/>
              </a:rPr>
              <a:t>Potential role in supporting a reestablishment of a sense of meaning and coherence is frequently overlooked </a:t>
            </a:r>
            <a:r>
              <a:rPr lang="en-US" sz="900" baseline="30000" dirty="0">
                <a:latin typeface="Arial" panose="020B0604020202020204" pitchFamily="34" charset="0"/>
                <a:cs typeface="Arial" panose="020B0604020202020204" pitchFamily="34" charset="0"/>
              </a:rPr>
              <a:t>(Weaver &amp; </a:t>
            </a:r>
            <a:r>
              <a:rPr lang="en-US" sz="900" baseline="30000" dirty="0" err="1">
                <a:latin typeface="Arial" panose="020B0604020202020204" pitchFamily="34" charset="0"/>
                <a:cs typeface="Arial" panose="020B0604020202020204" pitchFamily="34" charset="0"/>
              </a:rPr>
              <a:t>Ochberg</a:t>
            </a:r>
            <a:r>
              <a:rPr lang="en-US" sz="900" baseline="30000" dirty="0">
                <a:latin typeface="Arial" panose="020B0604020202020204" pitchFamily="34" charset="0"/>
                <a:cs typeface="Arial" panose="020B0604020202020204" pitchFamily="34" charset="0"/>
              </a:rPr>
              <a:t>, 1996)</a:t>
            </a:r>
            <a:endParaRPr lang="en-US" sz="1100" dirty="0"/>
          </a:p>
          <a:p>
            <a:pPr marL="168758" indent="-168758">
              <a:buFont typeface="Arial" panose="020B0604020202020204" pitchFamily="34" charset="0"/>
              <a:buChar char="•"/>
            </a:pPr>
            <a:r>
              <a:rPr lang="en-US" dirty="0">
                <a:latin typeface="Arial" panose="020B0604020202020204" pitchFamily="34" charset="0"/>
                <a:cs typeface="Arial" panose="020B0604020202020204" pitchFamily="34" charset="0"/>
              </a:rPr>
              <a:t>Spirituality can play a role in professional practice, a spiritual history can serve as a useful tool to increase rapport with Patient helping them open up about experiences and issues </a:t>
            </a:r>
            <a:r>
              <a:rPr lang="en-US" sz="900" baseline="30000" dirty="0">
                <a:latin typeface="Arial" panose="020B0604020202020204" pitchFamily="34" charset="0"/>
                <a:cs typeface="Arial" panose="020B0604020202020204" pitchFamily="34" charset="0"/>
              </a:rPr>
              <a:t>(</a:t>
            </a:r>
            <a:r>
              <a:rPr lang="en-US" sz="900" baseline="30000" dirty="0" err="1">
                <a:latin typeface="Arial" panose="020B0604020202020204" pitchFamily="34" charset="0"/>
                <a:cs typeface="Arial" panose="020B0604020202020204" pitchFamily="34" charset="0"/>
              </a:rPr>
              <a:t>Borneman</a:t>
            </a:r>
            <a:r>
              <a:rPr lang="en-US" sz="900" baseline="30000" dirty="0">
                <a:latin typeface="Arial" panose="020B0604020202020204" pitchFamily="34" charset="0"/>
                <a:cs typeface="Arial" panose="020B0604020202020204" pitchFamily="34" charset="0"/>
              </a:rPr>
              <a:t>, Ferrell, &amp; </a:t>
            </a:r>
            <a:r>
              <a:rPr lang="en-US" sz="900" baseline="30000" dirty="0" err="1">
                <a:latin typeface="Arial" panose="020B0604020202020204" pitchFamily="34" charset="0"/>
                <a:cs typeface="Arial" panose="020B0604020202020204" pitchFamily="34" charset="0"/>
              </a:rPr>
              <a:t>Puchalski</a:t>
            </a:r>
            <a:r>
              <a:rPr lang="en-US" sz="900" baseline="30000" dirty="0">
                <a:latin typeface="Arial" panose="020B0604020202020204" pitchFamily="34" charset="0"/>
                <a:cs typeface="Arial" panose="020B0604020202020204" pitchFamily="34" charset="0"/>
              </a:rPr>
              <a:t>, 2010)</a:t>
            </a:r>
          </a:p>
          <a:p>
            <a:pPr marL="168758" indent="-168758">
              <a:buFont typeface="Arial" panose="020B0604020202020204" pitchFamily="34" charset="0"/>
              <a:buChar char="•"/>
            </a:pPr>
            <a:r>
              <a:rPr lang="en-US" dirty="0">
                <a:latin typeface="Arial" panose="020B0604020202020204" pitchFamily="34" charset="0"/>
                <a:cs typeface="Arial" panose="020B0604020202020204" pitchFamily="34" charset="0"/>
              </a:rPr>
              <a:t>Religious crisis such as questioning faith or weakened faith has been associated with the increased use of behavioral health services </a:t>
            </a:r>
            <a:r>
              <a:rPr lang="en-US" sz="900" baseline="30000" dirty="0">
                <a:latin typeface="Arial" panose="020B0604020202020204" pitchFamily="34" charset="0"/>
                <a:cs typeface="Arial" panose="020B0604020202020204" pitchFamily="34" charset="0"/>
              </a:rPr>
              <a:t>(Fontana &amp; </a:t>
            </a:r>
            <a:r>
              <a:rPr lang="en-US" sz="900" baseline="30000" dirty="0" err="1">
                <a:latin typeface="Arial" panose="020B0604020202020204" pitchFamily="34" charset="0"/>
                <a:cs typeface="Arial" panose="020B0604020202020204" pitchFamily="34" charset="0"/>
              </a:rPr>
              <a:t>Rosenheck</a:t>
            </a:r>
            <a:r>
              <a:rPr lang="en-US" sz="900" baseline="30000" dirty="0">
                <a:latin typeface="Arial" panose="020B0604020202020204" pitchFamily="34" charset="0"/>
                <a:cs typeface="Arial" panose="020B0604020202020204" pitchFamily="34" charset="0"/>
              </a:rPr>
              <a:t>, 2004)</a:t>
            </a:r>
          </a:p>
          <a:p>
            <a:pPr marL="168758" indent="-168758">
              <a:buFont typeface="Arial" panose="020B0604020202020204" pitchFamily="34" charset="0"/>
              <a:buChar char="•"/>
            </a:pPr>
            <a:r>
              <a:rPr lang="en-US" dirty="0">
                <a:latin typeface="Arial" panose="020B0604020202020204" pitchFamily="34" charset="0"/>
                <a:cs typeface="Arial" panose="020B0604020202020204" pitchFamily="34" charset="0"/>
              </a:rPr>
              <a:t>A clergy member is just as likely as a mental health specialist to have a severely mentally distressed person ask her or him for assistance </a:t>
            </a:r>
            <a:r>
              <a:rPr lang="en-US" sz="900" baseline="30000" dirty="0">
                <a:latin typeface="Arial" panose="020B0604020202020204" pitchFamily="34" charset="0"/>
                <a:cs typeface="Arial" panose="020B0604020202020204" pitchFamily="34" charset="0"/>
              </a:rPr>
              <a:t>(</a:t>
            </a:r>
            <a:r>
              <a:rPr lang="en-US" sz="900" baseline="30000" dirty="0" err="1">
                <a:latin typeface="Arial" panose="020B0604020202020204" pitchFamily="34" charset="0"/>
                <a:cs typeface="Arial" panose="020B0604020202020204" pitchFamily="34" charset="0"/>
              </a:rPr>
              <a:t>Hohmann</a:t>
            </a:r>
            <a:r>
              <a:rPr lang="en-US" sz="900" baseline="30000" dirty="0">
                <a:latin typeface="Arial" panose="020B0604020202020204" pitchFamily="34" charset="0"/>
                <a:cs typeface="Arial" panose="020B0604020202020204" pitchFamily="34" charset="0"/>
              </a:rPr>
              <a:t> &amp; Larson, 1993)</a:t>
            </a:r>
          </a:p>
          <a:p>
            <a:pPr marL="168758" indent="-168758">
              <a:buFont typeface="Arial" panose="020B0604020202020204" pitchFamily="34" charset="0"/>
              <a:buChar char="•"/>
            </a:pPr>
            <a:r>
              <a:rPr lang="en-US" dirty="0">
                <a:latin typeface="Arial" panose="020B0604020202020204" pitchFamily="34" charset="0"/>
                <a:cs typeface="Arial" panose="020B0604020202020204" pitchFamily="34" charset="0"/>
              </a:rPr>
              <a:t>According to the United States Department of Labor (1992), there are approximately </a:t>
            </a:r>
            <a:r>
              <a:rPr lang="en-US" b="1" dirty="0">
                <a:latin typeface="Arial" panose="020B0604020202020204" pitchFamily="34" charset="0"/>
                <a:cs typeface="Arial" panose="020B0604020202020204" pitchFamily="34" charset="0"/>
              </a:rPr>
              <a:t>312,000 Jewish and Christian clergy serving congregations in the United States (4,000 rabbis, 53,000 Catholic priests, and 255,000 Protestant pastors).</a:t>
            </a:r>
            <a:r>
              <a:rPr lang="en-US" dirty="0">
                <a:latin typeface="Arial" panose="020B0604020202020204" pitchFamily="34" charset="0"/>
                <a:cs typeface="Arial" panose="020B0604020202020204" pitchFamily="34" charset="0"/>
              </a:rPr>
              <a:t> These clergy are engaged in counseling and other mental health services at an </a:t>
            </a:r>
            <a:r>
              <a:rPr lang="en-US" b="1" dirty="0">
                <a:latin typeface="Arial" panose="020B0604020202020204" pitchFamily="34" charset="0"/>
                <a:cs typeface="Arial" panose="020B0604020202020204" pitchFamily="34" charset="0"/>
              </a:rPr>
              <a:t>average rate of about 9.5 </a:t>
            </a:r>
            <a:r>
              <a:rPr lang="en-US" b="1" dirty="0" err="1">
                <a:latin typeface="Arial" panose="020B0604020202020204" pitchFamily="34" charset="0"/>
                <a:cs typeface="Arial" panose="020B0604020202020204" pitchFamily="34" charset="0"/>
              </a:rPr>
              <a:t>hr</a:t>
            </a:r>
            <a:r>
              <a:rPr lang="en-US" b="1" dirty="0">
                <a:latin typeface="Arial" panose="020B0604020202020204" pitchFamily="34" charset="0"/>
                <a:cs typeface="Arial" panose="020B0604020202020204" pitchFamily="34" charset="0"/>
              </a:rPr>
              <a:t> per week </a:t>
            </a:r>
            <a:r>
              <a:rPr lang="en-US" sz="900" baseline="30000" dirty="0">
                <a:latin typeface="Arial" panose="020B0604020202020204" pitchFamily="34" charset="0"/>
                <a:cs typeface="Arial" panose="020B0604020202020204" pitchFamily="34" charset="0"/>
              </a:rPr>
              <a:t>(Weaver, 1995)</a:t>
            </a:r>
            <a:r>
              <a:rPr lang="en-US" sz="9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Annually, </a:t>
            </a:r>
            <a:r>
              <a:rPr lang="en-US" b="1" dirty="0">
                <a:latin typeface="Arial" panose="020B0604020202020204" pitchFamily="34" charset="0"/>
                <a:cs typeface="Arial" panose="020B0604020202020204" pitchFamily="34" charset="0"/>
              </a:rPr>
              <a:t>this adds to 148.2 million </a:t>
            </a:r>
            <a:r>
              <a:rPr lang="en-US" b="1" dirty="0" err="1">
                <a:latin typeface="Arial" panose="020B0604020202020204" pitchFamily="34" charset="0"/>
                <a:cs typeface="Arial" panose="020B0604020202020204" pitchFamily="34" charset="0"/>
              </a:rPr>
              <a:t>hr</a:t>
            </a:r>
            <a:r>
              <a:rPr lang="en-US" b="1" dirty="0">
                <a:latin typeface="Arial" panose="020B0604020202020204" pitchFamily="34" charset="0"/>
                <a:cs typeface="Arial" panose="020B0604020202020204" pitchFamily="34" charset="0"/>
              </a:rPr>
              <a:t> of mental health services, </a:t>
            </a:r>
            <a:r>
              <a:rPr lang="en-US" dirty="0">
                <a:latin typeface="Arial" panose="020B0604020202020204" pitchFamily="34" charset="0"/>
                <a:cs typeface="Arial" panose="020B0604020202020204" pitchFamily="34" charset="0"/>
              </a:rPr>
              <a:t>a volume equivalent in time to each of the 38,000 members of the American Psychiatric Association </a:t>
            </a:r>
            <a:r>
              <a:rPr lang="en-US" sz="900" baseline="30000" dirty="0">
                <a:latin typeface="Arial" panose="020B0604020202020204" pitchFamily="34" charset="0"/>
                <a:cs typeface="Arial" panose="020B0604020202020204" pitchFamily="34" charset="0"/>
              </a:rPr>
              <a:t>(APA, 1993) </a:t>
            </a:r>
            <a:r>
              <a:rPr lang="en-US" dirty="0">
                <a:latin typeface="Arial" panose="020B0604020202020204" pitchFamily="34" charset="0"/>
                <a:cs typeface="Arial" panose="020B0604020202020204" pitchFamily="34" charset="0"/>
              </a:rPr>
              <a:t>delivering services at the rate of 78 </a:t>
            </a:r>
            <a:r>
              <a:rPr lang="en-US" dirty="0" err="1">
                <a:latin typeface="Arial" panose="020B0604020202020204" pitchFamily="34" charset="0"/>
                <a:cs typeface="Arial" panose="020B0604020202020204" pitchFamily="34" charset="0"/>
              </a:rPr>
              <a:t>hr</a:t>
            </a:r>
            <a:r>
              <a:rPr lang="en-US" dirty="0">
                <a:latin typeface="Arial" panose="020B0604020202020204" pitchFamily="34" charset="0"/>
                <a:cs typeface="Arial" panose="020B0604020202020204" pitchFamily="34" charset="0"/>
              </a:rPr>
              <a:t> per week. This estimate does not take into account the nearly 100,000 nuns in full-time religious vocation in the Roman Catholic Church </a:t>
            </a:r>
            <a:r>
              <a:rPr lang="en-US" sz="900" baseline="30000" dirty="0">
                <a:latin typeface="Arial" panose="020B0604020202020204" pitchFamily="34" charset="0"/>
                <a:cs typeface="Arial" panose="020B0604020202020204" pitchFamily="34" charset="0"/>
              </a:rPr>
              <a:t>(</a:t>
            </a:r>
            <a:r>
              <a:rPr lang="en-US" sz="900" baseline="30000" dirty="0" err="1">
                <a:latin typeface="Arial" panose="020B0604020202020204" pitchFamily="34" charset="0"/>
                <a:cs typeface="Arial" panose="020B0604020202020204" pitchFamily="34" charset="0"/>
              </a:rPr>
              <a:t>Ebaugh</a:t>
            </a:r>
            <a:r>
              <a:rPr lang="en-US" sz="900" baseline="30000" dirty="0">
                <a:latin typeface="Arial" panose="020B0604020202020204" pitchFamily="34" charset="0"/>
                <a:cs typeface="Arial" panose="020B0604020202020204" pitchFamily="34" charset="0"/>
              </a:rPr>
              <a:t>, 1993)</a:t>
            </a:r>
            <a:r>
              <a:rPr lang="en-US" dirty="0">
                <a:latin typeface="Arial" panose="020B0604020202020204" pitchFamily="34" charset="0"/>
                <a:cs typeface="Arial" panose="020B0604020202020204" pitchFamily="34" charset="0"/>
              </a:rPr>
              <a:t> or clergy and religious workers from other religious traditions </a:t>
            </a:r>
            <a:r>
              <a:rPr lang="en-US" i="1" dirty="0">
                <a:latin typeface="Arial" panose="020B0604020202020204" pitchFamily="34" charset="0"/>
                <a:cs typeface="Arial" panose="020B0604020202020204" pitchFamily="34" charset="0"/>
              </a:rPr>
              <a:t>(e.g., </a:t>
            </a:r>
            <a:r>
              <a:rPr lang="en-US" dirty="0">
                <a:latin typeface="Arial" panose="020B0604020202020204" pitchFamily="34" charset="0"/>
                <a:cs typeface="Arial" panose="020B0604020202020204" pitchFamily="34" charset="0"/>
              </a:rPr>
              <a:t>Christian Orthodox, Buddhism, Hinduism, and Islam) in the United States, about whom it appears we have no research data regarding counseling knowledge or activity</a:t>
            </a:r>
          </a:p>
          <a:p>
            <a:pPr marL="618780" lvl="1" indent="-168758" defTabSz="900044">
              <a:buFont typeface="Arial" panose="020B0604020202020204" pitchFamily="34" charset="0"/>
              <a:buChar char="•"/>
              <a:defRPr/>
            </a:pPr>
            <a:r>
              <a:rPr lang="en-US" dirty="0">
                <a:solidFill>
                  <a:srgbClr val="FF0000"/>
                </a:solidFill>
              </a:rPr>
              <a:t>DOL statistics are just over 20 years old and may have shifted away</a:t>
            </a:r>
            <a:r>
              <a:rPr lang="en-US" baseline="0" dirty="0">
                <a:solidFill>
                  <a:srgbClr val="FF0000"/>
                </a:solidFill>
              </a:rPr>
              <a:t> from Clergy to Psycho-social methods; however, </a:t>
            </a:r>
            <a:r>
              <a:rPr lang="en-US" dirty="0">
                <a:solidFill>
                  <a:srgbClr val="FF0000"/>
                </a:solidFill>
              </a:rPr>
              <a:t>the</a:t>
            </a:r>
            <a:r>
              <a:rPr lang="en-US" baseline="0" dirty="0">
                <a:solidFill>
                  <a:srgbClr val="FF0000"/>
                </a:solidFill>
              </a:rPr>
              <a:t> sheer numbers cannot be discounted </a:t>
            </a:r>
            <a:r>
              <a:rPr lang="en-US" dirty="0">
                <a:solidFill>
                  <a:srgbClr val="FF0000"/>
                </a:solidFill>
              </a:rPr>
              <a:t> </a:t>
            </a:r>
          </a:p>
          <a:p>
            <a:pPr marL="168758" indent="-168758">
              <a:buFont typeface="Arial" panose="020B0604020202020204" pitchFamily="34" charset="0"/>
              <a:buChar char="•"/>
            </a:pPr>
            <a:r>
              <a:rPr lang="en-US" dirty="0">
                <a:latin typeface="Arial" panose="020B0604020202020204" pitchFamily="34" charset="0"/>
                <a:cs typeface="Arial" panose="020B0604020202020204" pitchFamily="34" charset="0"/>
              </a:rPr>
              <a:t>The potential role of religion and clergy in helping traumatized persons reestablish a sense of meaning and coherence in their shattered world is frequently overlooked </a:t>
            </a:r>
            <a:r>
              <a:rPr lang="en-US" sz="900" baseline="30000" dirty="0">
                <a:latin typeface="Arial" panose="020B0604020202020204" pitchFamily="34" charset="0"/>
                <a:cs typeface="Arial" panose="020B0604020202020204" pitchFamily="34" charset="0"/>
              </a:rPr>
              <a:t>(Weaver &amp; </a:t>
            </a:r>
            <a:r>
              <a:rPr lang="en-US" sz="900" baseline="30000" dirty="0" err="1">
                <a:latin typeface="Arial" panose="020B0604020202020204" pitchFamily="34" charset="0"/>
                <a:cs typeface="Arial" panose="020B0604020202020204" pitchFamily="34" charset="0"/>
              </a:rPr>
              <a:t>Ochberg</a:t>
            </a:r>
            <a:r>
              <a:rPr lang="en-US" sz="900" baseline="30000" dirty="0">
                <a:latin typeface="Arial" panose="020B0604020202020204" pitchFamily="34" charset="0"/>
                <a:cs typeface="Arial" panose="020B0604020202020204" pitchFamily="34" charset="0"/>
              </a:rPr>
              <a:t>, 1996)</a:t>
            </a:r>
          </a:p>
          <a:p>
            <a:endParaRPr lang="en-US" sz="1100" dirty="0">
              <a:latin typeface="Arial" panose="020B0604020202020204" pitchFamily="34" charset="0"/>
              <a:cs typeface="Arial" panose="020B0604020202020204" pitchFamily="34" charset="0"/>
            </a:endParaRPr>
          </a:p>
          <a:p>
            <a:pPr marL="168758" indent="-168758">
              <a:buFont typeface="Arial" charset="0"/>
              <a:buChar char="•"/>
            </a:pPr>
            <a:endParaRPr lang="en-US" dirty="0">
              <a:solidFill>
                <a:srgbClr val="FF0000"/>
              </a:solidFill>
            </a:endParaRPr>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19</a:t>
            </a:fld>
            <a:endParaRPr lang="en-US" dirty="0"/>
          </a:p>
        </p:txBody>
      </p:sp>
    </p:spTree>
    <p:extLst>
      <p:ext uri="{BB962C8B-B14F-4D97-AF65-F5344CB8AC3E}">
        <p14:creationId xmlns:p14="http://schemas.microsoft.com/office/powerpoint/2010/main" val="1370130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7516" indent="-337516">
              <a:buFont typeface="Arial" charset="0"/>
              <a:buChar char="•"/>
            </a:pPr>
            <a:r>
              <a:rPr lang="en-US" b="1" dirty="0"/>
              <a:t>So why Chaplains? Spiritual Care Practices of Specialists in guilt, shame, forgiveness include such things as</a:t>
            </a:r>
          </a:p>
          <a:p>
            <a:pPr marL="787538" lvl="1" indent="-337516">
              <a:buFont typeface="Arial" charset="0"/>
              <a:buChar char="•"/>
            </a:pPr>
            <a:r>
              <a:rPr lang="en-US" b="1" dirty="0"/>
              <a:t>Active listening and compassionate presence</a:t>
            </a:r>
          </a:p>
          <a:p>
            <a:pPr marL="787538" lvl="1" indent="-337516">
              <a:buFont typeface="Arial" charset="0"/>
              <a:buChar char="•"/>
            </a:pPr>
            <a:r>
              <a:rPr lang="en-US" b="1" dirty="0"/>
              <a:t>Normalization</a:t>
            </a:r>
          </a:p>
          <a:p>
            <a:pPr marL="787538" lvl="1" indent="-337516">
              <a:buFont typeface="Arial" charset="0"/>
              <a:buChar char="•"/>
            </a:pPr>
            <a:r>
              <a:rPr lang="en-US" b="1" dirty="0"/>
              <a:t>Making space for mourning</a:t>
            </a:r>
          </a:p>
          <a:p>
            <a:pPr marL="787538" lvl="1" indent="-337516">
              <a:buFont typeface="Arial" charset="0"/>
              <a:buChar char="•"/>
            </a:pPr>
            <a:r>
              <a:rPr lang="en-US" b="1" dirty="0"/>
              <a:t>Guiding in meaning-making rituals</a:t>
            </a:r>
          </a:p>
          <a:p>
            <a:pPr marL="1237560" lvl="2" indent="-337516">
              <a:buFont typeface="Arial" charset="0"/>
              <a:buChar char="•"/>
            </a:pPr>
            <a:r>
              <a:rPr lang="en-US" b="1" dirty="0"/>
              <a:t>Lament/confession/repentance/making amends</a:t>
            </a:r>
          </a:p>
          <a:p>
            <a:pPr marL="787538" lvl="1" indent="-337516">
              <a:buFont typeface="Arial" charset="0"/>
              <a:buChar char="•"/>
            </a:pPr>
            <a:r>
              <a:rPr lang="en-US" b="1" dirty="0"/>
              <a:t>Reintegrating into community</a:t>
            </a:r>
          </a:p>
          <a:p>
            <a:pPr marL="787538" lvl="1" indent="-337516">
              <a:buFont typeface="Arial" charset="0"/>
              <a:buChar char="•"/>
            </a:pPr>
            <a:r>
              <a:rPr lang="en-US" b="1" dirty="0"/>
              <a:t>Exploring “pathways” and “destinations” </a:t>
            </a:r>
            <a:r>
              <a:rPr lang="en-US" b="1" baseline="30000" dirty="0"/>
              <a:t>(</a:t>
            </a:r>
            <a:r>
              <a:rPr lang="en-US" b="1" baseline="30000" dirty="0" err="1"/>
              <a:t>Pargament</a:t>
            </a:r>
            <a:r>
              <a:rPr lang="en-US" b="1" baseline="30000" dirty="0"/>
              <a:t>, 2007) </a:t>
            </a:r>
          </a:p>
          <a:p>
            <a:pPr marL="787538" lvl="1" indent="-337516">
              <a:buFont typeface="Arial" charset="0"/>
              <a:buChar char="•"/>
            </a:pPr>
            <a:r>
              <a:rPr lang="en-US" b="1" dirty="0"/>
              <a:t>Observe anniversaries </a:t>
            </a:r>
          </a:p>
          <a:p>
            <a:pPr marL="787538" lvl="1" indent="-337516">
              <a:buFont typeface="Arial" charset="0"/>
              <a:buChar char="•"/>
            </a:pPr>
            <a:r>
              <a:rPr lang="en-US" b="1" dirty="0"/>
              <a:t>Relationship/family relationships</a:t>
            </a:r>
          </a:p>
          <a:p>
            <a:pPr marL="787538" lvl="1" indent="-337516">
              <a:buFont typeface="Arial" charset="0"/>
              <a:buChar char="•"/>
            </a:pPr>
            <a:r>
              <a:rPr lang="en-US" b="1" dirty="0"/>
              <a:t>Healing services &amp; healing rituals synched </a:t>
            </a:r>
            <a:br>
              <a:rPr lang="en-US" b="1" dirty="0"/>
            </a:br>
            <a:r>
              <a:rPr lang="en-US" b="1" dirty="0"/>
              <a:t>w/ liturgical calendar</a:t>
            </a:r>
          </a:p>
          <a:p>
            <a:pPr marL="787538" lvl="1" indent="-337516">
              <a:buFont typeface="Arial" charset="0"/>
              <a:buChar char="•"/>
            </a:pPr>
            <a:r>
              <a:rPr lang="en-US" dirty="0"/>
              <a:t>Refer when necessary</a:t>
            </a:r>
            <a:endParaRPr lang="en-US" b="1" dirty="0">
              <a:latin typeface="+mj-lt"/>
              <a:ea typeface="Tahoma" panose="020B0604030504040204" pitchFamily="34" charset="0"/>
              <a:cs typeface="Tahoma" panose="020B0604030504040204" pitchFamily="34" charset="0"/>
            </a:endParaRPr>
          </a:p>
          <a:p>
            <a:pPr marL="168758" indent="-168758">
              <a:buFont typeface="Arial" panose="020B0604020202020204" pitchFamily="34" charset="0"/>
              <a:buChar char="•"/>
            </a:pPr>
            <a:r>
              <a:rPr lang="en-US" b="1" dirty="0">
                <a:latin typeface="+mj-lt"/>
                <a:ea typeface="Tahoma" panose="020B0604030504040204" pitchFamily="34" charset="0"/>
                <a:cs typeface="Tahoma" panose="020B0604030504040204" pitchFamily="34" charset="0"/>
              </a:rPr>
              <a:t>Moral and ethical authority also comes with “Pastoral Care Messages”  to help me as a Service Member or a Veteran…</a:t>
            </a:r>
            <a:r>
              <a:rPr lang="en-US" dirty="0">
                <a:latin typeface="+mj-lt"/>
                <a:ea typeface="Tahoma" panose="020B0604030504040204" pitchFamily="34" charset="0"/>
                <a:cs typeface="Tahoma" panose="020B0604030504040204" pitchFamily="34" charset="0"/>
              </a:rPr>
              <a:t>(Haynes, 2017 quoting Ronnie </a:t>
            </a:r>
            <a:r>
              <a:rPr lang="en-US" dirty="0" err="1">
                <a:latin typeface="+mj-lt"/>
                <a:ea typeface="Tahoma" panose="020B0604030504040204" pitchFamily="34" charset="0"/>
                <a:cs typeface="Tahoma" panose="020B0604030504040204" pitchFamily="34" charset="0"/>
              </a:rPr>
              <a:t>Janoff</a:t>
            </a:r>
            <a:r>
              <a:rPr lang="en-US" dirty="0">
                <a:latin typeface="+mj-lt"/>
                <a:ea typeface="Tahoma" panose="020B0604030504040204" pitchFamily="34" charset="0"/>
                <a:cs typeface="Tahoma" panose="020B0604030504040204" pitchFamily="34" charset="0"/>
              </a:rPr>
              <a:t>-Bulman, “Shattered Assumptions: Toward an Understanding of Trauma,” Presentation to VA Chaplains, April 9, 2013)</a:t>
            </a:r>
          </a:p>
          <a:p>
            <a:pPr marL="618780" lvl="1" indent="-168758">
              <a:buFont typeface="Arial" panose="020B0604020202020204" pitchFamily="34" charset="0"/>
              <a:buChar char="•"/>
            </a:pPr>
            <a:r>
              <a:rPr lang="en-US" b="1" dirty="0">
                <a:latin typeface="+mj-lt"/>
              </a:rPr>
              <a:t>Counter the terror of my vulnerability</a:t>
            </a:r>
          </a:p>
          <a:p>
            <a:pPr marL="1068802" lvl="2" indent="-168758">
              <a:buFont typeface="Arial" panose="020B0604020202020204" pitchFamily="34" charset="0"/>
              <a:buChar char="•"/>
            </a:pPr>
            <a:r>
              <a:rPr lang="en-US" b="1" dirty="0">
                <a:latin typeface="+mj-lt"/>
              </a:rPr>
              <a:t>You are safe here (relative to war zone)</a:t>
            </a:r>
          </a:p>
          <a:p>
            <a:pPr marL="618780" lvl="1" indent="-168758">
              <a:buFont typeface="Arial" panose="020B0604020202020204" pitchFamily="34" charset="0"/>
              <a:buChar char="•"/>
            </a:pPr>
            <a:r>
              <a:rPr lang="en-US" b="1" dirty="0">
                <a:latin typeface="+mj-lt"/>
              </a:rPr>
              <a:t>Counter the Horror of my immorality</a:t>
            </a:r>
          </a:p>
          <a:p>
            <a:pPr marL="1068802" lvl="2" indent="-168758">
              <a:buFont typeface="Arial" panose="020B0604020202020204" pitchFamily="34" charset="0"/>
              <a:buChar char="•"/>
            </a:pPr>
            <a:r>
              <a:rPr lang="en-US" b="1" dirty="0">
                <a:latin typeface="+mj-lt"/>
              </a:rPr>
              <a:t>Confession and divine forgiveness</a:t>
            </a:r>
          </a:p>
          <a:p>
            <a:pPr marL="1068802" lvl="2" indent="-168758">
              <a:buFont typeface="Arial" panose="020B0604020202020204" pitchFamily="34" charset="0"/>
              <a:buChar char="•"/>
            </a:pPr>
            <a:r>
              <a:rPr lang="en-US" b="1" dirty="0">
                <a:latin typeface="+mj-lt"/>
              </a:rPr>
              <a:t>Making amends</a:t>
            </a:r>
          </a:p>
          <a:p>
            <a:pPr marL="1068802" lvl="2" indent="-168758">
              <a:buFont typeface="Arial" panose="020B0604020202020204" pitchFamily="34" charset="0"/>
              <a:buChar char="•"/>
            </a:pPr>
            <a:r>
              <a:rPr lang="en-US" b="1" dirty="0">
                <a:latin typeface="+mj-lt"/>
              </a:rPr>
              <a:t>Perspective: what seems terrible now was in another context (group morality)</a:t>
            </a:r>
          </a:p>
          <a:p>
            <a:pPr marL="170125" indent="-170125" defTabSz="900044">
              <a:buFont typeface="Arial" panose="020B0604020202020204" pitchFamily="34" charset="0"/>
              <a:buChar char="•"/>
              <a:defRPr/>
            </a:pPr>
            <a:r>
              <a:rPr lang="en-US" b="1" dirty="0"/>
              <a:t>stigma of seeking mental health treatment is sometimes heightened in the DoD, but not so much in VAs in larger communities (still prevalent in smaller communities where everyone knows everyone)…and there is less stigma in these communities to consult with spiritual advisors…Chaplains have institutional memory being part of the military culture…</a:t>
            </a:r>
          </a:p>
          <a:p>
            <a:pPr marL="620147" lvl="1" indent="-170125" defTabSz="900044">
              <a:buFont typeface="Arial" panose="020B0604020202020204" pitchFamily="34" charset="0"/>
              <a:buChar char="•"/>
              <a:defRPr/>
            </a:pPr>
            <a:r>
              <a:rPr lang="en-US" b="1" dirty="0"/>
              <a:t>The propensity to seek help sometimes is related to what we seek help about.  In the case of MI/SD where there is spiritual distress, existential questions of meaning and purpose, struggles with tension with God or alienation from belief systems, it is likely that a Chaplain would be sought after…today where young people many times consider themselves “spiritual” but not “religious” a military Chaplain is someone who is safe because they are not going to proselytize</a:t>
            </a:r>
            <a:r>
              <a:rPr lang="en-US" b="1" baseline="30000" dirty="0"/>
              <a:t>…</a:t>
            </a:r>
            <a:r>
              <a:rPr lang="en-US" baseline="30000" dirty="0"/>
              <a:t>(Dr. Currier, 5 July 2017, SME Consultation)</a:t>
            </a:r>
            <a:endParaRPr lang="en-US" b="1" baseline="30000" dirty="0"/>
          </a:p>
          <a:p>
            <a:pPr marL="170125" indent="-170125">
              <a:buFont typeface="Arial" panose="020B0604020202020204" pitchFamily="34" charset="0"/>
              <a:buChar char="•"/>
            </a:pPr>
            <a:r>
              <a:rPr lang="en-US" b="1" dirty="0"/>
              <a:t>Chaplains have the added benefit of total confidentiality which addresses the underlying emotional and spiritual factor for someone suffering from MI/SD:  Trust</a:t>
            </a:r>
          </a:p>
          <a:p>
            <a:pPr marL="170125" indent="-170125">
              <a:buFont typeface="Arial" panose="020B0604020202020204" pitchFamily="34" charset="0"/>
              <a:buChar char="•"/>
            </a:pPr>
            <a:r>
              <a:rPr lang="en-US" b="1" dirty="0"/>
              <a:t>There are hidden slides which address the faith perspectives of Judaism, Christianity and Islam which the research team put together since we had all three represented on the team</a:t>
            </a:r>
          </a:p>
          <a:p>
            <a:pPr marL="168758" indent="-168758">
              <a:buFont typeface="Arial" panose="020B0604020202020204" pitchFamily="34" charset="0"/>
              <a:buChar char="•"/>
            </a:pPr>
            <a:r>
              <a:rPr lang="en-US" dirty="0"/>
              <a:t>Chaplain roles noted in Chaplains Carole Wilkins, John Schultz, and Verbelle Williams:  Evidence-based Chaplaincy &amp; Dynamic Partnerships between Chaplains and Mental Health Providers presentation 10 July 2017, NYHHS VA Manhattan Campus:</a:t>
            </a:r>
          </a:p>
          <a:p>
            <a:pPr marL="618780" lvl="1" indent="-168758">
              <a:buFont typeface="Arial" panose="020B0604020202020204" pitchFamily="34" charset="0"/>
              <a:buChar char="•"/>
            </a:pPr>
            <a:r>
              <a:rPr lang="en-US" dirty="0"/>
              <a:t>Collaborate with interdisciplinary care team members</a:t>
            </a:r>
          </a:p>
          <a:p>
            <a:pPr marL="618780" lvl="1" indent="-168758">
              <a:buFont typeface="Arial" panose="020B0604020202020204" pitchFamily="34" charset="0"/>
              <a:buChar char="•"/>
            </a:pPr>
            <a:r>
              <a:rPr lang="en-US" dirty="0"/>
              <a:t>Complete spiritual assessments</a:t>
            </a:r>
          </a:p>
          <a:p>
            <a:pPr marL="618780" lvl="1" indent="-168758">
              <a:buFont typeface="Arial" panose="020B0604020202020204" pitchFamily="34" charset="0"/>
              <a:buChar char="•"/>
            </a:pPr>
            <a:r>
              <a:rPr lang="en-US" dirty="0"/>
              <a:t>Develop a plan of care</a:t>
            </a:r>
          </a:p>
          <a:p>
            <a:pPr marL="618780" lvl="1" indent="-168758">
              <a:buFont typeface="Arial" panose="020B0604020202020204" pitchFamily="34" charset="0"/>
              <a:buChar char="•"/>
            </a:pPr>
            <a:r>
              <a:rPr lang="en-US" dirty="0"/>
              <a:t>Develop and facilitate individual and group care sessions</a:t>
            </a:r>
          </a:p>
          <a:p>
            <a:pPr marL="618780" lvl="1" indent="-168758">
              <a:buFont typeface="Arial" panose="020B0604020202020204" pitchFamily="34" charset="0"/>
              <a:buChar char="•"/>
            </a:pPr>
            <a:r>
              <a:rPr lang="en-US" dirty="0"/>
              <a:t>Provide care</a:t>
            </a:r>
          </a:p>
          <a:p>
            <a:pPr marL="618780" lvl="1" indent="-168758">
              <a:buFont typeface="Arial" panose="020B0604020202020204" pitchFamily="34" charset="0"/>
              <a:buChar char="•"/>
            </a:pPr>
            <a:r>
              <a:rPr lang="en-US" dirty="0"/>
              <a:t>Lead and participate in spiritual care research</a:t>
            </a:r>
          </a:p>
          <a:p>
            <a:pPr marL="618780" lvl="1" indent="-168758">
              <a:buFont typeface="Arial" panose="020B0604020202020204" pitchFamily="34" charset="0"/>
              <a:buChar char="•"/>
            </a:pPr>
            <a:r>
              <a:rPr lang="en-US" dirty="0"/>
              <a:t>Participate in ethics consultations</a:t>
            </a:r>
          </a:p>
          <a:p>
            <a:pPr marL="168758" indent="-168758">
              <a:buFont typeface="Arial" panose="020B0604020202020204" pitchFamily="34" charset="0"/>
              <a:buChar char="•"/>
            </a:pPr>
            <a:r>
              <a:rPr lang="en-US" dirty="0"/>
              <a:t>Ministry of the Narrative:  We are “living human documents” </a:t>
            </a:r>
            <a:r>
              <a:rPr lang="en-US" baseline="30000" dirty="0"/>
              <a:t>(Anton </a:t>
            </a:r>
            <a:r>
              <a:rPr lang="en-US" baseline="30000" dirty="0" err="1"/>
              <a:t>Boisen</a:t>
            </a:r>
            <a:r>
              <a:rPr lang="en-US" baseline="30000" dirty="0"/>
              <a:t>, founder of Clinical Pastoral Education) </a:t>
            </a:r>
            <a:r>
              <a:rPr lang="en-US" dirty="0"/>
              <a:t>with underlying narratives.  Frequently these come in the form of “restitution” (belief of full </a:t>
            </a:r>
            <a:r>
              <a:rPr lang="en-US" dirty="0" err="1"/>
              <a:t>restoal</a:t>
            </a:r>
            <a:r>
              <a:rPr lang="en-US" dirty="0"/>
              <a:t> of or denial or restoration of the “self”), “chaos” (sense that life has lost meaning), “quest” (renewed purpose and meaning and sense of renewed ability to claim power) </a:t>
            </a:r>
            <a:r>
              <a:rPr lang="en-US" baseline="30000" dirty="0"/>
              <a:t>(Chaplaincy Didactic, Chaplain Lowell Kronick VA National Chaplaincy Center, May 2017)</a:t>
            </a:r>
          </a:p>
          <a:p>
            <a:pPr marL="168758" indent="-168758">
              <a:buFont typeface="Arial" panose="020B0604020202020204" pitchFamily="34" charset="0"/>
              <a:buChar char="•"/>
            </a:pPr>
            <a:r>
              <a:rPr lang="en-US" dirty="0"/>
              <a:t>Shay 2014:  “the question of trust is on the table, regardless of what forms of moral injury are in play. “Why should I trust you?” is a question asked, both verbally and behaviorally, a thousand times in the course of clinical work with every morally injured veteran.”</a:t>
            </a:r>
          </a:p>
          <a:p>
            <a:pPr marL="168758" indent="-168758">
              <a:buFont typeface="Arial" panose="020B0604020202020204" pitchFamily="34" charset="0"/>
              <a:buChar char="•"/>
            </a:pPr>
            <a:r>
              <a:rPr lang="en-US" dirty="0"/>
              <a:t>Shay 2014: Every such veteran has three questions he or she urgently needs answered: 1. What’s your game? (i.e., What do YOU get out of this?) 2. Do you know your #$% from a hole in the ground? 3. Will you respect me, my experience, and the questions I ask?</a:t>
            </a:r>
          </a:p>
          <a:p>
            <a:pPr lvl="3"/>
            <a:r>
              <a:rPr lang="en-US" dirty="0"/>
              <a:t>“These questions together ask, “Who are you?”</a:t>
            </a:r>
          </a:p>
          <a:p>
            <a:pPr lvl="3"/>
            <a:r>
              <a:rPr lang="en-US" dirty="0"/>
              <a:t>1. Are you another </a:t>
            </a:r>
            <a:r>
              <a:rPr lang="en-US" i="1" dirty="0"/>
              <a:t>perpetrator</a:t>
            </a:r>
            <a:r>
              <a:rPr lang="en-US" dirty="0"/>
              <a:t>?</a:t>
            </a:r>
          </a:p>
          <a:p>
            <a:pPr lvl="3"/>
            <a:r>
              <a:rPr lang="en-US" dirty="0"/>
              <a:t>2. Are you a </a:t>
            </a:r>
            <a:r>
              <a:rPr lang="en-US" i="1" dirty="0"/>
              <a:t>victim </a:t>
            </a:r>
            <a:r>
              <a:rPr lang="en-US" dirty="0"/>
              <a:t>like me? (If so, what the hell good are you?)</a:t>
            </a:r>
          </a:p>
          <a:p>
            <a:pPr lvl="3"/>
            <a:r>
              <a:rPr lang="en-US" dirty="0"/>
              <a:t>3. Are you a self-serving </a:t>
            </a:r>
            <a:r>
              <a:rPr lang="en-US" i="1" dirty="0"/>
              <a:t>bystander </a:t>
            </a:r>
            <a:r>
              <a:rPr lang="en-US" dirty="0"/>
              <a:t>who enables or turns a blind eye to the perpetrator?</a:t>
            </a:r>
          </a:p>
          <a:p>
            <a:pPr lvl="3"/>
            <a:r>
              <a:rPr lang="en-US" dirty="0"/>
              <a:t>4. Are you a </a:t>
            </a:r>
            <a:r>
              <a:rPr lang="en-US" i="1" dirty="0"/>
              <a:t>rescuer</a:t>
            </a:r>
            <a:r>
              <a:rPr lang="en-US" dirty="0"/>
              <a:t>? (Heaven help the clinician who becomes hooked in this transference/</a:t>
            </a:r>
          </a:p>
          <a:p>
            <a:pPr lvl="3"/>
            <a:r>
              <a:rPr lang="en-US" dirty="0"/>
              <a:t>countertransference trap.)”</a:t>
            </a:r>
          </a:p>
          <a:p>
            <a:r>
              <a:rPr lang="en-US" dirty="0"/>
              <a:t>	…”Once the survivor can even imagine the clinician as a freely cooperating </a:t>
            </a:r>
            <a:r>
              <a:rPr lang="en-US" i="1" dirty="0"/>
              <a:t>partner, </a:t>
            </a:r>
            <a:r>
              <a:rPr lang="en-US" dirty="0"/>
              <a:t>the survivor’s recovery is well advanced”</a:t>
            </a:r>
          </a:p>
          <a:p>
            <a:pPr marL="168758" indent="-168758">
              <a:buFont typeface="Arial" panose="020B0604020202020204" pitchFamily="34" charset="0"/>
              <a:buChar char="•"/>
            </a:pPr>
            <a:r>
              <a:rPr lang="en-US" dirty="0"/>
              <a:t>Shay 2014, cautions clinicians to avoid countertransference…which is also a valuable thought for all Chaplains and Clergy serving and for this reason, group sessions are helpful to avoid one-on-one </a:t>
            </a:r>
            <a:r>
              <a:rPr lang="en-US" dirty="0" err="1"/>
              <a:t>transferrence</a:t>
            </a:r>
            <a:r>
              <a:rPr lang="en-US" dirty="0"/>
              <a:t>/</a:t>
            </a:r>
            <a:r>
              <a:rPr lang="en-US" dirty="0" err="1"/>
              <a:t>countertransferrence</a:t>
            </a:r>
            <a:r>
              <a:rPr lang="en-US" dirty="0"/>
              <a:t> dynamic</a:t>
            </a:r>
          </a:p>
          <a:p>
            <a:endParaRPr lang="en-US" dirty="0"/>
          </a:p>
        </p:txBody>
      </p:sp>
      <p:sp>
        <p:nvSpPr>
          <p:cNvPr id="4" name="Slide Number Placeholder 3"/>
          <p:cNvSpPr>
            <a:spLocks noGrp="1"/>
          </p:cNvSpPr>
          <p:nvPr>
            <p:ph type="sldNum" sz="quarter" idx="10"/>
          </p:nvPr>
        </p:nvSpPr>
        <p:spPr/>
        <p:txBody>
          <a:bodyPr/>
          <a:lstStyle/>
          <a:p>
            <a:pPr>
              <a:defRPr/>
            </a:pPr>
            <a:fld id="{F7DA4CA5-1089-424A-A705-504A0D46EAE3}" type="slidenum">
              <a:rPr lang="en-US" smtClean="0"/>
              <a:pPr>
                <a:defRPr/>
              </a:pPr>
              <a:t>20</a:t>
            </a:fld>
            <a:endParaRPr lang="en-US" dirty="0"/>
          </a:p>
        </p:txBody>
      </p:sp>
    </p:spTree>
    <p:extLst>
      <p:ext uri="{BB962C8B-B14F-4D97-AF65-F5344CB8AC3E}">
        <p14:creationId xmlns:p14="http://schemas.microsoft.com/office/powerpoint/2010/main" val="198023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We’d like to highlight that this work was the product</a:t>
            </a:r>
            <a:r>
              <a:rPr lang="en-US" b="1" baseline="0" dirty="0"/>
              <a:t> of a team effort.  First, we want to thank the NY Harbor VA for the opportunity to serve as Chaplain Residents and learn the art and science of clinical pastoral education.  As a group, we were fortunate to have a wide span of professional experiences from our past, a rich mix of different theological perspectives, and a veritable fruit salad of cultural backgrounds.  We’d like to highlight to you the people who prepared and molded our team:  our three instructors, Martin </a:t>
            </a:r>
            <a:r>
              <a:rPr lang="en-US" b="1" baseline="0" dirty="0" err="1"/>
              <a:t>Montonye</a:t>
            </a:r>
            <a:r>
              <a:rPr lang="en-US" b="1" baseline="0" dirty="0"/>
              <a:t>, Chief of Chaplains Chaplain </a:t>
            </a:r>
            <a:r>
              <a:rPr lang="en-US" b="1" baseline="0" dirty="0" err="1"/>
              <a:t>Sioleti</a:t>
            </a:r>
            <a:r>
              <a:rPr lang="en-US" b="1" baseline="0" dirty="0"/>
              <a:t>, and CPE instructor Kai </a:t>
            </a:r>
            <a:r>
              <a:rPr lang="en-US" b="1" baseline="0" dirty="0" err="1"/>
              <a:t>Borner</a:t>
            </a:r>
            <a:r>
              <a:rPr lang="en-US" b="1" baseline="0" dirty="0"/>
              <a:t> who allowed us the latitude to work on this research, Chaplain Fellow John Schultz who prepared and launched us, and Mr. Hellman, who tirelessly mined research databases with us.  We received exceedingly valuable consultation from three subject matter experts, </a:t>
            </a:r>
            <a:r>
              <a:rPr lang="en-US" b="1" baseline="0" dirty="0" err="1"/>
              <a:t>Dr</a:t>
            </a:r>
            <a:r>
              <a:rPr lang="en-US" b="1" baseline="0" dirty="0"/>
              <a:t> Joseph Currier, Dr. Marek </a:t>
            </a:r>
            <a:r>
              <a:rPr lang="en-US" b="1" baseline="0" dirty="0" err="1"/>
              <a:t>Kopacz</a:t>
            </a:r>
            <a:r>
              <a:rPr lang="en-US" b="1" baseline="0" dirty="0"/>
              <a:t>, and Dr. Brett </a:t>
            </a:r>
            <a:r>
              <a:rPr lang="en-US" b="1" baseline="0" dirty="0" err="1"/>
              <a:t>Litz</a:t>
            </a:r>
            <a:r>
              <a:rPr lang="en-US" b="1" baseline="0" dirty="0"/>
              <a:t>, all of whom are widely published among various fields including psychology, sociology, trauma-therapy and psychotherapy.  They also have extensive clinical research and therapeutic experience.  Finally, and most importantly, we would like to note the invaluable and patient mentoring of Dr. Irene Harris of the Minneapolis Minnesota VA, also a published researcher and practicing clinical mental health provider, whose wise council is only exceeded by her gravitas in the field and graciousness in guiding this neophyte research team.   </a:t>
            </a:r>
            <a:endParaRPr lang="en-US" b="1" dirty="0"/>
          </a:p>
        </p:txBody>
      </p:sp>
      <p:sp>
        <p:nvSpPr>
          <p:cNvPr id="4" name="Slide Number Placeholder 3"/>
          <p:cNvSpPr>
            <a:spLocks noGrp="1"/>
          </p:cNvSpPr>
          <p:nvPr>
            <p:ph type="sldNum" sz="quarter" idx="10"/>
          </p:nvPr>
        </p:nvSpPr>
        <p:spPr/>
        <p:txBody>
          <a:bodyPr/>
          <a:lstStyle/>
          <a:p>
            <a:fld id="{3F5850C8-8715-441A-8B76-B8EF3D1FCA86}" type="slidenum">
              <a:rPr lang="en-US" smtClean="0">
                <a:solidFill>
                  <a:prstClr val="black"/>
                </a:solidFill>
              </a:rPr>
              <a:pPr/>
              <a:t>2</a:t>
            </a:fld>
            <a:endParaRPr lang="en-US" dirty="0">
              <a:solidFill>
                <a:prstClr val="black"/>
              </a:solidFill>
            </a:endParaRPr>
          </a:p>
        </p:txBody>
      </p:sp>
      <p:sp>
        <p:nvSpPr>
          <p:cNvPr id="5" name="Header Placeholder 4"/>
          <p:cNvSpPr>
            <a:spLocks noGrp="1"/>
          </p:cNvSpPr>
          <p:nvPr>
            <p:ph type="hdr" sz="quarter" idx="11"/>
          </p:nvPr>
        </p:nvSpPr>
        <p:spPr/>
        <p:txBody>
          <a:bodyPr/>
          <a:lstStyle/>
          <a:p>
            <a:r>
              <a:rPr lang="en-US" dirty="0">
                <a:solidFill>
                  <a:prstClr val="black"/>
                </a:solidFill>
              </a:rPr>
              <a:t>MORAL INJURY: a Scoping Study</a:t>
            </a:r>
          </a:p>
        </p:txBody>
      </p:sp>
    </p:spTree>
    <p:extLst>
      <p:ext uri="{BB962C8B-B14F-4D97-AF65-F5344CB8AC3E}">
        <p14:creationId xmlns:p14="http://schemas.microsoft.com/office/powerpoint/2010/main" val="168804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25" indent="-170125">
              <a:buFont typeface="Arial" panose="020B0604020202020204" pitchFamily="34" charset="0"/>
              <a:buChar char="•"/>
            </a:pPr>
            <a:r>
              <a:rPr lang="en-US" dirty="0"/>
              <a:t>See recommendations</a:t>
            </a:r>
            <a:r>
              <a:rPr lang="en-US" baseline="0" dirty="0"/>
              <a:t> slide Notes Page for comments from the 130+ chaplains that dialed into this webinar from around the country relative to external programs available to support healing from invisible wounds</a:t>
            </a:r>
          </a:p>
          <a:p>
            <a:pPr marL="170125" indent="-170125">
              <a:buFont typeface="Arial" panose="020B0604020202020204" pitchFamily="34" charset="0"/>
              <a:buChar char="•"/>
            </a:pPr>
            <a:r>
              <a:rPr lang="en-US" baseline="0" dirty="0"/>
              <a:t>Relationship and family relationships:  MI/SD not only affects the veteran but also their family and other relationships.  Exploring the family systems dynamic  and opening up communication lines</a:t>
            </a:r>
          </a:p>
          <a:p>
            <a:pPr marL="170125" indent="-170125">
              <a:buFont typeface="Arial" panose="020B0604020202020204" pitchFamily="34" charset="0"/>
              <a:buChar char="•"/>
            </a:pPr>
            <a:r>
              <a:rPr lang="en-US" baseline="0" dirty="0"/>
              <a:t>Warrior to Soulmate:  https://www.va.gov/health/NewsFeatures/20121018a.asp, “The retreats are conducted by VA chaplains, social workers, psychologists, and nurses. They are PAIRS-certified instructors, teaching better communication skills, relationship skills, and emotional literacy skills to couples. PAIRS stands for: Practical Application of Intimate Relationship Skills.  “Research shows that 70 percent of our combat Veterans are experiencing marital problems,” said VA Chaplain Ron Craddock. “Twenty percent of them decide to divorce before they even return from theatre. This is staggering. The toll on the individual Veteran is staggering. The toll on the family is staggering.” The retreats of 30-60 people are conducted with an open invitation for participants to ask questions and offer contributions from their unique life experiences. Participants are guided as they explore an understanding of how learning and relationships evolve. Soon participants are introduced to practical communication tools and invited to practice those skills with their partners. Instructors are skilled, perceptive, effective facilitators from various disciplines. They have been trained and certified.”</a:t>
            </a:r>
          </a:p>
          <a:p>
            <a:pPr marL="170125" indent="-170125">
              <a:buFont typeface="Arial" panose="020B0604020202020204" pitchFamily="34" charset="0"/>
              <a:buChar char="•"/>
            </a:pPr>
            <a:r>
              <a:rPr lang="en-US" b="1" baseline="0" dirty="0"/>
              <a:t>Mention the interfaith perspectives on hidden slides available </a:t>
            </a:r>
          </a:p>
          <a:p>
            <a:pPr marL="170125" indent="-170125">
              <a:buFont typeface="Arial" panose="020B0604020202020204" pitchFamily="34" charset="0"/>
              <a:buChar char="•"/>
            </a:pPr>
            <a:endParaRPr lang="en-US" baseline="0" dirty="0"/>
          </a:p>
          <a:p>
            <a:pPr marL="170125" indent="-17012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A5B4116-B688-41AD-A3AB-E9963A10B74E}" type="slidenum">
              <a:rPr lang="en-US" smtClean="0"/>
              <a:t>21</a:t>
            </a:fld>
            <a:endParaRPr lang="en-US"/>
          </a:p>
        </p:txBody>
      </p:sp>
    </p:spTree>
    <p:extLst>
      <p:ext uri="{BB962C8B-B14F-4D97-AF65-F5344CB8AC3E}">
        <p14:creationId xmlns:p14="http://schemas.microsoft.com/office/powerpoint/2010/main" val="27223094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22</a:t>
            </a:fld>
            <a:endParaRPr lang="en-US" dirty="0"/>
          </a:p>
        </p:txBody>
      </p:sp>
    </p:spTree>
    <p:extLst>
      <p:ext uri="{BB962C8B-B14F-4D97-AF65-F5344CB8AC3E}">
        <p14:creationId xmlns:p14="http://schemas.microsoft.com/office/powerpoint/2010/main" val="2349801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00044">
              <a:defRPr/>
            </a:pPr>
            <a:r>
              <a:rPr lang="en-US" dirty="0">
                <a:solidFill>
                  <a:srgbClr val="FF0000"/>
                </a:solidFill>
                <a:latin typeface="Arial" panose="020B0604020202020204" pitchFamily="34" charset="0"/>
                <a:cs typeface="Arial" panose="020B0604020202020204" pitchFamily="34" charset="0"/>
              </a:rPr>
              <a:t>We will add points from two articles: Harris Christian Religious functioning and trauma outcomes and Combat Trauma and Moral Fragmentation: A Theological Account of Moral Injury by Warren </a:t>
            </a:r>
            <a:r>
              <a:rPr lang="en-US" dirty="0" err="1">
                <a:solidFill>
                  <a:srgbClr val="FF0000"/>
                </a:solidFill>
                <a:latin typeface="Arial" panose="020B0604020202020204" pitchFamily="34" charset="0"/>
                <a:cs typeface="Arial" panose="020B0604020202020204" pitchFamily="34" charset="0"/>
              </a:rPr>
              <a:t>Kinghorn</a:t>
            </a:r>
            <a:endParaRPr lang="en-US" dirty="0">
              <a:solidFill>
                <a:srgbClr val="FF0000"/>
              </a:solidFill>
              <a:latin typeface="Arial" panose="020B0604020202020204" pitchFamily="34" charset="0"/>
              <a:cs typeface="Arial" panose="020B0604020202020204" pitchFamily="34" charset="0"/>
            </a:endParaRPr>
          </a:p>
          <a:p>
            <a:pPr marL="168758" indent="-168758" algn="just">
              <a:buFont typeface="Arial" panose="020B0604020202020204" pitchFamily="34" charset="0"/>
              <a:buChar char="•"/>
            </a:pPr>
            <a:r>
              <a:rPr lang="en-US" b="1" dirty="0"/>
              <a:t>Reconciliation:</a:t>
            </a:r>
            <a:r>
              <a:rPr lang="en-US" dirty="0"/>
              <a:t>  “The ultimate goal of Christian pastoral and congregational care is not that the Veteran should feel better but that the Veteran is reconciled to God and to the Christian community, from which the psychological correlates of this reconciliation will hopefully flow….veterans need the support of a community that can listen, reflect, bear, and grieve with them, a community that is able to hear confession and to meet that confession not with cheery reassurance or avoidant condemnation but with the willingness to walk with the veteran on the path of reconciliation, a community that is able to own and to acknowledge its own violence embodied in the lives and actions of its soldiers”  </a:t>
            </a:r>
            <a:r>
              <a:rPr lang="en-US" baseline="30000" dirty="0"/>
              <a:t>(</a:t>
            </a:r>
            <a:r>
              <a:rPr lang="en-US" baseline="30000" dirty="0" err="1"/>
              <a:t>Kinghorn</a:t>
            </a:r>
            <a:r>
              <a:rPr lang="en-US" baseline="30000" dirty="0"/>
              <a:t> 2012)</a:t>
            </a:r>
          </a:p>
          <a:p>
            <a:pPr marL="168758" indent="-168758" algn="just">
              <a:buFont typeface="Arial" panose="020B0604020202020204" pitchFamily="34" charset="0"/>
              <a:buChar char="•"/>
            </a:pPr>
            <a:r>
              <a:rPr lang="en-US" b="1" dirty="0"/>
              <a:t>Role of the Cross:  </a:t>
            </a:r>
            <a:r>
              <a:rPr lang="en-US" dirty="0"/>
              <a:t>God saves the world through an event of traumatic violence, Christology of mirroring </a:t>
            </a:r>
            <a:r>
              <a:rPr lang="en-US" baseline="30000" dirty="0"/>
              <a:t>(Jones 2009). </a:t>
            </a:r>
            <a:r>
              <a:rPr lang="en-US" dirty="0"/>
              <a:t>The mirrored cross reflects our own stories of suffering back to us.  A warrior repeatedly experiencing the violence and horror of warfare, is mirrored at the cross. The unstable nature of the theology of the cross, and cross-centered Eucharist precisely in its difficulty, its instability, and its repetition at each celebration, mirrors the experience of a trauma and thus can provide healing from trauma. The trauma experienced and recovered from in the Eucharist is the trauma of the Body of Christ both in its  particular and universal sense.  </a:t>
            </a:r>
            <a:r>
              <a:rPr lang="en-US" sz="1000" baseline="30000" dirty="0"/>
              <a:t>(O’Donnell 2015)</a:t>
            </a:r>
            <a:endParaRPr lang="en-US" dirty="0"/>
          </a:p>
          <a:p>
            <a:pPr marL="168758" indent="-168758" algn="just">
              <a:buFont typeface="Arial" panose="020B0604020202020204" pitchFamily="34" charset="0"/>
              <a:buChar char="•"/>
            </a:pPr>
            <a:r>
              <a:rPr lang="en-US" b="1" dirty="0"/>
              <a:t>Kingdom of God:  </a:t>
            </a:r>
            <a:r>
              <a:rPr lang="en-US" dirty="0"/>
              <a:t>Christians can name the moral trauma of war not simply as psychological dissonance but as a tragic and perhaps even sinful reminder that the peace of God is still not yet a fully present reality. Christian pastoral care of morally injured veterans can be about more than the relief of psychological suffering.</a:t>
            </a:r>
            <a:r>
              <a:rPr lang="en-US" baseline="30000" dirty="0"/>
              <a:t> (</a:t>
            </a:r>
            <a:r>
              <a:rPr lang="en-US" baseline="30000" dirty="0" err="1"/>
              <a:t>Kinghorn</a:t>
            </a:r>
            <a:r>
              <a:rPr lang="en-US" baseline="30000" dirty="0"/>
              <a:t> 2012)</a:t>
            </a:r>
            <a:r>
              <a:rPr lang="en-US" dirty="0"/>
              <a:t> Also tied up in fundamental nature of the relationship between the creator and humankind. The question of how belief in a loving, all-powerful God can be sustained when the innocent are subjected to traumatic victimization has been labeled “theodicy”  “theodicy” is not a philosophical question to trauma survivors – it is real, tangible, and can be an obstacle to full recovery   If God is all-powerful, and God is all-good, how does God allow evil to exist in the world?  </a:t>
            </a:r>
            <a:r>
              <a:rPr lang="en-US" sz="1000" baseline="30000" dirty="0"/>
              <a:t>(</a:t>
            </a:r>
            <a:r>
              <a:rPr lang="en-US" sz="1000" baseline="30000" dirty="0" err="1"/>
              <a:t>Drescher</a:t>
            </a:r>
            <a:r>
              <a:rPr lang="en-US" sz="1000" baseline="30000" dirty="0"/>
              <a:t>, Smith &amp; Foy, 2007)</a:t>
            </a:r>
          </a:p>
          <a:p>
            <a:pPr marL="168758" indent="-168758">
              <a:buFont typeface="Arial" panose="020B0604020202020204" pitchFamily="34" charset="0"/>
              <a:buChar char="•"/>
            </a:pPr>
            <a:r>
              <a:rPr lang="en-US" b="1" dirty="0"/>
              <a:t>Spiritual Disciplines and ordinary Means of Grace: </a:t>
            </a:r>
            <a:r>
              <a:rPr lang="en-US" dirty="0"/>
              <a:t>the means of discerning “how one is to act” helpful in a time of spiritual and moral crisis.  They include </a:t>
            </a:r>
            <a:r>
              <a:rPr lang="en-US" b="1" dirty="0"/>
              <a:t>Fasting, Prayer, Meditation, Study, Service, Simplicity, Solitude, Submission, Guidance, Confession, Worship, Celebration.  </a:t>
            </a:r>
            <a:r>
              <a:rPr lang="en-US" sz="1000" baseline="30000" dirty="0"/>
              <a:t>(</a:t>
            </a:r>
            <a:r>
              <a:rPr lang="en-US" sz="1000" baseline="30000" dirty="0" err="1"/>
              <a:t>Antal</a:t>
            </a:r>
            <a:r>
              <a:rPr lang="en-US" sz="1000" baseline="30000" dirty="0"/>
              <a:t> cites Foster 1998)</a:t>
            </a:r>
          </a:p>
          <a:p>
            <a:pPr marL="168758" indent="-168758">
              <a:buFont typeface="Arial" panose="020B0604020202020204" pitchFamily="34" charset="0"/>
              <a:buChar char="•"/>
            </a:pPr>
            <a:r>
              <a:rPr lang="en-US" sz="1000" dirty="0"/>
              <a:t>Just War Theory:  </a:t>
            </a:r>
            <a:r>
              <a:rPr lang="en-US" sz="1000" dirty="0" err="1"/>
              <a:t>Kinghorn</a:t>
            </a:r>
            <a:r>
              <a:rPr lang="en-US" sz="1000" dirty="0"/>
              <a:t>, 2012: “The phenomenon of moral agency forces both mental health clinicians and Christian interpreters to a more complex account of human agency than is often displayed in cultural conversations about combat trauma…[Christian ethics] provide an important reminder that attention to the traumatic effects of war on soldiers and civilians cannot be separated from more theoretical considerations of war’s moral justifiability, and vice versa…moral injury can likewise call Christian ethics out of abstract arguments about just war and pacifism toward closer consideration of the concrete psychological and individual costs of war…”Jus in bello” is important not only within abstract considerations of just war but also because civilians and noncombatants die, and veterans suffer permanently and irreparably, even when such constraints are observed and particularly when they are not”</a:t>
            </a:r>
          </a:p>
          <a:p>
            <a:pPr marL="168758" indent="-168758">
              <a:buFont typeface="Arial" panose="020B0604020202020204" pitchFamily="34" charset="0"/>
              <a:buChar char="•"/>
            </a:pPr>
            <a:endParaRPr lang="en-US" sz="1000" dirty="0"/>
          </a:p>
          <a:p>
            <a:pPr marL="168758" indent="-168758">
              <a:buFont typeface="Arial" panose="020B0604020202020204" pitchFamily="34" charset="0"/>
              <a:buChar char="•"/>
            </a:pPr>
            <a:endParaRPr lang="en-US" sz="1000" dirty="0"/>
          </a:p>
          <a:p>
            <a:pPr marL="168758" indent="-168758">
              <a:buFont typeface="Arial" panose="020B0604020202020204" pitchFamily="34" charset="0"/>
              <a:buChar char="•"/>
            </a:pPr>
            <a:endParaRPr lang="en-US" sz="1000" baseline="30000" dirty="0"/>
          </a:p>
          <a:p>
            <a:pPr marL="168758" indent="-168758">
              <a:buFont typeface="Arial" panose="020B0604020202020204" pitchFamily="34" charset="0"/>
              <a:buChar char="•"/>
            </a:pPr>
            <a:r>
              <a:rPr lang="en-US" sz="1000" dirty="0"/>
              <a:t>General comments: </a:t>
            </a:r>
          </a:p>
          <a:p>
            <a:pPr marL="618780" lvl="1" indent="-168758" defTabSz="900044">
              <a:buFont typeface="Arial" panose="020B0604020202020204" pitchFamily="34" charset="0"/>
              <a:buChar char="•"/>
              <a:defRPr/>
            </a:pPr>
            <a:r>
              <a:rPr lang="en-US" sz="1000" dirty="0" err="1"/>
              <a:t>Kinghorn</a:t>
            </a:r>
            <a:r>
              <a:rPr lang="en-US" sz="1000" dirty="0"/>
              <a:t>, 2012:  </a:t>
            </a:r>
          </a:p>
          <a:p>
            <a:pPr marL="1068802" lvl="2" indent="-168758" defTabSz="900044">
              <a:buFont typeface="Arial" panose="020B0604020202020204" pitchFamily="34" charset="0"/>
              <a:buChar char="•"/>
              <a:defRPr/>
            </a:pPr>
            <a:r>
              <a:rPr lang="en-US" dirty="0"/>
              <a:t>Moral injury yields some important lessons for both psychology and Christian ethics. But Christian ethics likewise yields some lessons for moral injury, not least in calling out the limitations of the medical and psychological context within which it is embedded</a:t>
            </a:r>
          </a:p>
          <a:p>
            <a:pPr marL="1068802" lvl="2" indent="-168758" defTabSz="900044">
              <a:buFont typeface="Arial" panose="020B0604020202020204" pitchFamily="34" charset="0"/>
              <a:buChar char="•"/>
              <a:defRPr/>
            </a:pPr>
            <a:r>
              <a:rPr lang="en-US" dirty="0"/>
              <a:t>Moral injury as something needing to be dealt with on a moral plain as dictated by religion not as just another Psychological problem from the list in the DSM 5</a:t>
            </a:r>
          </a:p>
          <a:p>
            <a:pPr marL="1068802" lvl="2" indent="-168758" defTabSz="900044">
              <a:buFont typeface="Arial" panose="020B0604020202020204" pitchFamily="34" charset="0"/>
              <a:buChar char="•"/>
              <a:defRPr/>
            </a:pPr>
            <a:endParaRPr lang="en-US" dirty="0"/>
          </a:p>
          <a:p>
            <a:pPr marL="618780" lvl="1" indent="-168758">
              <a:buFont typeface="Arial" panose="020B0604020202020204" pitchFamily="34" charset="0"/>
              <a:buChar char="•"/>
            </a:pPr>
            <a:endParaRPr lang="en-US" sz="1000" dirty="0"/>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23</a:t>
            </a:fld>
            <a:endParaRPr lang="en-US" dirty="0"/>
          </a:p>
        </p:txBody>
      </p:sp>
    </p:spTree>
    <p:extLst>
      <p:ext uri="{BB962C8B-B14F-4D97-AF65-F5344CB8AC3E}">
        <p14:creationId xmlns:p14="http://schemas.microsoft.com/office/powerpoint/2010/main" val="3160113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Belief need to protect your 1)</a:t>
            </a:r>
            <a:r>
              <a:rPr lang="en-US" baseline="0" dirty="0"/>
              <a:t> Life </a:t>
            </a:r>
            <a:r>
              <a:rPr lang="en-US" dirty="0"/>
              <a:t>self health 2) Religion</a:t>
            </a:r>
            <a:r>
              <a:rPr lang="en-US" baseline="0" dirty="0"/>
              <a:t> 3) Intellect 4) Family / Chastity 5) Possessions including land / defense of country</a:t>
            </a:r>
          </a:p>
          <a:p>
            <a:r>
              <a:rPr lang="en-US" dirty="0"/>
              <a:t>Intention to do gods will then you have not committed a sin </a:t>
            </a:r>
          </a:p>
          <a:p>
            <a:r>
              <a:rPr lang="en-US" dirty="0"/>
              <a:t>Practices if one practices Gods will it is not a sin</a:t>
            </a:r>
          </a:p>
          <a:p>
            <a:endParaRPr lang="en-US" dirty="0"/>
          </a:p>
          <a:p>
            <a:r>
              <a:rPr lang="en-US" dirty="0"/>
              <a:t>Do not touch Women Children and Clergy Elderly Animals</a:t>
            </a:r>
            <a:r>
              <a:rPr lang="en-US" baseline="0" dirty="0"/>
              <a:t> Plants unless necessary </a:t>
            </a:r>
          </a:p>
          <a:p>
            <a:r>
              <a:rPr lang="en-US" baseline="0" dirty="0"/>
              <a:t>Do not burn down infrastructure, or act revengeful causing practices to have wrong intention and going away from proper belief in Gods will</a:t>
            </a:r>
          </a:p>
          <a:p>
            <a:endParaRPr lang="en-US" baseline="0" dirty="0"/>
          </a:p>
          <a:p>
            <a:r>
              <a:rPr lang="en-US" baseline="0" dirty="0"/>
              <a:t>Human action must follow belief system with Good intention in order to be a true believer a rightful action can be classified as a sin if based on personal gain </a:t>
            </a:r>
          </a:p>
          <a:p>
            <a:r>
              <a:rPr lang="en-US" baseline="0" dirty="0"/>
              <a:t>“Actions are according to intentions and everyone will get what was intended...”  </a:t>
            </a:r>
            <a:r>
              <a:rPr lang="en-US" sz="1000" baseline="30000" dirty="0"/>
              <a:t>(Bukhari &amp; Muslim)</a:t>
            </a:r>
          </a:p>
          <a:p>
            <a:r>
              <a:rPr lang="en-US" sz="1000" dirty="0"/>
              <a:t>Everything we do has to be intended for the sake of God. a good action with the wrong intention will not bring reward in the afterlife</a:t>
            </a:r>
            <a:endParaRPr lang="en-US" sz="1000" baseline="30000" dirty="0"/>
          </a:p>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1137741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122" y="8650555"/>
            <a:ext cx="2972320" cy="45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5" tIns="45703" rIns="91405" bIns="45703" anchor="b"/>
          <a:lstStyle>
            <a:lvl1pPr defTabSz="965200" eaLnBrk="0" hangingPunct="0">
              <a:spcBef>
                <a:spcPct val="30000"/>
              </a:spcBef>
              <a:defRPr sz="1200">
                <a:solidFill>
                  <a:schemeClr val="tx1"/>
                </a:solidFill>
                <a:latin typeface="Calibri" pitchFamily="34" charset="0"/>
                <a:ea typeface="MS PGothic" pitchFamily="34" charset="-128"/>
              </a:defRPr>
            </a:lvl1pPr>
            <a:lvl2pPr marL="742950" indent="-285750" defTabSz="965200" eaLnBrk="0" hangingPunct="0">
              <a:spcBef>
                <a:spcPct val="30000"/>
              </a:spcBef>
              <a:defRPr sz="1200">
                <a:solidFill>
                  <a:schemeClr val="tx1"/>
                </a:solidFill>
                <a:latin typeface="Calibri" pitchFamily="34" charset="0"/>
                <a:ea typeface="MS PGothic" pitchFamily="34" charset="-128"/>
              </a:defRPr>
            </a:lvl2pPr>
            <a:lvl3pPr marL="1143000" indent="-228600" defTabSz="965200" eaLnBrk="0" hangingPunct="0">
              <a:spcBef>
                <a:spcPct val="30000"/>
              </a:spcBef>
              <a:defRPr sz="1200">
                <a:solidFill>
                  <a:schemeClr val="tx1"/>
                </a:solidFill>
                <a:latin typeface="Calibri" pitchFamily="34" charset="0"/>
                <a:ea typeface="MS PGothic" pitchFamily="34" charset="-128"/>
              </a:defRPr>
            </a:lvl3pPr>
            <a:lvl4pPr marL="1600200" indent="-228600" defTabSz="965200" eaLnBrk="0" hangingPunct="0">
              <a:spcBef>
                <a:spcPct val="30000"/>
              </a:spcBef>
              <a:defRPr sz="1200">
                <a:solidFill>
                  <a:schemeClr val="tx1"/>
                </a:solidFill>
                <a:latin typeface="Calibri" pitchFamily="34" charset="0"/>
                <a:ea typeface="MS PGothic" pitchFamily="34" charset="-128"/>
              </a:defRPr>
            </a:lvl4pPr>
            <a:lvl5pPr marL="2057400" indent="-228600" defTabSz="965200" eaLnBrk="0" hangingPunct="0">
              <a:spcBef>
                <a:spcPct val="30000"/>
              </a:spcBef>
              <a:defRPr sz="1200">
                <a:solidFill>
                  <a:schemeClr val="tx1"/>
                </a:solidFill>
                <a:latin typeface="Calibri" pitchFamily="34" charset="0"/>
                <a:ea typeface="MS PGothic" pitchFamily="34" charset="-128"/>
              </a:defRPr>
            </a:lvl5pPr>
            <a:lvl6pPr marL="25146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lgn="r" eaLnBrk="1" hangingPunct="1">
              <a:spcBef>
                <a:spcPct val="0"/>
              </a:spcBef>
            </a:pPr>
            <a:fld id="{87EA8CD8-B724-4C2B-B97E-C0CFEEF7553C}" type="slidenum">
              <a:rPr lang="en-US" altLang="ja-JP" sz="1100">
                <a:latin typeface="Arial" charset="0"/>
                <a:cs typeface="Arial" charset="0"/>
              </a:rPr>
              <a:pPr algn="r" eaLnBrk="1" hangingPunct="1">
                <a:spcBef>
                  <a:spcPct val="0"/>
                </a:spcBef>
              </a:pPr>
              <a:t>25</a:t>
            </a:fld>
            <a:endParaRPr lang="en-US" altLang="ja-JP" sz="1100">
              <a:latin typeface="Arial" charset="0"/>
              <a:cs typeface="Arial" charset="0"/>
            </a:endParaRPr>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122" y="8650555"/>
            <a:ext cx="2972320" cy="45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5" tIns="45703" rIns="91405" bIns="45703" anchor="b"/>
          <a:lstStyle>
            <a:lvl1pPr defTabSz="965200" eaLnBrk="0" hangingPunct="0">
              <a:spcBef>
                <a:spcPct val="30000"/>
              </a:spcBef>
              <a:defRPr sz="1200">
                <a:solidFill>
                  <a:schemeClr val="tx1"/>
                </a:solidFill>
                <a:latin typeface="Calibri" pitchFamily="34" charset="0"/>
                <a:ea typeface="MS PGothic" pitchFamily="34" charset="-128"/>
              </a:defRPr>
            </a:lvl1pPr>
            <a:lvl2pPr marL="742950" indent="-285750" defTabSz="965200" eaLnBrk="0" hangingPunct="0">
              <a:spcBef>
                <a:spcPct val="30000"/>
              </a:spcBef>
              <a:defRPr sz="1200">
                <a:solidFill>
                  <a:schemeClr val="tx1"/>
                </a:solidFill>
                <a:latin typeface="Calibri" pitchFamily="34" charset="0"/>
                <a:ea typeface="MS PGothic" pitchFamily="34" charset="-128"/>
              </a:defRPr>
            </a:lvl2pPr>
            <a:lvl3pPr marL="1143000" indent="-228600" defTabSz="965200" eaLnBrk="0" hangingPunct="0">
              <a:spcBef>
                <a:spcPct val="30000"/>
              </a:spcBef>
              <a:defRPr sz="1200">
                <a:solidFill>
                  <a:schemeClr val="tx1"/>
                </a:solidFill>
                <a:latin typeface="Calibri" pitchFamily="34" charset="0"/>
                <a:ea typeface="MS PGothic" pitchFamily="34" charset="-128"/>
              </a:defRPr>
            </a:lvl3pPr>
            <a:lvl4pPr marL="1600200" indent="-228600" defTabSz="965200" eaLnBrk="0" hangingPunct="0">
              <a:spcBef>
                <a:spcPct val="30000"/>
              </a:spcBef>
              <a:defRPr sz="1200">
                <a:solidFill>
                  <a:schemeClr val="tx1"/>
                </a:solidFill>
                <a:latin typeface="Calibri" pitchFamily="34" charset="0"/>
                <a:ea typeface="MS PGothic" pitchFamily="34" charset="-128"/>
              </a:defRPr>
            </a:lvl4pPr>
            <a:lvl5pPr marL="2057400" indent="-228600" defTabSz="965200" eaLnBrk="0" hangingPunct="0">
              <a:spcBef>
                <a:spcPct val="30000"/>
              </a:spcBef>
              <a:defRPr sz="1200">
                <a:solidFill>
                  <a:schemeClr val="tx1"/>
                </a:solidFill>
                <a:latin typeface="Calibri" pitchFamily="34" charset="0"/>
                <a:ea typeface="MS PGothic" pitchFamily="34" charset="-128"/>
              </a:defRPr>
            </a:lvl5pPr>
            <a:lvl6pPr marL="25146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965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lgn="r" eaLnBrk="1" hangingPunct="1">
              <a:spcBef>
                <a:spcPct val="0"/>
              </a:spcBef>
            </a:pPr>
            <a:fld id="{70FA094A-AC5D-4D70-A363-55DAF2C82954}" type="slidenum">
              <a:rPr lang="en-US" altLang="ja-JP" sz="1100">
                <a:latin typeface="Arial" charset="0"/>
                <a:cs typeface="Arial" charset="0"/>
              </a:rPr>
              <a:pPr algn="r" eaLnBrk="1" hangingPunct="1">
                <a:spcBef>
                  <a:spcPct val="0"/>
                </a:spcBef>
              </a:pPr>
              <a:t>26</a:t>
            </a:fld>
            <a:endParaRPr lang="en-US" altLang="ja-JP" sz="1100">
              <a:latin typeface="Arial" charset="0"/>
              <a:cs typeface="Arial" charset="0"/>
            </a:endParaRPr>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ja-JP" dirty="0">
                <a:latin typeface="Arial" charset="0"/>
              </a:rPr>
              <a:t>National Comprehensive Cancer Network</a:t>
            </a:r>
            <a:endParaRPr lang="ja-JP" altLang="en-US" dirty="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Chaplains need to know when to refer to Mental Health</a:t>
            </a:r>
            <a:r>
              <a:rPr lang="en-US" baseline="0" dirty="0"/>
              <a:t> Professionals but at the same time we need to own our profession and have the Pastoral authority necessary to take a stand in trying situations. </a:t>
            </a:r>
            <a:endParaRPr lang="en-US" dirty="0"/>
          </a:p>
        </p:txBody>
      </p:sp>
      <p:sp>
        <p:nvSpPr>
          <p:cNvPr id="4" name="Header Placeholder 3"/>
          <p:cNvSpPr>
            <a:spLocks noGrp="1"/>
          </p:cNvSpPr>
          <p:nvPr>
            <p:ph type="hdr" sz="quarter" idx="10"/>
          </p:nvPr>
        </p:nvSpPr>
        <p:spPr/>
        <p:txBody>
          <a:bodyPr/>
          <a:lstStyle/>
          <a:p>
            <a:r>
              <a:rPr lang="en-US"/>
              <a:t>MORAL INJURY: a Scoping Study</a:t>
            </a:r>
            <a:endParaRPr lang="en-US" dirty="0"/>
          </a:p>
        </p:txBody>
      </p:sp>
      <p:sp>
        <p:nvSpPr>
          <p:cNvPr id="5" name="Slide Number Placeholder 4"/>
          <p:cNvSpPr>
            <a:spLocks noGrp="1"/>
          </p:cNvSpPr>
          <p:nvPr>
            <p:ph type="sldNum" sz="quarter" idx="11"/>
          </p:nvPr>
        </p:nvSpPr>
        <p:spPr/>
        <p:txBody>
          <a:bodyPr/>
          <a:lstStyle/>
          <a:p>
            <a:fld id="{3F5850C8-8715-441A-8B76-B8EF3D1FCA86}" type="slidenum">
              <a:rPr lang="en-US" smtClean="0"/>
              <a:t>27</a:t>
            </a:fld>
            <a:endParaRPr lang="en-US" dirty="0"/>
          </a:p>
        </p:txBody>
      </p:sp>
    </p:spTree>
    <p:extLst>
      <p:ext uri="{BB962C8B-B14F-4D97-AF65-F5344CB8AC3E}">
        <p14:creationId xmlns:p14="http://schemas.microsoft.com/office/powerpoint/2010/main" val="33373276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charset="0"/>
              <a:buChar char="•"/>
            </a:pPr>
            <a:r>
              <a:rPr lang="en-US" b="1" dirty="0"/>
              <a:t>To answer our research question: (Original</a:t>
            </a:r>
            <a:r>
              <a:rPr lang="en-US" b="1" baseline="0" dirty="0"/>
              <a:t> research Project done for USAF)</a:t>
            </a:r>
            <a:r>
              <a:rPr lang="en-US" b="1" dirty="0"/>
              <a:t>  we discovered 2 spiritually-integrated interventions have published research:  Building Spiritual Strengths and Spiritually-oriented Cognitive Processing Therapy.  BSS has had two randomized clinical trials (these are the gold standard of clinical trials), a pilot study and a larger randomized control trial currently in the process of being published.  SOCPT has a single case study documented in a qualitative research article published this year.  Both studies intend to conduct randomized clinical trials in the near future.  The BSS team has a grant application for a randomized clinical trial already submitted.  By the way, the long pole in the tent securing funding for randomized clinical trials.</a:t>
            </a:r>
          </a:p>
          <a:p>
            <a:pPr marL="168758" indent="-168758">
              <a:buFont typeface="Arial" charset="0"/>
              <a:buChar char="•"/>
            </a:pPr>
            <a:r>
              <a:rPr lang="en-US" b="1" dirty="0"/>
              <a:t>Because other interventions, and indeed the two interventions currently endorsed for PTSD by both DoD and VA, are “psychosocial,”  we will address them also.  Their accent is upon the psychological and social dimensions of suffering.  This emphasis may neglect the spiritual aspect of a Service Member or Veteran which is both dynamic and intrinsic to our humanity.   And it is the spiritual element of the being which also suffers profoundly with moral injury or spiritual distress.  </a:t>
            </a:r>
            <a:endParaRPr lang="en-US" dirty="0"/>
          </a:p>
          <a:p>
            <a:pPr marL="168758" indent="-168758">
              <a:buFont typeface="Arial" charset="0"/>
              <a:buChar char="•"/>
            </a:pPr>
            <a:r>
              <a:rPr lang="en-US" b="1" dirty="0"/>
              <a:t>MI/SD causes more than physiological or psychological harm; rather, these are wounds that affect souls. (Carey, 2016)</a:t>
            </a:r>
          </a:p>
          <a:p>
            <a:pPr marL="168758" lvl="1" indent="-168758" defTabSz="900044">
              <a:buFont typeface="Arial" panose="020B0604020202020204" pitchFamily="34" charset="0"/>
              <a:buChar char="•"/>
              <a:defRPr/>
            </a:pPr>
            <a:r>
              <a:rPr lang="en-US" b="1" dirty="0">
                <a:latin typeface="Arial" panose="020B0604020202020204" pitchFamily="34" charset="0"/>
                <a:cs typeface="Arial" panose="020B0604020202020204" pitchFamily="34" charset="0"/>
              </a:rPr>
              <a:t>Psychosocial interventions address fear and physiologically based heightened arousal; however, they do not focus upon guilt and shame elements, which are the basis of moral injury and spiritual distress.</a:t>
            </a:r>
          </a:p>
          <a:p>
            <a:pPr marL="168758" lvl="1" indent="-168758" defTabSz="900044">
              <a:buFont typeface="Arial" panose="020B0604020202020204" pitchFamily="34" charset="0"/>
              <a:buChar char="•"/>
              <a:defRPr/>
            </a:pPr>
            <a:r>
              <a:rPr lang="en-US" b="1" dirty="0">
                <a:latin typeface="Arial" panose="020B0604020202020204" pitchFamily="34" charset="0"/>
                <a:cs typeface="Arial" panose="020B0604020202020204" pitchFamily="34" charset="0"/>
              </a:rPr>
              <a:t>Evidence-based research relative to Chaplaincy participation and spiritually-integrated interventions in the areas of MI/SD in the form of clinical trials is lacking today, there is much published in peer review journals that describes spiritual assessment, support, counseling, education, ritual and worship provides positive effect. </a:t>
            </a:r>
            <a:r>
              <a:rPr lang="en-US" sz="800" baseline="30000" dirty="0">
                <a:latin typeface="Arial" panose="020B0604020202020204" pitchFamily="34" charset="0"/>
                <a:cs typeface="Arial" panose="020B0604020202020204" pitchFamily="34" charset="0"/>
              </a:rPr>
              <a:t>(Carey 2016, Harris 2017)  </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We have included an extensive listing of peer-reviewed articles in the bibliography where subject matter experts from the psychology, sociology and chaplaincy realms commented upon role of spirituality and the role of spiritual subject matter experts in treatment for moral injury or spiritual distress.  </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Insofar as Chaplains help individuals connect to their own belief system, Koenig, 2017 and 2012 says “Quantitative research indicates that religious beliefs and practices are related to:</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greater social support (61/74 studies) (82%)</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stronger more satisfying marital relationships (68/79) (86%) - greater ability to cope with stress</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less depression (272/444 ) (62%)</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decreased suicide (106/141) (75%)</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greater meaning &amp; purpose (42/45) (93%)</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greater optimism and hope (55/72) (76%)</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less alcohol use/abuse (240/278) (86%)</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less drug use/abuse (155/185) (84%)</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less cigarette smoking (123/137) (90%)</a:t>
            </a:r>
          </a:p>
          <a:p>
            <a:pPr marL="618780" lvl="2"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better physical health and lower mortality (82/121) (68%)</a:t>
            </a:r>
          </a:p>
          <a:p>
            <a:pPr marL="168758" lvl="1" indent="-168758" defTabSz="900044">
              <a:buFont typeface="Arial" panose="020B0604020202020204" pitchFamily="34" charset="0"/>
              <a:buChar char="•"/>
              <a:defRPr/>
            </a:pPr>
            <a:r>
              <a:rPr lang="en-US" sz="1000" dirty="0">
                <a:latin typeface="Arial" panose="020B0604020202020204" pitchFamily="34" charset="0"/>
                <a:cs typeface="Arial" panose="020B0604020202020204" pitchFamily="34" charset="0"/>
              </a:rPr>
              <a:t>Jason </a:t>
            </a:r>
            <a:r>
              <a:rPr lang="en-US" sz="1000" dirty="0" err="1">
                <a:latin typeface="Arial" panose="020B0604020202020204" pitchFamily="34" charset="0"/>
                <a:cs typeface="Arial" panose="020B0604020202020204" pitchFamily="34" charset="0"/>
              </a:rPr>
              <a:t>Nieuwsma</a:t>
            </a:r>
            <a:r>
              <a:rPr lang="en-US" sz="1000" dirty="0">
                <a:latin typeface="Arial" panose="020B0604020202020204" pitchFamily="34" charset="0"/>
                <a:cs typeface="Arial" panose="020B0604020202020204" pitchFamily="34" charset="0"/>
              </a:rPr>
              <a:t>, </a:t>
            </a:r>
            <a:r>
              <a:rPr lang="en-US" sz="1000" i="1" dirty="0">
                <a:latin typeface="Arial" panose="020B0604020202020204" pitchFamily="34" charset="0"/>
                <a:cs typeface="Arial" panose="020B0604020202020204" pitchFamily="34" charset="0"/>
              </a:rPr>
              <a:t>The Intersection of Chaplaincy and Mental Health Care in VA and DoD:  Expanded Report on Strategic Action #23</a:t>
            </a:r>
            <a:r>
              <a:rPr lang="en-US" sz="1000" dirty="0">
                <a:latin typeface="Arial" panose="020B0604020202020204" pitchFamily="34" charset="0"/>
                <a:cs typeface="Arial" panose="020B0604020202020204" pitchFamily="34" charset="0"/>
              </a:rPr>
              <a:t>:  “people suffering from mental health problems frequently turn to clergy for help…spirituality is integrally </a:t>
            </a:r>
            <a:r>
              <a:rPr lang="en-US" sz="1000" dirty="0" err="1">
                <a:latin typeface="Arial" panose="020B0604020202020204" pitchFamily="34" charset="0"/>
                <a:cs typeface="Arial" panose="020B0604020202020204" pitchFamily="34" charset="0"/>
              </a:rPr>
              <a:t>interwined</a:t>
            </a:r>
            <a:r>
              <a:rPr lang="en-US" sz="1000" dirty="0">
                <a:latin typeface="Arial" panose="020B0604020202020204" pitchFamily="34" charset="0"/>
                <a:cs typeface="Arial" panose="020B0604020202020204" pitchFamily="34" charset="0"/>
              </a:rPr>
              <a:t> with mental health”</a:t>
            </a:r>
          </a:p>
          <a:p>
            <a:pPr marL="168758" lvl="1" indent="-168758" defTabSz="900044">
              <a:buFont typeface="Arial" panose="020B0604020202020204" pitchFamily="34" charset="0"/>
              <a:buChar char="•"/>
              <a:defRPr/>
            </a:pPr>
            <a:r>
              <a:rPr lang="en-US" sz="1000" dirty="0">
                <a:latin typeface="Arial" panose="020B0604020202020204" pitchFamily="34" charset="0"/>
                <a:cs typeface="Arial" panose="020B0604020202020204" pitchFamily="34" charset="0"/>
              </a:rPr>
              <a:t>VA </a:t>
            </a:r>
            <a:r>
              <a:rPr lang="en-US" sz="1000" dirty="0" err="1">
                <a:latin typeface="Arial" panose="020B0604020202020204" pitchFamily="34" charset="0"/>
                <a:cs typeface="Arial" panose="020B0604020202020204" pitchFamily="34" charset="0"/>
              </a:rPr>
              <a:t>Interprofessional</a:t>
            </a:r>
            <a:r>
              <a:rPr lang="en-US" sz="1000" dirty="0">
                <a:latin typeface="Arial" panose="020B0604020202020204" pitchFamily="34" charset="0"/>
                <a:cs typeface="Arial" panose="020B0604020202020204" pitchFamily="34" charset="0"/>
              </a:rPr>
              <a:t> Mental Health Education Expansion Initiative…”Understanding the intersections of spirituality and mental health through collaboration” (Chaplain M.L. McCoy, Director, National Chaplain Center, July 6, 2017)</a:t>
            </a:r>
          </a:p>
          <a:p>
            <a:pPr marL="168758" indent="-168758">
              <a:buFont typeface="Arial" charset="0"/>
              <a:buChar char="•"/>
            </a:pPr>
            <a:endParaRPr lang="en-US" dirty="0"/>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3F5850C8-8715-441A-8B76-B8EF3D1FCA86}" type="slidenum">
              <a:rPr lang="en-US" smtClean="0"/>
              <a:t>29</a:t>
            </a:fld>
            <a:endParaRPr lang="en-US" dirty="0"/>
          </a:p>
        </p:txBody>
      </p:sp>
      <p:sp>
        <p:nvSpPr>
          <p:cNvPr id="5" name="Header Placeholder 4"/>
          <p:cNvSpPr>
            <a:spLocks noGrp="1"/>
          </p:cNvSpPr>
          <p:nvPr>
            <p:ph type="hdr" sz="quarter" idx="11"/>
          </p:nvPr>
        </p:nvSpPr>
        <p:spPr/>
        <p:txBody>
          <a:bodyPr/>
          <a:lstStyle/>
          <a:p>
            <a:r>
              <a:rPr lang="en-US" dirty="0"/>
              <a:t>Moral  Injury/Spiritual Distress: a Scoping Study</a:t>
            </a:r>
          </a:p>
        </p:txBody>
      </p:sp>
    </p:spTree>
    <p:extLst>
      <p:ext uri="{BB962C8B-B14F-4D97-AF65-F5344CB8AC3E}">
        <p14:creationId xmlns:p14="http://schemas.microsoft.com/office/powerpoint/2010/main" val="39028033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charset="0"/>
              <a:buChar char="•"/>
            </a:pPr>
            <a:r>
              <a:rPr lang="en-US" b="1" dirty="0"/>
              <a:t>What we do see in research is that MI/SD are relatively young relative to clinical trials, the gold standard of randomized clinical trials (RCTs) and this is due to several reasons.  </a:t>
            </a:r>
          </a:p>
          <a:p>
            <a:pPr marL="168758" indent="-168758">
              <a:buFont typeface="Arial" charset="0"/>
              <a:buChar char="•"/>
            </a:pPr>
            <a:r>
              <a:rPr lang="en-US" b="1" dirty="0"/>
              <a:t>For example, there are myriad definitions and terminology associated both with “Moral Injury” or “Spiritual Distress” and those events that may cause them.  </a:t>
            </a:r>
          </a:p>
          <a:p>
            <a:pPr marL="168758" indent="-168758">
              <a:buFont typeface="Arial" charset="0"/>
              <a:buChar char="•"/>
            </a:pPr>
            <a:r>
              <a:rPr lang="en-US" b="1" dirty="0"/>
              <a:t>What researchers do note is that the phenomena of MI/SD is increasingly recognized as being experienced by a substantial number of service members and veterans and this is likely due to the character and conduct of wars in the modern era.  </a:t>
            </a:r>
          </a:p>
          <a:p>
            <a:pPr marL="168758" indent="-168758">
              <a:buFont typeface="Arial" charset="0"/>
              <a:buChar char="•"/>
            </a:pPr>
            <a:r>
              <a:rPr lang="en-US" b="1" dirty="0"/>
              <a:t>We know there is a relationship between PTSD and MI/SD…but what the relationship is, is not yet completely clear.  While PTSD is a formal diagnosis, this is not the case MI/SD which we today have a conceptual model for and a proposal for a “syndrome.”  </a:t>
            </a:r>
          </a:p>
          <a:p>
            <a:pPr marL="618780" lvl="1" indent="-168758">
              <a:buFont typeface="Arial" charset="0"/>
              <a:buChar char="•"/>
            </a:pPr>
            <a:r>
              <a:rPr lang="en-US" dirty="0"/>
              <a:t>A syndrome is a cluster of symptoms we observe exist and happen together but have not yet been codified into a formal diagnosis</a:t>
            </a:r>
          </a:p>
          <a:p>
            <a:pPr marL="168758" indent="-168758">
              <a:buFont typeface="Arial" charset="0"/>
              <a:buChar char="•"/>
            </a:pPr>
            <a:r>
              <a:rPr lang="en-US" b="1" dirty="0"/>
              <a:t>Spiritual struggles and other aspects of MI/SD are associated with delayed onset, prolonged recovery and continued need for mental  health services </a:t>
            </a:r>
            <a:r>
              <a:rPr lang="en-US" dirty="0"/>
              <a:t>(Currier et al., 2015a; Fontana and </a:t>
            </a:r>
            <a:r>
              <a:rPr lang="en-US" dirty="0" err="1"/>
              <a:t>Rosenheck</a:t>
            </a:r>
            <a:r>
              <a:rPr lang="en-US" dirty="0"/>
              <a:t>, 2004; </a:t>
            </a:r>
            <a:r>
              <a:rPr lang="en-US" dirty="0" err="1"/>
              <a:t>Witvliet</a:t>
            </a:r>
            <a:r>
              <a:rPr lang="en-US" dirty="0"/>
              <a:t> et al., 2004). </a:t>
            </a:r>
            <a:r>
              <a:rPr lang="en-US" baseline="0" dirty="0">
                <a:solidFill>
                  <a:srgbClr val="FF0000"/>
                </a:solidFill>
              </a:rPr>
              <a:t> </a:t>
            </a:r>
          </a:p>
          <a:p>
            <a:pPr marL="168758" indent="-168758">
              <a:buFont typeface="Arial" charset="0"/>
              <a:buChar char="•"/>
            </a:pPr>
            <a:r>
              <a:rPr lang="en-US" dirty="0"/>
              <a:t>Koenig, 2017:  MI/SD is distinct from PTSD (</a:t>
            </a:r>
            <a:r>
              <a:rPr lang="en-US" dirty="0" err="1"/>
              <a:t>Guina</a:t>
            </a:r>
            <a:r>
              <a:rPr lang="en-US" dirty="0"/>
              <a:t> et al., 2016) but may be a primary driver of emotional/cognitive symptoms in PTSD (</a:t>
            </a:r>
            <a:r>
              <a:rPr lang="en-US" dirty="0" err="1"/>
              <a:t>Dokoupil</a:t>
            </a:r>
            <a:r>
              <a:rPr lang="en-US" dirty="0"/>
              <a:t>, 2012)</a:t>
            </a:r>
          </a:p>
          <a:p>
            <a:pPr marL="168758" indent="-168758">
              <a:buFont typeface="Arial" charset="0"/>
              <a:buChar char="•"/>
            </a:pPr>
            <a:r>
              <a:rPr lang="en-US" dirty="0" err="1"/>
              <a:t>Nieuwsma</a:t>
            </a:r>
            <a:r>
              <a:rPr lang="en-US" dirty="0"/>
              <a:t> et al., 2015:  MI/SD does not involve fear but results from exposure to experience that violates deeply help moral beliefs and values provoking shame, guilt, and anger. </a:t>
            </a:r>
          </a:p>
          <a:p>
            <a:pPr marL="168758" indent="-168758" defTabSz="900044">
              <a:buFont typeface="Arial" charset="0"/>
              <a:buChar char="•"/>
              <a:defRPr/>
            </a:pPr>
            <a:r>
              <a:rPr lang="en-US" b="1" dirty="0"/>
              <a:t>More clinical research is</a:t>
            </a:r>
            <a:r>
              <a:rPr lang="en-US" b="1" baseline="0" dirty="0"/>
              <a:t> required in literally all aspects:  agreement of terms, definitions of injurious events, assessment tools, symptom assessments, intervention assessments</a:t>
            </a:r>
          </a:p>
          <a:p>
            <a:pPr marL="168758" lvl="1" indent="-168758" defTabSz="900044">
              <a:buFont typeface="Arial" panose="020B0604020202020204" pitchFamily="34" charset="0"/>
              <a:buChar char="•"/>
              <a:defRPr/>
            </a:pPr>
            <a:r>
              <a:rPr lang="en-US" sz="1000" b="1" dirty="0">
                <a:latin typeface="Arial" panose="020B0604020202020204" pitchFamily="34" charset="0"/>
                <a:cs typeface="Arial" panose="020B0604020202020204" pitchFamily="34" charset="0"/>
              </a:rPr>
              <a:t>Original </a:t>
            </a:r>
            <a:r>
              <a:rPr lang="en-US" b="1" dirty="0"/>
              <a:t>Assumption: What research reveals about Veterans is likely to be relevant for Service Members on Active Duty, Reserve Duty or National Guard and vice-versa…however that turned</a:t>
            </a:r>
            <a:r>
              <a:rPr lang="en-US" b="1" baseline="0" dirty="0"/>
              <a:t> out NOT to be true.  If there is a lack of evidence-based research relative to Veterans suffering from MI/SD, this is even WORSE relative to the evidence-based research relative to the Total Force, that is active duty, reservists, and guardsmen.  Hereafter, I will refer to these Airmen as “Service Members” to distinguish them from “veterans” who are no longer part of the Total Force.</a:t>
            </a:r>
            <a:endParaRPr lang="en-US" dirty="0"/>
          </a:p>
          <a:p>
            <a:pPr marL="168758" indent="-168758" defTabSz="900044">
              <a:buFont typeface="Arial" charset="0"/>
              <a:buChar char="•"/>
              <a:defRPr/>
            </a:pPr>
            <a:endParaRPr lang="en-US" baseline="0" dirty="0"/>
          </a:p>
          <a:p>
            <a:pPr marL="168758" indent="-168758">
              <a:buFont typeface="Arial" charset="0"/>
              <a:buChar char="•"/>
            </a:pPr>
            <a:endParaRPr lang="en-US" dirty="0"/>
          </a:p>
        </p:txBody>
      </p:sp>
      <p:sp>
        <p:nvSpPr>
          <p:cNvPr id="4" name="Slide Number Placeholder 3"/>
          <p:cNvSpPr>
            <a:spLocks noGrp="1"/>
          </p:cNvSpPr>
          <p:nvPr>
            <p:ph type="sldNum" sz="quarter" idx="10"/>
          </p:nvPr>
        </p:nvSpPr>
        <p:spPr/>
        <p:txBody>
          <a:bodyPr/>
          <a:lstStyle/>
          <a:p>
            <a:fld id="{3F5850C8-8715-441A-8B76-B8EF3D1FCA86}" type="slidenum">
              <a:rPr lang="en-US" smtClean="0"/>
              <a:t>30</a:t>
            </a:fld>
            <a:endParaRPr lang="en-US" dirty="0"/>
          </a:p>
        </p:txBody>
      </p:sp>
      <p:sp>
        <p:nvSpPr>
          <p:cNvPr id="5" name="Header Placeholder 4"/>
          <p:cNvSpPr>
            <a:spLocks noGrp="1"/>
          </p:cNvSpPr>
          <p:nvPr>
            <p:ph type="hdr" sz="quarter" idx="11"/>
          </p:nvPr>
        </p:nvSpPr>
        <p:spPr/>
        <p:txBody>
          <a:bodyPr/>
          <a:lstStyle/>
          <a:p>
            <a:r>
              <a:rPr lang="en-US" dirty="0"/>
              <a:t>Moral  Injury/Spiritual Distress: a Scoping Study</a:t>
            </a:r>
          </a:p>
        </p:txBody>
      </p:sp>
    </p:spTree>
    <p:extLst>
      <p:ext uri="{BB962C8B-B14F-4D97-AF65-F5344CB8AC3E}">
        <p14:creationId xmlns:p14="http://schemas.microsoft.com/office/powerpoint/2010/main" val="39028033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68EDC-B2C6-4BAD-9E08-9877A9116BE4}"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344673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b="1" baseline="0" dirty="0"/>
              <a:t>…You may recognize it because it is from the Korean War Memorial.  What is striking in this man, indeed in all the faces of the men in the Memorial, are his eyes.  These are eyes that have seen things they cannot un-see.  And it is very possible to imagine that as a human being, his soul has had to address what those eyes have seen.  </a:t>
            </a:r>
          </a:p>
          <a:p>
            <a:pPr marL="168758" indent="-168758">
              <a:buFont typeface="Arial" panose="020B0604020202020204" pitchFamily="34" charset="0"/>
              <a:buChar char="•"/>
            </a:pPr>
            <a:r>
              <a:rPr lang="en-US" b="1" baseline="0" dirty="0"/>
              <a:t>Most of the research completed to date has been done with Veterans, not the general population and this matters</a:t>
            </a:r>
            <a:r>
              <a:rPr lang="mr-IN" b="1" baseline="0" dirty="0"/>
              <a:t>…</a:t>
            </a:r>
            <a:r>
              <a:rPr lang="en-US" b="1" baseline="0" dirty="0"/>
              <a:t>because the perspectives of a veteran who is no longer looking at future or current operations and is far different than a person who whether early, mid or late career, may be returning to duty  participating in the same operations that may have already caused significant suffering</a:t>
            </a:r>
            <a:r>
              <a:rPr lang="mr-IN" b="1" baseline="0" dirty="0"/>
              <a:t>…</a:t>
            </a:r>
            <a:r>
              <a:rPr lang="en-US" b="1" baseline="0" dirty="0"/>
              <a:t>for us the question became more than just an academic one</a:t>
            </a:r>
            <a:r>
              <a:rPr lang="mr-IN" b="1" baseline="0" dirty="0"/>
              <a:t>…</a:t>
            </a:r>
            <a:r>
              <a:rPr lang="en-US" b="1" baseline="0" dirty="0"/>
              <a:t>it has become one of understanding the depth of peoples experiences and the weight of our responsibility to support them as they discover their own coping and healing capacities</a:t>
            </a:r>
          </a:p>
          <a:p>
            <a:pPr marL="168758" indent="-168758">
              <a:buFont typeface="Arial" panose="020B0604020202020204" pitchFamily="34" charset="0"/>
              <a:buChar char="•"/>
            </a:pPr>
            <a:r>
              <a:rPr lang="en-US" b="1" baseline="0" dirty="0"/>
              <a:t>This research project required us to dive into discovering what we as a community currently understand about the experiences of different people.  And it has been an eye-opener.</a:t>
            </a:r>
            <a:endParaRPr lang="en-US" dirty="0"/>
          </a:p>
        </p:txBody>
      </p:sp>
      <p:sp>
        <p:nvSpPr>
          <p:cNvPr id="4" name="Slide Number Placeholder 3"/>
          <p:cNvSpPr>
            <a:spLocks noGrp="1"/>
          </p:cNvSpPr>
          <p:nvPr>
            <p:ph type="sldNum" sz="quarter" idx="10"/>
          </p:nvPr>
        </p:nvSpPr>
        <p:spPr/>
        <p:txBody>
          <a:bodyPr/>
          <a:lstStyle/>
          <a:p>
            <a:fld id="{3F5850C8-8715-441A-8B76-B8EF3D1FCA86}" type="slidenum">
              <a:rPr lang="en-US" smtClean="0"/>
              <a:t>3</a:t>
            </a:fld>
            <a:endParaRPr lang="en-US" dirty="0"/>
          </a:p>
        </p:txBody>
      </p:sp>
      <p:sp>
        <p:nvSpPr>
          <p:cNvPr id="5" name="Header Placeholder 4"/>
          <p:cNvSpPr>
            <a:spLocks noGrp="1"/>
          </p:cNvSpPr>
          <p:nvPr>
            <p:ph type="hdr" sz="quarter" idx="11"/>
          </p:nvPr>
        </p:nvSpPr>
        <p:spPr/>
        <p:txBody>
          <a:bodyPr/>
          <a:lstStyle/>
          <a:p>
            <a:r>
              <a:rPr lang="en-US" dirty="0"/>
              <a:t>Moral  Injury/Spiritual Distress: a Scoping Study</a:t>
            </a:r>
          </a:p>
        </p:txBody>
      </p:sp>
    </p:spTree>
    <p:extLst>
      <p:ext uri="{BB962C8B-B14F-4D97-AF65-F5344CB8AC3E}">
        <p14:creationId xmlns:p14="http://schemas.microsoft.com/office/powerpoint/2010/main" val="20563360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22" indent="-171422">
              <a:buFontTx/>
              <a:buChar char="-"/>
            </a:pPr>
            <a:endParaRPr lang="en-US" dirty="0"/>
          </a:p>
        </p:txBody>
      </p:sp>
      <p:sp>
        <p:nvSpPr>
          <p:cNvPr id="4" name="Slide Number Placeholder 3"/>
          <p:cNvSpPr>
            <a:spLocks noGrp="1"/>
          </p:cNvSpPr>
          <p:nvPr>
            <p:ph type="sldNum" sz="quarter" idx="10"/>
          </p:nvPr>
        </p:nvSpPr>
        <p:spPr/>
        <p:txBody>
          <a:bodyPr/>
          <a:lstStyle/>
          <a:p>
            <a:fld id="{7F668EDC-B2C6-4BAD-9E08-9877A9116BE4}"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3246645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defTabSz="900044">
              <a:buFont typeface="Arial" charset="0"/>
              <a:buChar char="•"/>
              <a:defRPr/>
            </a:pPr>
            <a:r>
              <a:rPr lang="en-US" dirty="0" err="1">
                <a:latin typeface="Arial Black" panose="020B0A04020102020204" pitchFamily="34" charset="0"/>
              </a:rPr>
              <a:t>Drescher</a:t>
            </a:r>
            <a:r>
              <a:rPr lang="en-US" dirty="0">
                <a:latin typeface="Arial Black" panose="020B0A04020102020204" pitchFamily="34" charset="0"/>
              </a:rPr>
              <a:t> et al., 2011; Harris, 2017</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Signs of MI/DS</a:t>
            </a:r>
          </a:p>
          <a:p>
            <a:pPr marL="618780" lvl="1" indent="-168758" defTabSz="900044">
              <a:buFont typeface="Arial" charset="0"/>
              <a:buChar char="•"/>
              <a:defRPr/>
            </a:pPr>
            <a:r>
              <a:rPr lang="en-US" b="1" dirty="0">
                <a:latin typeface="Arial" panose="020B0604020202020204" pitchFamily="34" charset="0"/>
                <a:cs typeface="Arial" panose="020B0604020202020204" pitchFamily="34" charset="0"/>
              </a:rPr>
              <a:t>Inappropriate or appropriate guilt and shame</a:t>
            </a:r>
          </a:p>
          <a:p>
            <a:pPr marL="618780" lvl="1" indent="-168758">
              <a:buFont typeface="Arial" charset="0"/>
              <a:buChar char="•"/>
            </a:pPr>
            <a:r>
              <a:rPr lang="en-US" b="1" dirty="0">
                <a:latin typeface="Arial" panose="020B0604020202020204" pitchFamily="34" charset="0"/>
                <a:cs typeface="Arial" panose="020B0604020202020204" pitchFamily="34" charset="0"/>
              </a:rPr>
              <a:t>Loss of previously held spiritual beliefs or existential issues</a:t>
            </a:r>
          </a:p>
          <a:p>
            <a:pPr marL="618780" lvl="1" indent="-168758">
              <a:buFont typeface="Arial" charset="0"/>
              <a:buChar char="•"/>
            </a:pPr>
            <a:r>
              <a:rPr lang="en-US" b="1" dirty="0">
                <a:latin typeface="Arial" panose="020B0604020202020204" pitchFamily="34" charset="0"/>
                <a:cs typeface="Arial" panose="020B0604020202020204" pitchFamily="34" charset="0"/>
              </a:rPr>
              <a:t>Struggle or conflict in relationship with Higher Power</a:t>
            </a:r>
          </a:p>
          <a:p>
            <a:pPr marL="618780" lvl="1" indent="-168758">
              <a:buFont typeface="Arial" charset="0"/>
              <a:buChar char="•"/>
            </a:pPr>
            <a:r>
              <a:rPr lang="en-US" b="1" dirty="0">
                <a:latin typeface="Arial" panose="020B0604020202020204" pitchFamily="34" charset="0"/>
                <a:cs typeface="Arial" panose="020B0604020202020204" pitchFamily="34" charset="0"/>
              </a:rPr>
              <a:t>Questioning morality</a:t>
            </a:r>
          </a:p>
          <a:p>
            <a:pPr marL="618780" lvl="1" indent="-168758">
              <a:buFont typeface="Arial" charset="0"/>
              <a:buChar char="•"/>
            </a:pPr>
            <a:r>
              <a:rPr lang="en-US" b="1" dirty="0">
                <a:latin typeface="Arial" panose="020B0604020202020204" pitchFamily="34" charset="0"/>
                <a:cs typeface="Arial" panose="020B0604020202020204" pitchFamily="34" charset="0"/>
              </a:rPr>
              <a:t>Difficulty forgiving self, others, or Higher Power</a:t>
            </a:r>
          </a:p>
          <a:p>
            <a:pPr marL="618780" lvl="1" indent="-168758">
              <a:buFont typeface="Arial" charset="0"/>
              <a:buChar char="•"/>
            </a:pPr>
            <a:r>
              <a:rPr lang="en-US" b="1" dirty="0">
                <a:latin typeface="Arial" panose="020B0604020202020204" pitchFamily="34" charset="0"/>
                <a:cs typeface="Arial" panose="020B0604020202020204" pitchFamily="34" charset="0"/>
              </a:rPr>
              <a:t>Feeling there is no meaning or purpose in life</a:t>
            </a:r>
          </a:p>
          <a:p>
            <a:pPr marL="618780" lvl="1" indent="-168758">
              <a:buFont typeface="Arial" charset="0"/>
              <a:buChar char="•"/>
            </a:pPr>
            <a:r>
              <a:rPr lang="en-US" b="1" dirty="0">
                <a:latin typeface="Arial" panose="020B0604020202020204" pitchFamily="34" charset="0"/>
                <a:cs typeface="Arial" panose="020B0604020202020204" pitchFamily="34" charset="0"/>
              </a:rPr>
              <a:t>Reduced trust in others </a:t>
            </a:r>
          </a:p>
          <a:p>
            <a:pPr marL="618780" lvl="1" indent="-168758">
              <a:buFont typeface="Arial" charset="0"/>
              <a:buChar char="•"/>
            </a:pPr>
            <a:r>
              <a:rPr lang="en-US" dirty="0">
                <a:latin typeface="Arial" panose="020B0604020202020204" pitchFamily="34" charset="0"/>
                <a:cs typeface="Arial" panose="020B0604020202020204" pitchFamily="34" charset="0"/>
              </a:rPr>
              <a:t>Psychological symptoms</a:t>
            </a:r>
          </a:p>
          <a:p>
            <a:pPr marL="618780" lvl="1" indent="-168758">
              <a:buFont typeface="Arial" charset="0"/>
              <a:buChar char="•"/>
            </a:pPr>
            <a:r>
              <a:rPr lang="en-US" dirty="0">
                <a:latin typeface="Arial" panose="020B0604020202020204" pitchFamily="34" charset="0"/>
                <a:cs typeface="Arial" panose="020B0604020202020204" pitchFamily="34" charset="0"/>
              </a:rPr>
              <a:t>Social problems </a:t>
            </a:r>
          </a:p>
          <a:p>
            <a:pPr marL="618780" lvl="1" indent="-168758">
              <a:buFont typeface="Arial" charset="0"/>
              <a:buChar char="•"/>
            </a:pPr>
            <a:r>
              <a:rPr lang="en-US" dirty="0">
                <a:latin typeface="Arial" panose="020B0604020202020204" pitchFamily="34" charset="0"/>
                <a:cs typeface="Arial" panose="020B0604020202020204" pitchFamily="34" charset="0"/>
              </a:rPr>
              <a:t>Deep demoralization/self-deprecation </a:t>
            </a:r>
            <a:r>
              <a:rPr lang="en-US" sz="800" baseline="30000" dirty="0">
                <a:latin typeface="Arial" panose="020B0604020202020204" pitchFamily="34" charset="0"/>
                <a:cs typeface="Arial" panose="020B0604020202020204" pitchFamily="34" charset="0"/>
              </a:rPr>
              <a:t>(</a:t>
            </a:r>
            <a:r>
              <a:rPr lang="en-US" sz="800" baseline="30000" dirty="0" err="1">
                <a:latin typeface="Arial" panose="020B0604020202020204" pitchFamily="34" charset="0"/>
                <a:cs typeface="Arial" panose="020B0604020202020204" pitchFamily="34" charset="0"/>
              </a:rPr>
              <a:t>Drescher</a:t>
            </a:r>
            <a:r>
              <a:rPr lang="en-US" sz="800" baseline="30000" dirty="0">
                <a:latin typeface="Arial" panose="020B0604020202020204" pitchFamily="34" charset="0"/>
                <a:cs typeface="Arial" panose="020B0604020202020204" pitchFamily="34" charset="0"/>
              </a:rPr>
              <a:t> et al., 2011; Shay, 2003)</a:t>
            </a:r>
            <a:endParaRPr lang="en-US" dirty="0"/>
          </a:p>
          <a:p>
            <a:pPr marL="168758" indent="-168758" defTabSz="445702">
              <a:buFont typeface="Arial" charset="0"/>
              <a:buChar char="•"/>
              <a:defRPr/>
            </a:pPr>
            <a:r>
              <a:rPr lang="en-US" dirty="0">
                <a:solidFill>
                  <a:srgbClr val="FF0000"/>
                </a:solidFill>
              </a:rPr>
              <a:t>Spiritual</a:t>
            </a:r>
            <a:r>
              <a:rPr lang="en-US" baseline="0" dirty="0">
                <a:solidFill>
                  <a:srgbClr val="FF0000"/>
                </a:solidFill>
              </a:rPr>
              <a:t> crisis:  </a:t>
            </a:r>
            <a:r>
              <a:rPr lang="en-US" b="1" baseline="0" dirty="0">
                <a:solidFill>
                  <a:srgbClr val="FF0000"/>
                </a:solidFill>
              </a:rPr>
              <a:t>Spiritually</a:t>
            </a:r>
            <a:r>
              <a:rPr lang="en-US" baseline="0" dirty="0">
                <a:solidFill>
                  <a:srgbClr val="FF0000"/>
                </a:solidFill>
              </a:rPr>
              <a:t>, </a:t>
            </a:r>
            <a:r>
              <a:rPr lang="en-US" b="1" dirty="0"/>
              <a:t>For people who “lose faith,” effects of PTSD are worse </a:t>
            </a:r>
            <a:r>
              <a:rPr lang="en-US" sz="1000" b="1" baseline="30000" dirty="0"/>
              <a:t>(Fontana &amp; </a:t>
            </a:r>
            <a:r>
              <a:rPr lang="en-US" sz="1000" b="1" baseline="30000" dirty="0" err="1"/>
              <a:t>Rosenheck</a:t>
            </a:r>
            <a:r>
              <a:rPr lang="en-US" sz="1000" b="1" baseline="30000" dirty="0"/>
              <a:t>, 2004) </a:t>
            </a:r>
            <a:r>
              <a:rPr lang="en-US" b="1" dirty="0"/>
              <a:t>and chances of mental health recovery are much worse; </a:t>
            </a:r>
            <a:r>
              <a:rPr lang="en-US" b="1" dirty="0">
                <a:latin typeface="Arial" panose="020B0604020202020204" pitchFamily="34" charset="0"/>
                <a:cs typeface="Arial" panose="020B0604020202020204" pitchFamily="34" charset="0"/>
              </a:rPr>
              <a:t>Feeling as if “God has abandoned me” or “God is persecuting me,” can be signs of weakening of faith or signs of negative religious/spiritual coping, which can be associated with more severe combat-related PTSD in some service members. </a:t>
            </a:r>
            <a:r>
              <a:rPr lang="en-US" sz="1000" baseline="30000" dirty="0">
                <a:latin typeface="Arial" panose="020B0604020202020204" pitchFamily="34" charset="0"/>
                <a:cs typeface="Arial" panose="020B0604020202020204" pitchFamily="34" charset="0"/>
              </a:rPr>
              <a:t>(</a:t>
            </a:r>
            <a:r>
              <a:rPr lang="en-US" sz="1000" baseline="30000" dirty="0" err="1">
                <a:latin typeface="Arial" panose="020B0604020202020204" pitchFamily="34" charset="0"/>
                <a:cs typeface="Arial" panose="020B0604020202020204" pitchFamily="34" charset="0"/>
              </a:rPr>
              <a:t>Drescher</a:t>
            </a:r>
            <a:r>
              <a:rPr lang="en-US" sz="1000" baseline="30000" dirty="0">
                <a:latin typeface="Arial" panose="020B0604020202020204" pitchFamily="34" charset="0"/>
                <a:cs typeface="Arial" panose="020B0604020202020204" pitchFamily="34" charset="0"/>
              </a:rPr>
              <a:t>, Smith &amp; Foy, 2011)</a:t>
            </a:r>
            <a:endParaRPr lang="en-US" dirty="0"/>
          </a:p>
          <a:p>
            <a:pPr marL="168758" indent="-168758" defTabSz="445702">
              <a:buFont typeface="Arial" charset="0"/>
              <a:buChar char="•"/>
            </a:pPr>
            <a:r>
              <a:rPr lang="en-US" dirty="0"/>
              <a:t>Jinkerson, 2016:  </a:t>
            </a:r>
            <a:r>
              <a:rPr lang="en-US" b="1" dirty="0"/>
              <a:t>Things MI/SD</a:t>
            </a:r>
            <a:r>
              <a:rPr lang="en-US" b="1" baseline="0" dirty="0"/>
              <a:t> and PTSD have in common-</a:t>
            </a:r>
            <a:r>
              <a:rPr lang="en-US" baseline="0" dirty="0"/>
              <a:t>-</a:t>
            </a:r>
            <a:r>
              <a:rPr lang="en-US" b="1" baseline="0" dirty="0"/>
              <a:t>develop after an intense situation, associated with psychological problems, affective changes, social issues, re-experiencing painful memories, avoidance, substance use and increased suicide risk </a:t>
            </a:r>
            <a:r>
              <a:rPr lang="en-US" baseline="0" dirty="0"/>
              <a:t>(</a:t>
            </a:r>
            <a:r>
              <a:rPr lang="en-US" baseline="0" dirty="0" err="1"/>
              <a:t>Hendin</a:t>
            </a:r>
            <a:r>
              <a:rPr lang="en-US" baseline="0" dirty="0"/>
              <a:t> &amp; Haas, 1991, </a:t>
            </a:r>
            <a:r>
              <a:rPr lang="en-US" baseline="0" dirty="0" err="1"/>
              <a:t>Maguen</a:t>
            </a:r>
            <a:r>
              <a:rPr lang="en-US" baseline="0" dirty="0"/>
              <a:t> et al, 2011, Shay 2003, Stein et al., 2012)</a:t>
            </a:r>
          </a:p>
          <a:p>
            <a:pPr marL="168758" indent="-168758" defTabSz="445702">
              <a:buFont typeface="Arial" charset="0"/>
              <a:buChar char="•"/>
            </a:pPr>
            <a:r>
              <a:rPr lang="en-US" baseline="0" dirty="0"/>
              <a:t>The </a:t>
            </a:r>
            <a:r>
              <a:rPr lang="en-US" b="1" baseline="0" dirty="0"/>
              <a:t>DSM-5 which is the Diagnostic and Statistical Manual of Mental Disorders has included symptomology and diagnosis criteria for PTSD for many years now; however, these criteria do not cover the phenomenon in MI/SD nor is moral injury or spiritual distress addressed separately from PTSD </a:t>
            </a:r>
            <a:r>
              <a:rPr lang="en-US" baseline="0" dirty="0"/>
              <a:t>(Shay, 2014)</a:t>
            </a:r>
          </a:p>
          <a:p>
            <a:pPr marL="168758" indent="-168758" defTabSz="445702">
              <a:buFont typeface="Arial" charset="0"/>
              <a:buChar char="•"/>
            </a:pPr>
            <a:r>
              <a:rPr lang="en-US" dirty="0"/>
              <a:t>Jinkerson, 2016: </a:t>
            </a:r>
            <a:r>
              <a:rPr lang="en-US" b="1" dirty="0"/>
              <a:t>Things that are different</a:t>
            </a:r>
            <a:r>
              <a:rPr lang="en-US" b="1" baseline="0" dirty="0"/>
              <a:t> between MI/SD and PTSD</a:t>
            </a:r>
            <a:r>
              <a:rPr lang="en-US" baseline="0" dirty="0"/>
              <a:t>—</a:t>
            </a:r>
          </a:p>
          <a:p>
            <a:pPr marL="618780" lvl="1" indent="-168758" defTabSz="445702">
              <a:buFont typeface="Arial" charset="0"/>
              <a:buChar char="•"/>
            </a:pPr>
            <a:r>
              <a:rPr lang="en-US" baseline="0" dirty="0"/>
              <a:t>Etiologies (</a:t>
            </a:r>
            <a:r>
              <a:rPr lang="en-US" dirty="0"/>
              <a:t>cause, set of causes, or manner of causation of a disease or condition)</a:t>
            </a:r>
            <a:r>
              <a:rPr lang="en-US" baseline="0" dirty="0"/>
              <a:t> are different </a:t>
            </a:r>
          </a:p>
          <a:p>
            <a:pPr marL="1068802" lvl="2" indent="-168758" defTabSz="445702">
              <a:buFont typeface="Arial" charset="0"/>
              <a:buChar char="•"/>
            </a:pPr>
            <a:r>
              <a:rPr lang="en-US" b="1" baseline="0" dirty="0"/>
              <a:t>PTSD: based upon perceived physical threat and fear </a:t>
            </a:r>
            <a:r>
              <a:rPr lang="en-US" baseline="0" dirty="0"/>
              <a:t>for self or others, sexual violence or witnessing harmful acts (APA 2013) which brings hyper arousal, increased stress response, anxiety, avoidance (</a:t>
            </a:r>
            <a:r>
              <a:rPr lang="en-US" baseline="0" dirty="0" err="1"/>
              <a:t>Foa</a:t>
            </a:r>
            <a:r>
              <a:rPr lang="en-US" baseline="0" dirty="0"/>
              <a:t>, </a:t>
            </a:r>
            <a:r>
              <a:rPr lang="en-US" baseline="0" dirty="0" err="1"/>
              <a:t>Steketee</a:t>
            </a:r>
            <a:r>
              <a:rPr lang="en-US" baseline="0" dirty="0"/>
              <a:t> &amp; </a:t>
            </a:r>
            <a:r>
              <a:rPr lang="en-US" baseline="0" dirty="0" err="1"/>
              <a:t>Rothbaum</a:t>
            </a:r>
            <a:r>
              <a:rPr lang="en-US" baseline="0" dirty="0"/>
              <a:t> 1989, </a:t>
            </a:r>
            <a:r>
              <a:rPr lang="en-US" baseline="0" dirty="0" err="1"/>
              <a:t>Hoge</a:t>
            </a:r>
            <a:r>
              <a:rPr lang="en-US" baseline="0" dirty="0"/>
              <a:t>, 2010, </a:t>
            </a:r>
            <a:r>
              <a:rPr lang="en-US" baseline="0" dirty="0" err="1"/>
              <a:t>Litz</a:t>
            </a:r>
            <a:r>
              <a:rPr lang="en-US" baseline="0" dirty="0"/>
              <a:t> et al., 2016, </a:t>
            </a:r>
            <a:r>
              <a:rPr lang="en-US" baseline="0" dirty="0" err="1"/>
              <a:t>Norrholm</a:t>
            </a:r>
            <a:r>
              <a:rPr lang="en-US" baseline="0" dirty="0"/>
              <a:t> et al., 2011).   </a:t>
            </a:r>
            <a:r>
              <a:rPr lang="en-US" b="1" baseline="0" dirty="0"/>
              <a:t>Does not necessarily involve guilt and shame.</a:t>
            </a:r>
          </a:p>
          <a:p>
            <a:pPr marL="1068802" lvl="2" indent="-168758" defTabSz="445702">
              <a:buFont typeface="Arial" charset="0"/>
              <a:buChar char="•"/>
            </a:pPr>
            <a:r>
              <a:rPr lang="en-US" b="1" baseline="0" dirty="0"/>
              <a:t>MI/SD: can occur at same time as PTSD but is not caused by physiological distress </a:t>
            </a:r>
            <a:r>
              <a:rPr lang="en-US" baseline="0" dirty="0"/>
              <a:t>or arousal (</a:t>
            </a:r>
            <a:r>
              <a:rPr lang="en-US" baseline="0" dirty="0" err="1"/>
              <a:t>MacNair</a:t>
            </a:r>
            <a:r>
              <a:rPr lang="en-US" baseline="0" dirty="0"/>
              <a:t>, 2012; Marx et al., 2010), </a:t>
            </a:r>
            <a:r>
              <a:rPr lang="en-US" b="1" baseline="0" dirty="0"/>
              <a:t>rather is a moral conflict </a:t>
            </a:r>
            <a:r>
              <a:rPr lang="en-US" baseline="0" dirty="0"/>
              <a:t>and brings </a:t>
            </a:r>
            <a:r>
              <a:rPr lang="en-US" b="1" baseline="0" dirty="0"/>
              <a:t>cognitive dissonance </a:t>
            </a:r>
            <a:r>
              <a:rPr lang="en-US" baseline="0" dirty="0"/>
              <a:t>(</a:t>
            </a:r>
            <a:r>
              <a:rPr lang="en-US" baseline="0" dirty="0" err="1"/>
              <a:t>Litz</a:t>
            </a:r>
            <a:r>
              <a:rPr lang="en-US" baseline="0" dirty="0"/>
              <a:t> et al., 2009) and the individual’s way of attributing events matters (i.e. where the attributions lay, how enduring they are perceived, whether they are unique to place) and how these play out either facilitate or alleviate </a:t>
            </a:r>
            <a:r>
              <a:rPr lang="en-US" b="1" baseline="0" dirty="0"/>
              <a:t>guilt and shame</a:t>
            </a:r>
            <a:r>
              <a:rPr lang="en-US" baseline="0" dirty="0"/>
              <a:t>.  </a:t>
            </a:r>
            <a:endParaRPr lang="en-US" dirty="0"/>
          </a:p>
          <a:p>
            <a:pPr marL="168758" indent="-168758" defTabSz="445702">
              <a:buFont typeface="Arial" charset="0"/>
              <a:buChar char="•"/>
            </a:pPr>
            <a:r>
              <a:rPr lang="en-US" b="1" dirty="0"/>
              <a:t>PTSD and MI/SD can happen at the same time </a:t>
            </a:r>
            <a:r>
              <a:rPr lang="en-US" dirty="0"/>
              <a:t>(co-morbid).  Jinkerson cites a case example from </a:t>
            </a:r>
            <a:r>
              <a:rPr lang="en-US" dirty="0" err="1"/>
              <a:t>Resick</a:t>
            </a:r>
            <a:r>
              <a:rPr lang="en-US" dirty="0"/>
              <a:t>, Monson, and</a:t>
            </a:r>
            <a:r>
              <a:rPr lang="en-US" baseline="0" dirty="0"/>
              <a:t> Chad 2014 in Cognitive Processing Therapy: Veteran/Military Version Handbook.  He also cites Farnsworth et al., 2014, </a:t>
            </a:r>
            <a:r>
              <a:rPr lang="en-US" baseline="0" dirty="0" err="1"/>
              <a:t>Litz</a:t>
            </a:r>
            <a:r>
              <a:rPr lang="en-US" baseline="0" dirty="0"/>
              <a:t> et al., 2009.  </a:t>
            </a:r>
          </a:p>
          <a:p>
            <a:pPr marL="168758" indent="-168758" defTabSz="445702">
              <a:buFont typeface="Arial" charset="0"/>
              <a:buChar char="•"/>
            </a:pPr>
            <a:r>
              <a:rPr lang="en-US" baseline="0" dirty="0"/>
              <a:t>Ambiguous encounters and life threatening events can happen at the same time and so produce both PTSD and MI/SD.  Jinkerson cites Fontana &amp; </a:t>
            </a:r>
            <a:r>
              <a:rPr lang="en-US" baseline="0" dirty="0" err="1"/>
              <a:t>Rosenheck</a:t>
            </a:r>
            <a:r>
              <a:rPr lang="en-US" baseline="0" dirty="0"/>
              <a:t> 2004 finding that vets with PTSD who also experienced PMIEs were more likely to experience guilt, loss of faith, anger/aggression, and occupational difficulty (i.e. MI/SD symptoms).</a:t>
            </a:r>
          </a:p>
          <a:p>
            <a:pPr marL="168758" indent="-168758" defTabSz="445702">
              <a:buFont typeface="Arial" charset="0"/>
              <a:buChar char="•"/>
            </a:pPr>
            <a:r>
              <a:rPr lang="en-US" baseline="0" dirty="0"/>
              <a:t>Jinkerson cites Stein et al., 2012 who  “found among service members with PTSD diagnoses, individuals with PMIE exposure indorsed greater levels not only of guilt but re-experiencing (PTSD symptom)</a:t>
            </a:r>
            <a:r>
              <a:rPr lang="mr-IN" baseline="0" dirty="0"/>
              <a:t>…</a:t>
            </a:r>
            <a:r>
              <a:rPr lang="en-US" b="1" baseline="0" dirty="0"/>
              <a:t>relationship between MI/SD and PTSD may be that moral guilt impairs natural posttraumatic recovery response and catalyzes the disordered response</a:t>
            </a:r>
            <a:r>
              <a:rPr lang="mr-IN" b="1" baseline="0" dirty="0"/>
              <a:t>…</a:t>
            </a:r>
            <a:r>
              <a:rPr lang="en-US" b="1" baseline="0" dirty="0"/>
              <a:t>MI/SD symptom constellation [of symptoms] is broader than PTSD but an outcome of non-retracted MI/SD may be pernicious PTSD.” </a:t>
            </a:r>
            <a:r>
              <a:rPr lang="en-US" sz="1000" baseline="30000" dirty="0"/>
              <a:t>(Dr. Currier agrees with this assessment per his consultation)</a:t>
            </a:r>
            <a:endParaRPr lang="en-US" b="0" dirty="0"/>
          </a:p>
          <a:p>
            <a:pPr marL="168758" indent="-168758" defTabSz="445702">
              <a:buFont typeface="Arial" charset="0"/>
              <a:buChar char="•"/>
            </a:pPr>
            <a:r>
              <a:rPr lang="en-US" dirty="0"/>
              <a:t>Qualitative Support for symptoms:  Jinkerson 2016 notes two qualitative studies</a:t>
            </a:r>
            <a:r>
              <a:rPr lang="en-US" baseline="0" dirty="0"/>
              <a:t> (Vargas et al., 2013 and Conway 2013) conducted a qualitative review of </a:t>
            </a:r>
            <a:r>
              <a:rPr lang="en-US" dirty="0"/>
              <a:t>National Vietnam Veterans’ Readjustment Study</a:t>
            </a:r>
            <a:r>
              <a:rPr lang="en-US" dirty="0">
                <a:effectLst/>
              </a:rPr>
              <a:t> (</a:t>
            </a:r>
            <a:r>
              <a:rPr lang="en-US" baseline="0" dirty="0"/>
              <a:t>NVVRS)</a:t>
            </a:r>
          </a:p>
          <a:p>
            <a:pPr marL="618780" lvl="1" indent="-168758" defTabSz="445702">
              <a:buFont typeface="Arial" charset="0"/>
              <a:buChar char="•"/>
            </a:pPr>
            <a:r>
              <a:rPr lang="en-US" baseline="0" dirty="0"/>
              <a:t>Searched NVVRS for terms identified in </a:t>
            </a:r>
            <a:r>
              <a:rPr lang="en-US" baseline="0" dirty="0" err="1"/>
              <a:t>Drescher</a:t>
            </a:r>
            <a:r>
              <a:rPr lang="en-US" baseline="0" dirty="0"/>
              <a:t> et al., 2011 study</a:t>
            </a:r>
          </a:p>
          <a:p>
            <a:pPr marL="1068802" lvl="2" indent="-168758" defTabSz="445702">
              <a:buFont typeface="Arial" charset="0"/>
              <a:buChar char="•"/>
            </a:pPr>
            <a:r>
              <a:rPr lang="en-US" baseline="0" dirty="0"/>
              <a:t>Vargas study:  Loss of trust, spiritual/existential issues, psychological problems, social problems and self-deprecation all described</a:t>
            </a:r>
          </a:p>
          <a:p>
            <a:pPr marL="1068802" lvl="2" indent="-168758" defTabSz="445702">
              <a:buFont typeface="Arial" charset="0"/>
              <a:buChar char="•"/>
            </a:pPr>
            <a:r>
              <a:rPr lang="en-US" baseline="0" dirty="0"/>
              <a:t>Conway’s study:  all but self-deprecation were described; spiritual/existential the most frequent</a:t>
            </a:r>
          </a:p>
          <a:p>
            <a:pPr marL="1068802" lvl="2" indent="-168758" defTabSz="445702">
              <a:buFont typeface="Arial" charset="0"/>
              <a:buChar char="•"/>
            </a:pPr>
            <a:r>
              <a:rPr lang="en-US" baseline="0" dirty="0"/>
              <a:t>Both Vargas and Conway studies together indicate loss of trust and spiritual/existential issues are core moral injury symptoms</a:t>
            </a:r>
          </a:p>
          <a:p>
            <a:pPr marL="168758" indent="-168758" defTabSz="445702">
              <a:buFont typeface="Arial" charset="0"/>
              <a:buChar char="•"/>
            </a:pPr>
            <a:r>
              <a:rPr lang="en-US" baseline="0" dirty="0"/>
              <a:t>Quantitative support for symptoms:  </a:t>
            </a:r>
          </a:p>
          <a:p>
            <a:pPr marL="618780" lvl="1" indent="-168758" defTabSz="445702">
              <a:buFont typeface="Arial" charset="0"/>
              <a:buChar char="•"/>
            </a:pPr>
            <a:r>
              <a:rPr lang="en-US" baseline="0" dirty="0"/>
              <a:t>Jinkerson 2016 notes Fontana and </a:t>
            </a:r>
            <a:r>
              <a:rPr lang="en-US" baseline="0" dirty="0" err="1"/>
              <a:t>Rosenheck</a:t>
            </a:r>
            <a:r>
              <a:rPr lang="en-US" baseline="0" dirty="0"/>
              <a:t>,  2004 study.  These were VA clinicians treating vets w/PTSD and rated distress level by traumatic event type.   Two types emerged:  agentic action (Killing, enjoying killing, participating in atrocities) and failure (including failing to fulfill duties, contributing to a friend’s death and inability to save the wounded.  Fontana &amp; </a:t>
            </a:r>
            <a:r>
              <a:rPr lang="en-US" baseline="0" dirty="0" err="1"/>
              <a:t>Rosenheck</a:t>
            </a:r>
            <a:r>
              <a:rPr lang="en-US" baseline="0" dirty="0"/>
              <a:t> found both positively predicted guilt and spiritual crisis/loss of meaning in life.  This showed positive correlation between guilt and MI/SD.  Same could not be said for shame.  </a:t>
            </a:r>
          </a:p>
          <a:p>
            <a:pPr marL="618780" lvl="1" indent="-168758" defTabSz="445702">
              <a:buFont typeface="Arial" charset="0"/>
              <a:buChar char="•"/>
            </a:pPr>
            <a:r>
              <a:rPr lang="en-US" baseline="0" dirty="0"/>
              <a:t>Stein et al., 2012, found empirical support of relationship between Morally Injurious Events (MIEs) and guilt, anger, &amp; re-experiencing w/122 clinical interviews of active duty service members with PTSD diagnoses using PTSD Symptom Scale, Interview Version.  Participants identified their traumatic experiences and the researchers created a system for coding responses.  Service members whose trauma was consistent with Moral  Injury/Spiritual Distress reported higher levels of re-experiencing and guilt.</a:t>
            </a:r>
          </a:p>
          <a:p>
            <a:pPr marL="618780" lvl="1" indent="-168758" defTabSz="445702">
              <a:buFont typeface="Arial" charset="0"/>
              <a:buChar char="•"/>
            </a:pPr>
            <a:r>
              <a:rPr lang="en-US" baseline="0" dirty="0" err="1"/>
              <a:t>Hendin</a:t>
            </a:r>
            <a:r>
              <a:rPr lang="en-US" baseline="0" dirty="0"/>
              <a:t> &amp; Haas, 1991, interviewed 100 combat vets; 19 had attempted suicide and 15 preoccupied with suicide.  Combat guilt, depression, survivor’s guilt, anxiety and severe PTSD significantly associated with suicide attempts.  Combat guilt predicted suicide preoccupation.  Note insofar as guilt is a symptom for MI/SD, there are research findings that tie this same phenomenon to suicide preoccupation and attempts.</a:t>
            </a:r>
          </a:p>
          <a:p>
            <a:pPr marL="618780" lvl="1" indent="-168758" defTabSz="445702">
              <a:buFont typeface="Arial" charset="0"/>
              <a:buChar char="•"/>
            </a:pPr>
            <a:r>
              <a:rPr lang="en-US" baseline="0" dirty="0"/>
              <a:t>McNair 2002, also looked at NVVRS data.  Discovered that VN vets who engaged in killing and those experiencing combat w/o killing were different: cognitive dissonance related to killing is one pathway associated w/developing MI/SD.  Co-morbid PTSD also “extremely high likelihood.”  </a:t>
            </a:r>
            <a:endParaRPr lang="en-US" dirty="0"/>
          </a:p>
          <a:p>
            <a:pPr marL="168758" indent="-168758" defTabSz="445702">
              <a:buFont typeface="Arial" charset="0"/>
              <a:buChar char="•"/>
            </a:pPr>
            <a:endParaRPr lang="en-US" dirty="0"/>
          </a:p>
          <a:p>
            <a:pPr marL="168758" indent="-168758" defTabSz="445702">
              <a:buFont typeface="Arial" charset="0"/>
              <a:buChar char="•"/>
            </a:pPr>
            <a:r>
              <a:rPr lang="en-US" dirty="0"/>
              <a:t>Jinkerson: Moral  Injury/Spiritual Distress is not a separate diagnosis, but reflects profound difficulties making sense of a violation of personal code. Moral  Injury/Spiritual Distress and PTSD symptoms overlap.</a:t>
            </a:r>
          </a:p>
          <a:p>
            <a:pPr defTabSz="445702"/>
            <a:endParaRPr lang="en-US" dirty="0"/>
          </a:p>
          <a:p>
            <a:pPr marL="168758" indent="-168758">
              <a:buFont typeface="Arial" charset="0"/>
              <a:buChar char="•"/>
            </a:pPr>
            <a:r>
              <a:rPr lang="en-US" dirty="0"/>
              <a:t>Dr. Harold Koenig: (Moral  Injury/Spiritual Distress can stand in the pathway that leads to PTSD. </a:t>
            </a:r>
            <a:r>
              <a:rPr lang="en-US" b="1" dirty="0"/>
              <a:t>Unless you address Moral  Injury/Spiritual Distress, then you will have a hard time treating PTSD.</a:t>
            </a:r>
          </a:p>
          <a:p>
            <a:endParaRPr lang="en-US" dirty="0"/>
          </a:p>
          <a:p>
            <a:pPr marL="168758" indent="-168758">
              <a:buFont typeface="Arial" charset="0"/>
              <a:buChar char="•"/>
            </a:pPr>
            <a:r>
              <a:rPr lang="en-US" dirty="0"/>
              <a:t>Guilt &amp; shame, loss of trust in self, other, deity: Jinkerson</a:t>
            </a:r>
            <a:r>
              <a:rPr lang="en-US" baseline="0" dirty="0"/>
              <a:t> quotes Currier et al., 2015a; Currier et al., 2015b; </a:t>
            </a:r>
            <a:r>
              <a:rPr lang="en-US" baseline="0" dirty="0" err="1"/>
              <a:t>Drescher</a:t>
            </a:r>
            <a:r>
              <a:rPr lang="en-US" baseline="0" dirty="0"/>
              <a:t> et al., 2011; </a:t>
            </a:r>
            <a:r>
              <a:rPr lang="en-US" baseline="0" dirty="0" err="1"/>
              <a:t>Litz</a:t>
            </a:r>
            <a:r>
              <a:rPr lang="en-US" baseline="0" dirty="0"/>
              <a:t> et al, 2009; </a:t>
            </a:r>
            <a:r>
              <a:rPr lang="en-US" baseline="0" dirty="0" err="1"/>
              <a:t>Maguen</a:t>
            </a:r>
            <a:r>
              <a:rPr lang="en-US" baseline="0" dirty="0"/>
              <a:t> &amp; </a:t>
            </a:r>
            <a:r>
              <a:rPr lang="en-US" baseline="0" dirty="0" err="1"/>
              <a:t>Litz</a:t>
            </a:r>
            <a:r>
              <a:rPr lang="en-US" baseline="0" dirty="0"/>
              <a:t> 2012; Nash &amp; </a:t>
            </a:r>
            <a:r>
              <a:rPr lang="en-US" baseline="0" dirty="0" err="1"/>
              <a:t>Litz</a:t>
            </a:r>
            <a:r>
              <a:rPr lang="en-US" baseline="0" dirty="0"/>
              <a:t>, 2013; Shay, 2003)</a:t>
            </a:r>
          </a:p>
          <a:p>
            <a:endParaRPr lang="en-US" baseline="0" dirty="0"/>
          </a:p>
          <a:p>
            <a:pPr marL="168758" indent="-168758">
              <a:buFont typeface="Arial" charset="0"/>
              <a:buChar char="•"/>
            </a:pPr>
            <a:r>
              <a:rPr lang="en-US" baseline="0" dirty="0"/>
              <a:t>Spiritual crisis described or implied, Jinkerson quotes </a:t>
            </a:r>
            <a:r>
              <a:rPr lang="en-US" baseline="0" dirty="0" err="1"/>
              <a:t>Litz</a:t>
            </a:r>
            <a:r>
              <a:rPr lang="en-US" baseline="0" dirty="0"/>
              <a:t> et al., 2009; Shay 1994, 2003</a:t>
            </a:r>
          </a:p>
          <a:p>
            <a:pPr marL="168758" indent="-168758">
              <a:buFont typeface="Arial" charset="0"/>
              <a:buChar char="•"/>
            </a:pPr>
            <a:endParaRPr lang="en-US" baseline="0" dirty="0"/>
          </a:p>
          <a:p>
            <a:pPr marL="168758" indent="-168758">
              <a:buFont typeface="Arial" charset="0"/>
              <a:buChar char="•"/>
            </a:pPr>
            <a:r>
              <a:rPr lang="en-US" baseline="0" dirty="0"/>
              <a:t>Psychological problems include: depression, anxiety, intrusive thoughts and images (Jinkerson quotes Stein et al., 2012)</a:t>
            </a:r>
          </a:p>
          <a:p>
            <a:pPr marL="168758" indent="-168758">
              <a:buFont typeface="Arial" charset="0"/>
              <a:buChar char="•"/>
            </a:pPr>
            <a:endParaRPr lang="en-US" baseline="0" dirty="0"/>
          </a:p>
          <a:p>
            <a:pPr marL="168758" indent="-168758">
              <a:buFont typeface="Arial" charset="0"/>
              <a:buChar char="•"/>
            </a:pPr>
            <a:r>
              <a:rPr lang="en-US" baseline="0" dirty="0"/>
              <a:t>Self-punishment (</a:t>
            </a:r>
            <a:r>
              <a:rPr lang="en-US" baseline="0" dirty="0" err="1"/>
              <a:t>Litz</a:t>
            </a:r>
            <a:r>
              <a:rPr lang="en-US" baseline="0" dirty="0"/>
              <a:t> calls self-handicapping or self-harm) includes isolation, alcohol/substance use disorder, sabotaging events/opportunities (Jinkerson who cites several other authors including Shay 2003, </a:t>
            </a:r>
            <a:r>
              <a:rPr lang="en-US" baseline="0" dirty="0" err="1"/>
              <a:t>Litz</a:t>
            </a:r>
            <a:r>
              <a:rPr lang="en-US" baseline="0" dirty="0"/>
              <a:t> 2009, Nash &amp; </a:t>
            </a:r>
            <a:r>
              <a:rPr lang="en-US" baseline="0" dirty="0" err="1"/>
              <a:t>Litz</a:t>
            </a:r>
            <a:r>
              <a:rPr lang="en-US" baseline="0" dirty="0"/>
              <a:t> 2013)</a:t>
            </a:r>
          </a:p>
          <a:p>
            <a:pPr marL="168758" indent="-168758">
              <a:buFont typeface="Arial" charset="0"/>
              <a:buChar char="•"/>
            </a:pPr>
            <a:endParaRPr lang="en-US" baseline="0" dirty="0"/>
          </a:p>
          <a:p>
            <a:pPr marL="168758" indent="-168758">
              <a:buFont typeface="Arial" charset="0"/>
              <a:buChar char="•"/>
            </a:pPr>
            <a:r>
              <a:rPr lang="en-US" baseline="0" dirty="0"/>
              <a:t>Moral Disgust: Jinkerson, 2016 cites Farnsworth et al., 2014.  </a:t>
            </a:r>
          </a:p>
          <a:p>
            <a:pPr marL="168758" indent="-168758">
              <a:buFont typeface="Arial" charset="0"/>
              <a:buChar char="•"/>
            </a:pPr>
            <a:endParaRPr lang="en-US" baseline="0" dirty="0"/>
          </a:p>
          <a:p>
            <a:pPr marL="168758" indent="-168758">
              <a:buFont typeface="Arial" charset="0"/>
              <a:buChar char="•"/>
            </a:pPr>
            <a:r>
              <a:rPr lang="en-US" baseline="0" dirty="0"/>
              <a:t>Jinkerson quotes </a:t>
            </a:r>
            <a:r>
              <a:rPr lang="en-US" baseline="0" dirty="0" err="1"/>
              <a:t>Litz</a:t>
            </a:r>
            <a:r>
              <a:rPr lang="en-US" baseline="0" dirty="0"/>
              <a:t>, et al., 2009: If individuals experience PMIEs and possess negative attributions (i.e. that they are evil and beyond forgiveness) then guilt and shame will result</a:t>
            </a:r>
            <a:r>
              <a:rPr lang="mr-IN" baseline="0" dirty="0"/>
              <a:t>…</a:t>
            </a:r>
            <a:r>
              <a:rPr lang="en-US" baseline="0" dirty="0"/>
              <a:t>leading to isolation</a:t>
            </a:r>
            <a:r>
              <a:rPr lang="mr-IN" baseline="0" dirty="0"/>
              <a:t>…</a:t>
            </a:r>
            <a:r>
              <a:rPr lang="en-US" baseline="0" dirty="0"/>
              <a:t>all of which prompts self-condemnation and failure to forgive yourself resulting in self-harm, self-handicapping, avoidance of feelings, intrusive re-experiencing, social difficulties &amp; demoralization</a:t>
            </a:r>
          </a:p>
          <a:p>
            <a:pPr marL="168758" indent="-168758">
              <a:buFont typeface="Arial" charset="0"/>
              <a:buChar char="•"/>
            </a:pPr>
            <a:endParaRPr lang="en-US" baseline="0" dirty="0"/>
          </a:p>
          <a:p>
            <a:pPr marL="168758" indent="-168758">
              <a:buFont typeface="Arial" panose="020B0604020202020204" pitchFamily="34" charset="0"/>
              <a:buChar char="•"/>
            </a:pPr>
            <a:r>
              <a:rPr lang="en-US" baseline="0" dirty="0"/>
              <a:t>Shay, 2014: Is critical of APA for not recognizing that moral and character changes can occur as an adult:  “</a:t>
            </a:r>
            <a:r>
              <a:rPr lang="en-US" dirty="0"/>
              <a:t>Over the years, the American Psychiatric Association (APA) has rejected every diagnostic concept that even hints at the possibility that bad experience in adulthood can</a:t>
            </a:r>
          </a:p>
          <a:p>
            <a:r>
              <a:rPr lang="en-US" dirty="0"/>
              <a:t>damage good character…rejected “Enduring Personality Change after Catastrophic Experience,” which is a current diagnosis in the WHO International Classification of Diseases.”</a:t>
            </a:r>
          </a:p>
          <a:p>
            <a:endParaRPr lang="en-US" dirty="0"/>
          </a:p>
          <a:p>
            <a:endParaRPr lang="en-US" baseline="0" dirty="0"/>
          </a:p>
          <a:p>
            <a:pPr marL="168758" indent="-168758">
              <a:buFont typeface="Arial" charset="0"/>
              <a:buChar char="•"/>
            </a:pPr>
            <a:endParaRPr lang="en-US" baseline="0" dirty="0"/>
          </a:p>
          <a:p>
            <a:pPr marL="168758" indent="-168758">
              <a:buFont typeface="Arial" charset="0"/>
              <a:buChar char="•"/>
            </a:pPr>
            <a:endParaRPr lang="en-US" dirty="0"/>
          </a:p>
        </p:txBody>
      </p:sp>
      <p:sp>
        <p:nvSpPr>
          <p:cNvPr id="4" name="Slide Number Placeholder 3"/>
          <p:cNvSpPr>
            <a:spLocks noGrp="1"/>
          </p:cNvSpPr>
          <p:nvPr>
            <p:ph type="sldNum" sz="quarter" idx="10"/>
          </p:nvPr>
        </p:nvSpPr>
        <p:spPr/>
        <p:txBody>
          <a:bodyPr/>
          <a:lstStyle/>
          <a:p>
            <a:fld id="{F91DF36D-54CD-364B-B98B-0622E6B2581B}" type="slidenum">
              <a:rPr lang="en-US" smtClean="0"/>
              <a:t>33</a:t>
            </a:fld>
            <a:endParaRPr lang="en-US" dirty="0"/>
          </a:p>
        </p:txBody>
      </p:sp>
    </p:spTree>
    <p:extLst>
      <p:ext uri="{BB962C8B-B14F-4D97-AF65-F5344CB8AC3E}">
        <p14:creationId xmlns:p14="http://schemas.microsoft.com/office/powerpoint/2010/main" val="8906414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charset="0"/>
              <a:buChar char="•"/>
            </a:pPr>
            <a:r>
              <a:rPr lang="en-US" b="1" dirty="0"/>
              <a:t>Whereas symptoms may be similar in both PTSD and MI/SD</a:t>
            </a:r>
            <a:r>
              <a:rPr lang="mr-IN" b="1" dirty="0"/>
              <a:t>…</a:t>
            </a:r>
            <a:r>
              <a:rPr lang="en-US" b="1" dirty="0"/>
              <a:t>they are the result of quite different underlying emotional, psychological and spiritual concerns</a:t>
            </a:r>
          </a:p>
          <a:p>
            <a:pPr marL="168758" indent="-168758">
              <a:buFont typeface="Arial" charset="0"/>
              <a:buChar char="•"/>
            </a:pPr>
            <a:r>
              <a:rPr lang="en-US" b="1" dirty="0"/>
              <a:t>In the case of PTSD, the underlying concern is for the individual’s or others’ safety</a:t>
            </a:r>
          </a:p>
          <a:p>
            <a:endParaRPr lang="en-US" baseline="0" dirty="0"/>
          </a:p>
          <a:p>
            <a:pPr marL="168758" indent="-168758">
              <a:buFont typeface="Arial" charset="0"/>
              <a:buChar char="•"/>
            </a:pPr>
            <a:endParaRPr lang="en-US" baseline="0" dirty="0"/>
          </a:p>
          <a:p>
            <a:pPr marL="168758" indent="-168758">
              <a:buFont typeface="Arial" charset="0"/>
              <a:buChar char="•"/>
            </a:pPr>
            <a:endParaRPr lang="en-US" dirty="0"/>
          </a:p>
        </p:txBody>
      </p:sp>
      <p:sp>
        <p:nvSpPr>
          <p:cNvPr id="4" name="Slide Number Placeholder 3"/>
          <p:cNvSpPr>
            <a:spLocks noGrp="1"/>
          </p:cNvSpPr>
          <p:nvPr>
            <p:ph type="sldNum" sz="quarter" idx="10"/>
          </p:nvPr>
        </p:nvSpPr>
        <p:spPr/>
        <p:txBody>
          <a:bodyPr/>
          <a:lstStyle/>
          <a:p>
            <a:fld id="{F91DF36D-54CD-364B-B98B-0622E6B2581B}" type="slidenum">
              <a:rPr lang="en-US" smtClean="0"/>
              <a:t>34</a:t>
            </a:fld>
            <a:endParaRPr lang="en-US" dirty="0"/>
          </a:p>
        </p:txBody>
      </p:sp>
    </p:spTree>
    <p:extLst>
      <p:ext uri="{BB962C8B-B14F-4D97-AF65-F5344CB8AC3E}">
        <p14:creationId xmlns:p14="http://schemas.microsoft.com/office/powerpoint/2010/main" val="965835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lvl="1" indent="-168758" defTabSz="900044">
              <a:buFont typeface="Arial" charset="0"/>
              <a:buChar char="•"/>
              <a:defRPr/>
            </a:pPr>
            <a:r>
              <a:rPr lang="en-US" b="1" baseline="0" dirty="0"/>
              <a:t>Predominant emotions are quite different in the case of MI/SD where the underlying theme is “Trust” </a:t>
            </a:r>
          </a:p>
          <a:p>
            <a:pPr marL="168758" lvl="1" indent="-168758" defTabSz="900044">
              <a:buFont typeface="Arial" charset="0"/>
              <a:buChar char="•"/>
              <a:defRPr/>
            </a:pPr>
            <a:r>
              <a:rPr lang="en-US" b="1" baseline="0" dirty="0"/>
              <a:t>This underlying difference has implication for treatment interventions</a:t>
            </a:r>
          </a:p>
          <a:p>
            <a:pPr marL="168758" lvl="1" indent="-168758" defTabSz="900044">
              <a:buFont typeface="Arial" charset="0"/>
              <a:buChar char="•"/>
              <a:defRPr/>
            </a:pPr>
            <a:r>
              <a:rPr lang="en-US" b="1" baseline="0" dirty="0"/>
              <a:t>In the case of MI/SD, clinical experience among treatment providers is that there is a tendency for the Veteran to “avoid” others…they trying to protect others form being “contaminated” by their guilt</a:t>
            </a:r>
          </a:p>
          <a:p>
            <a:endParaRPr lang="en-US" dirty="0"/>
          </a:p>
          <a:p>
            <a:endParaRPr lang="en-US" dirty="0"/>
          </a:p>
          <a:p>
            <a:endParaRPr lang="en-US" baseline="0" dirty="0"/>
          </a:p>
          <a:p>
            <a:pPr marL="168758" indent="-168758">
              <a:buFont typeface="Arial" charset="0"/>
              <a:buChar char="•"/>
            </a:pPr>
            <a:endParaRPr lang="en-US" baseline="0" dirty="0"/>
          </a:p>
          <a:p>
            <a:pPr marL="168758" indent="-168758">
              <a:buFont typeface="Arial" charset="0"/>
              <a:buChar char="•"/>
            </a:pPr>
            <a:endParaRPr lang="en-US" dirty="0"/>
          </a:p>
        </p:txBody>
      </p:sp>
      <p:sp>
        <p:nvSpPr>
          <p:cNvPr id="4" name="Slide Number Placeholder 3"/>
          <p:cNvSpPr>
            <a:spLocks noGrp="1"/>
          </p:cNvSpPr>
          <p:nvPr>
            <p:ph type="sldNum" sz="quarter" idx="10"/>
          </p:nvPr>
        </p:nvSpPr>
        <p:spPr/>
        <p:txBody>
          <a:bodyPr/>
          <a:lstStyle/>
          <a:p>
            <a:fld id="{F91DF36D-54CD-364B-B98B-0622E6B2581B}" type="slidenum">
              <a:rPr lang="en-US" smtClean="0"/>
              <a:t>35</a:t>
            </a:fld>
            <a:endParaRPr lang="en-US" dirty="0"/>
          </a:p>
        </p:txBody>
      </p:sp>
    </p:spTree>
    <p:extLst>
      <p:ext uri="{BB962C8B-B14F-4D97-AF65-F5344CB8AC3E}">
        <p14:creationId xmlns:p14="http://schemas.microsoft.com/office/powerpoint/2010/main" val="16221657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charset="0"/>
              <a:buChar char="•"/>
            </a:pPr>
            <a:r>
              <a:rPr lang="en-US" dirty="0"/>
              <a:t>Shay,</a:t>
            </a:r>
            <a:r>
              <a:rPr lang="en-US" baseline="0" dirty="0"/>
              <a:t> </a:t>
            </a:r>
            <a:r>
              <a:rPr lang="en-US" dirty="0"/>
              <a:t>2014</a:t>
            </a:r>
            <a:r>
              <a:rPr lang="en-US" baseline="0" dirty="0"/>
              <a:t>  takes Litz, et al, 2009 concepts and puts them into a very compelling visual to show the distinction between PTSD and MI/SD</a:t>
            </a:r>
          </a:p>
          <a:p>
            <a:pPr marL="618780" lvl="1" indent="-168758">
              <a:buFont typeface="Arial" charset="0"/>
              <a:buChar char="•"/>
            </a:pPr>
            <a:r>
              <a:rPr lang="en-US" b="1" baseline="0" dirty="0"/>
              <a:t>Events are different, that is, the causes are distinct</a:t>
            </a:r>
          </a:p>
          <a:p>
            <a:pPr marL="618780" lvl="1" indent="-168758">
              <a:buFont typeface="Arial" charset="0"/>
              <a:buChar char="•"/>
            </a:pPr>
            <a:r>
              <a:rPr lang="en-US" b="1" baseline="0" dirty="0"/>
              <a:t>MI/SD includes another role as perpetrator</a:t>
            </a:r>
          </a:p>
          <a:p>
            <a:pPr marL="618780" lvl="1" indent="-168758">
              <a:buFont typeface="Arial" charset="0"/>
              <a:buChar char="•"/>
            </a:pPr>
            <a:r>
              <a:rPr lang="en-US" b="1" baseline="0" dirty="0"/>
              <a:t>Predominant emotions are quite different</a:t>
            </a:r>
          </a:p>
          <a:p>
            <a:pPr marL="618780" lvl="1" indent="-168758">
              <a:buFont typeface="Arial" charset="0"/>
              <a:buChar char="•"/>
            </a:pPr>
            <a:r>
              <a:rPr lang="en-US" b="1" baseline="0" dirty="0"/>
              <a:t>There is no direct physiological response</a:t>
            </a:r>
          </a:p>
          <a:p>
            <a:pPr marL="618780" lvl="1" indent="-168758">
              <a:buFont typeface="Arial" charset="0"/>
              <a:buChar char="•"/>
            </a:pPr>
            <a:r>
              <a:rPr lang="en-US" b="1" baseline="0" dirty="0"/>
              <a:t>The resulting losses are distinct</a:t>
            </a:r>
          </a:p>
          <a:p>
            <a:pPr marL="168758" indent="-168758">
              <a:buFont typeface="Arial" charset="0"/>
              <a:buChar char="•"/>
            </a:pPr>
            <a:r>
              <a:rPr lang="en-US" baseline="0" dirty="0"/>
              <a:t>Shay 2014:  says in his observation, veterans who perceive their sense of “what’s right” is violated by leadership do react as if it were a physical attack and have physiological symptoms</a:t>
            </a:r>
          </a:p>
          <a:p>
            <a:pPr marL="168758" indent="-168758">
              <a:buFont typeface="Arial" charset="0"/>
              <a:buChar char="•"/>
            </a:pPr>
            <a:r>
              <a:rPr lang="en-US" baseline="0" dirty="0"/>
              <a:t>Shay 2014:  “When the sense of trust is violated, it is </a:t>
            </a:r>
            <a:r>
              <a:rPr lang="en-US" dirty="0"/>
              <a:t>replaced by the settled expectancy of harm, exploitation, and humiliation from others”</a:t>
            </a:r>
          </a:p>
          <a:p>
            <a:pPr marL="618780" lvl="1" indent="-168758">
              <a:buFont typeface="Arial" charset="0"/>
              <a:buChar char="•"/>
            </a:pPr>
            <a:r>
              <a:rPr lang="en-US" b="0" i="0" u="none" strike="noStrike" kern="1200" baseline="0" dirty="0">
                <a:solidFill>
                  <a:schemeClr val="tx1"/>
                </a:solidFill>
                <a:latin typeface="+mn-lt"/>
                <a:ea typeface="+mn-ea"/>
                <a:cs typeface="+mn-cs"/>
              </a:rPr>
              <a:t>Options in response are to: strike first, withdraw, or create deceptions/distractions/false identities and narratives</a:t>
            </a:r>
            <a:endParaRPr lang="en-US" baseline="0" dirty="0"/>
          </a:p>
          <a:p>
            <a:pPr marL="618780" lvl="1" indent="-168758">
              <a:buFont typeface="Arial" charset="0"/>
              <a:buChar char="•"/>
            </a:pPr>
            <a:endParaRPr lang="en-US" dirty="0"/>
          </a:p>
          <a:p>
            <a:pPr marL="618780" lvl="1" indent="-168758">
              <a:buFont typeface="Arial" charset="0"/>
              <a:buChar char="•"/>
            </a:pPr>
            <a:r>
              <a:rPr lang="en-US" dirty="0"/>
              <a:t>Adapted and updated from William P. Nash, M.D., Moral Injury and Moral Repair: Overview of Constructs and Early Data. Presentation at 13th Annual Force Health Protection Conference August 12, 2010. Input from  Sidney Davis, Kent </a:t>
            </a:r>
            <a:r>
              <a:rPr lang="en-US" dirty="0" err="1"/>
              <a:t>Drescher</a:t>
            </a:r>
            <a:r>
              <a:rPr lang="en-US" dirty="0"/>
              <a:t>, Kimberly </a:t>
            </a:r>
            <a:r>
              <a:rPr lang="en-US" dirty="0" err="1"/>
              <a:t>Gronemeyer</a:t>
            </a:r>
            <a:r>
              <a:rPr lang="en-US" dirty="0"/>
              <a:t>, Brett </a:t>
            </a:r>
            <a:r>
              <a:rPr lang="en-US" dirty="0" err="1"/>
              <a:t>Litz</a:t>
            </a:r>
            <a:r>
              <a:rPr lang="en-US" dirty="0"/>
              <a:t>, Lowell Kronick, William Nash, Jason </a:t>
            </a:r>
            <a:r>
              <a:rPr lang="en-US" dirty="0" err="1"/>
              <a:t>Nieuwsma</a:t>
            </a:r>
            <a:r>
              <a:rPr lang="en-US" dirty="0"/>
              <a:t>, Jonathan Shay.</a:t>
            </a:r>
          </a:p>
          <a:p>
            <a:pPr marL="618780" lvl="1" indent="-168758">
              <a:buFont typeface="Arial" charset="0"/>
              <a:buChar char="•"/>
            </a:pPr>
            <a:endParaRPr lang="en-US" dirty="0"/>
          </a:p>
        </p:txBody>
      </p:sp>
      <p:sp>
        <p:nvSpPr>
          <p:cNvPr id="4" name="Slide Number Placeholder 3"/>
          <p:cNvSpPr>
            <a:spLocks noGrp="1"/>
          </p:cNvSpPr>
          <p:nvPr>
            <p:ph type="sldNum" sz="quarter" idx="10"/>
          </p:nvPr>
        </p:nvSpPr>
        <p:spPr/>
        <p:txBody>
          <a:bodyPr/>
          <a:lstStyle/>
          <a:p>
            <a:fld id="{F91DF36D-54CD-364B-B98B-0622E6B2581B}" type="slidenum">
              <a:rPr lang="en-US" smtClean="0"/>
              <a:t>36</a:t>
            </a:fld>
            <a:endParaRPr lang="en-US" dirty="0"/>
          </a:p>
        </p:txBody>
      </p:sp>
    </p:spTree>
    <p:extLst>
      <p:ext uri="{BB962C8B-B14F-4D97-AF65-F5344CB8AC3E}">
        <p14:creationId xmlns:p14="http://schemas.microsoft.com/office/powerpoint/2010/main" val="8906414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sz="1000" dirty="0"/>
              <a:t>Credit to Chaplain Carter Check of Muskogee, OK Veterans Administration hospital who shared knowledge of this beautiful art form that so profoundly addresses the goal of spiritually-integrated interventions for Veterans and Service Members suffering from MI/SD</a:t>
            </a:r>
          </a:p>
          <a:p>
            <a:pPr marL="168758" indent="-168758">
              <a:buFont typeface="Arial" panose="020B0604020202020204" pitchFamily="34" charset="0"/>
              <a:buChar char="•"/>
            </a:pPr>
            <a:r>
              <a:rPr lang="en-US" sz="1000" dirty="0"/>
              <a:t>Adapted from an online article by </a:t>
            </a:r>
            <a:r>
              <a:rPr lang="en-US" sz="1000" dirty="0">
                <a:hlinkClick r:id="rId3" tooltip="Visit Christopher Jobson’s website"/>
              </a:rPr>
              <a:t>Christopher Jobson</a:t>
            </a:r>
            <a:r>
              <a:rPr lang="en-US" sz="1000" dirty="0"/>
              <a:t> on May 8, 2014, http://www.thisiscolossal.com/2014/05/kintsugi-the-art-of-broken-pieces/</a:t>
            </a:r>
          </a:p>
          <a:p>
            <a:pPr marL="168758" indent="-168758">
              <a:buFont typeface="Arial" panose="020B0604020202020204" pitchFamily="34" charset="0"/>
              <a:buChar char="•"/>
            </a:pPr>
            <a:r>
              <a:rPr lang="en-US" sz="1000" b="1" dirty="0" err="1"/>
              <a:t>Kintsugi</a:t>
            </a:r>
            <a:r>
              <a:rPr lang="en-US" sz="1000" b="1" dirty="0"/>
              <a:t> (or </a:t>
            </a:r>
            <a:r>
              <a:rPr lang="en-US" sz="1000" b="1" dirty="0" err="1"/>
              <a:t>kintsukuroi</a:t>
            </a:r>
            <a:r>
              <a:rPr lang="en-US" sz="1000" b="1" dirty="0"/>
              <a:t>) is a Japanese method for repairing broken ceramics with a special lacquer mixed with gold, silver, or platinum. The philosophy behind the technique is to recognize the history of the object and to visibly incorporate the repair into the new piece instead of disguising it. The process usually results in something more beautiful than the original.</a:t>
            </a:r>
          </a:p>
          <a:p>
            <a:pPr marL="168758" indent="-168758">
              <a:buFont typeface="Arial" panose="020B0604020202020204" pitchFamily="34" charset="0"/>
              <a:buChar char="•"/>
            </a:pPr>
            <a:r>
              <a:rPr lang="en-US" sz="1000" dirty="0"/>
              <a:t>“Kin” is “gold” and “</a:t>
            </a:r>
            <a:r>
              <a:rPr lang="en-US" sz="1000" dirty="0" err="1"/>
              <a:t>tsugi</a:t>
            </a:r>
            <a:r>
              <a:rPr lang="en-US" sz="1000" dirty="0"/>
              <a:t>” is “connect” or actually how we to connect to the world or how we connect to a generation.  This is a traditional technique, used in Japan 400-500 years ago.  It “joins together” with lacquer and powdered gold, silver or platinum.  These are craftsmen who do this.  Many times a craftsman learns from his father this traditional skill.  </a:t>
            </a:r>
            <a:r>
              <a:rPr lang="en-US" sz="1000" b="1" dirty="0"/>
              <a:t>This idea of fixing broken things comes from the spiritualism in the Japanese culture.  They attempt “to find beauty in broken things” or “to find beauty in old things.”</a:t>
            </a:r>
          </a:p>
          <a:p>
            <a:pPr marL="168758" indent="-168758">
              <a:buFont typeface="Arial" panose="020B0604020202020204" pitchFamily="34" charset="0"/>
              <a:buChar char="•"/>
            </a:pPr>
            <a:r>
              <a:rPr lang="en-US" sz="1000" b="1" dirty="0"/>
              <a:t>Many people are drawn to this ancient art form because they are beginning to realize that chasing after money, new things, new technology or even attempting to reconstitute things of the past as they once were, will not make us rich in a spiritual way nor will it heal us of old wounds.   Binding up together in a new way, is one way that you can give something broken a new life…as in a beautiful new piece of art.”</a:t>
            </a:r>
            <a:endParaRPr lang="en-US" sz="700" b="1" dirty="0"/>
          </a:p>
        </p:txBody>
      </p:sp>
      <p:sp>
        <p:nvSpPr>
          <p:cNvPr id="4" name="Header Placeholder 3"/>
          <p:cNvSpPr>
            <a:spLocks noGrp="1"/>
          </p:cNvSpPr>
          <p:nvPr>
            <p:ph type="hdr" sz="quarter" idx="10"/>
          </p:nvPr>
        </p:nvSpPr>
        <p:spPr/>
        <p:txBody>
          <a:bodyPr/>
          <a:lstStyle/>
          <a:p>
            <a:r>
              <a:rPr lang="en-US"/>
              <a:t>MORAL INJURY: a Scoping Study</a:t>
            </a:r>
            <a:endParaRPr lang="en-US" dirty="0"/>
          </a:p>
        </p:txBody>
      </p:sp>
      <p:sp>
        <p:nvSpPr>
          <p:cNvPr id="5" name="Slide Number Placeholder 4"/>
          <p:cNvSpPr>
            <a:spLocks noGrp="1"/>
          </p:cNvSpPr>
          <p:nvPr>
            <p:ph type="sldNum" sz="quarter" idx="11"/>
          </p:nvPr>
        </p:nvSpPr>
        <p:spPr/>
        <p:txBody>
          <a:bodyPr/>
          <a:lstStyle/>
          <a:p>
            <a:fld id="{3F5850C8-8715-441A-8B76-B8EF3D1FCA86}" type="slidenum">
              <a:rPr lang="en-US" smtClean="0"/>
              <a:t>37</a:t>
            </a:fld>
            <a:endParaRPr lang="en-US" dirty="0"/>
          </a:p>
        </p:txBody>
      </p:sp>
    </p:spTree>
    <p:extLst>
      <p:ext uri="{BB962C8B-B14F-4D97-AF65-F5344CB8AC3E}">
        <p14:creationId xmlns:p14="http://schemas.microsoft.com/office/powerpoint/2010/main" val="2336599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b="1" dirty="0"/>
              <a:t>This project was intended to examine moral distress moral injury and spiritual distress in particular among Patient</a:t>
            </a:r>
            <a:r>
              <a:rPr lang="en-US" b="1" baseline="0" dirty="0"/>
              <a:t> </a:t>
            </a:r>
            <a:r>
              <a:rPr lang="en-US" b="1" dirty="0"/>
              <a:t>.  Our goal was to understand the current state of understanding among experts in the field and what research revealed about the nature of MI/SD</a:t>
            </a:r>
          </a:p>
          <a:p>
            <a:pPr marL="618780" lvl="1" indent="-168758">
              <a:buFont typeface="Arial" panose="020B0604020202020204" pitchFamily="34" charset="0"/>
              <a:buChar char="•"/>
            </a:pPr>
            <a:r>
              <a:rPr lang="en-US" b="1" dirty="0"/>
              <a:t>What is this phenomenon?</a:t>
            </a:r>
          </a:p>
          <a:p>
            <a:pPr marL="618780" lvl="1" indent="-168758">
              <a:buFont typeface="Arial" panose="020B0604020202020204" pitchFamily="34" charset="0"/>
              <a:buChar char="•"/>
            </a:pPr>
            <a:r>
              <a:rPr lang="en-US" b="1" dirty="0"/>
              <a:t>How do we characterize it?</a:t>
            </a:r>
          </a:p>
          <a:p>
            <a:pPr marL="618780" lvl="1" indent="-168758">
              <a:buFont typeface="Arial" panose="020B0604020202020204" pitchFamily="34" charset="0"/>
              <a:buChar char="•"/>
            </a:pPr>
            <a:r>
              <a:rPr lang="en-US" b="1" dirty="0"/>
              <a:t>Who suffers it?</a:t>
            </a:r>
          </a:p>
          <a:p>
            <a:pPr marL="618780" lvl="1" indent="-168758">
              <a:buFont typeface="Arial" panose="020B0604020202020204" pitchFamily="34" charset="0"/>
              <a:buChar char="•"/>
            </a:pPr>
            <a:r>
              <a:rPr lang="en-US" b="1" dirty="0"/>
              <a:t>How prevalent is it?</a:t>
            </a:r>
          </a:p>
          <a:p>
            <a:pPr marL="618780" lvl="1" indent="-168758">
              <a:buFont typeface="Arial" panose="020B0604020202020204" pitchFamily="34" charset="0"/>
              <a:buChar char="•"/>
            </a:pPr>
            <a:r>
              <a:rPr lang="en-US" b="1" dirty="0"/>
              <a:t>How are we dealing with it?</a:t>
            </a:r>
          </a:p>
          <a:p>
            <a:pPr marL="618780" lvl="1" indent="-168758">
              <a:buFont typeface="Arial" panose="020B0604020202020204" pitchFamily="34" charset="0"/>
              <a:buChar char="•"/>
            </a:pPr>
            <a:r>
              <a:rPr lang="en-US" b="1" dirty="0"/>
              <a:t>Why should we care about it?</a:t>
            </a:r>
          </a:p>
          <a:p>
            <a:pPr marL="168758" indent="-168758">
              <a:buFont typeface="Arial" panose="020B0604020202020204" pitchFamily="34" charset="0"/>
              <a:buChar char="•"/>
            </a:pPr>
            <a:r>
              <a:rPr lang="en-US" b="1" dirty="0"/>
              <a:t>What we do know is that it appears people who experience MI/SD are suffering deeply…they are not sure how to come out of it…and if there is such a thing as coming out of it…because we are a product of our experiences …who we are is affected by what happens in our lives, how we integrate and feel about those things and how we see us and the world having been able, or not able, to process events and emotions</a:t>
            </a:r>
          </a:p>
          <a:p>
            <a:pPr marL="168758" indent="-168758">
              <a:buFont typeface="Arial" panose="020B0604020202020204" pitchFamily="34" charset="0"/>
              <a:buChar char="•"/>
            </a:pPr>
            <a:r>
              <a:rPr lang="en-US" b="1" dirty="0"/>
              <a:t>Our goal today is to describe how Chaplains can address these issues</a:t>
            </a:r>
          </a:p>
          <a:p>
            <a:pPr marL="168758" indent="-168758">
              <a:buFont typeface="Arial" panose="020B0604020202020204" pitchFamily="34" charset="0"/>
              <a:buChar char="•"/>
            </a:pPr>
            <a:r>
              <a:rPr lang="en-US" b="1" dirty="0"/>
              <a:t>Our focus was upon the role of Chaplains and spiritual interventions</a:t>
            </a:r>
          </a:p>
          <a:p>
            <a:pPr marL="618780" lvl="1" indent="-168758">
              <a:buFont typeface="Arial" panose="020B0604020202020204" pitchFamily="34" charset="0"/>
              <a:buChar char="•"/>
            </a:pPr>
            <a:r>
              <a:rPr lang="en-US" b="1" dirty="0"/>
              <a:t>Is the nature of MI/SD medical?  Is it a pathology that is psychological?... psychiatric?... biological?...spiritual?  How does the phenomenon root itself?  And as Chaplains we were interested to understand if it is a notion that is rooted in the soul?  Does it touch our human spirit?  What implications do answers to these questions have for how we work together to help Patients address their suffering?</a:t>
            </a:r>
            <a:br>
              <a:rPr lang="en-US" b="1" dirty="0"/>
            </a:br>
            <a:endParaRPr lang="en-US" dirty="0"/>
          </a:p>
          <a:p>
            <a:pPr marL="168758" indent="-168758">
              <a:buFont typeface="Arial" panose="020B0604020202020204" pitchFamily="34" charset="0"/>
              <a:buChar char="•"/>
            </a:pPr>
            <a:r>
              <a:rPr lang="en-US" dirty="0"/>
              <a:t>We are moving to evidence-based Chaplaincy where we are developing practices, approaches and interventions which yield observable, documentable and/or measurable outcomes </a:t>
            </a:r>
            <a:r>
              <a:rPr lang="en-US" sz="1000" baseline="30000" dirty="0"/>
              <a:t>(Chaplains Carole Wilkins, John Schultz, and Verbelle Williams:  Evidence-based Chaplaincy &amp; Dynamic Partnerships between Chaplains and Mental Health Providers presentation 10 July 2017, NYHHS VA Manhattan Campus)</a:t>
            </a:r>
          </a:p>
          <a:p>
            <a:pPr marL="168758" indent="-168758">
              <a:buFont typeface="Arial" panose="020B0604020202020204" pitchFamily="34" charset="0"/>
              <a:buChar char="•"/>
            </a:pPr>
            <a:r>
              <a:rPr lang="en-US" dirty="0"/>
              <a:t>Other Invisible Wounds we are not talking about today but are noted by Dr. Brian Meyer who is a Psychologist with the Richmond VA include, beyond PTSD, traumatic images, traumatic grief, survivor guilt, and impact of killing.  He contends that in addition to MI/SD, these other invisible wounds prevent PTSD from healing. </a:t>
            </a:r>
            <a:r>
              <a:rPr lang="en-US" sz="1000" baseline="30000" dirty="0"/>
              <a:t>(Meyer, 2016)</a:t>
            </a:r>
          </a:p>
          <a:p>
            <a:pPr marL="618780" lvl="1" indent="-168758">
              <a:buFont typeface="Arial" panose="020B0604020202020204" pitchFamily="34" charset="0"/>
              <a:buChar char="•"/>
            </a:pPr>
            <a:r>
              <a:rPr lang="en-US" sz="1000" dirty="0"/>
              <a:t>Traumatic afterimages:  you can’t un-see, intrusive, triggered, nightmares, flashbacks</a:t>
            </a:r>
          </a:p>
          <a:p>
            <a:pPr marL="618780" lvl="1" indent="-168758">
              <a:buFont typeface="Arial" panose="020B0604020202020204" pitchFamily="34" charset="0"/>
              <a:buChar char="•"/>
            </a:pPr>
            <a:r>
              <a:rPr lang="en-US" sz="1000" dirty="0"/>
              <a:t>Traumatic grief: intersection of trauma and loss; sudden, often violent loss of an important attachment figure, PTSD may interfere with ability to grieve</a:t>
            </a:r>
          </a:p>
          <a:p>
            <a:pPr marL="618780" lvl="1" indent="-168758">
              <a:buFont typeface="Arial" panose="020B0604020202020204" pitchFamily="34" charset="0"/>
              <a:buChar char="•"/>
            </a:pPr>
            <a:r>
              <a:rPr lang="en-US" sz="1000" dirty="0"/>
              <a:t>Survivor Guilt: guilt related to unrealistic belief that they contributed to the death or should have dies along with; involves traumatic loss; identification with the lost person; searching for a reason for survival; guilt over self-preservation acts</a:t>
            </a:r>
          </a:p>
          <a:p>
            <a:pPr marL="618780" lvl="1" indent="-168758">
              <a:buFont typeface="Arial" panose="020B0604020202020204" pitchFamily="34" charset="0"/>
              <a:buChar char="•"/>
            </a:pPr>
            <a:r>
              <a:rPr lang="en-US" sz="1000" dirty="0"/>
              <a:t>Impact of killing in war: 40-65% OIF Vets reported killing or being responsible for killing combatants (</a:t>
            </a:r>
            <a:r>
              <a:rPr lang="en-US" sz="1000" dirty="0" err="1"/>
              <a:t>Hoge</a:t>
            </a:r>
            <a:r>
              <a:rPr lang="en-US" sz="1000" dirty="0"/>
              <a:t> et al., 2004); 14-28% report being responsible for the death of noncombatants (</a:t>
            </a:r>
            <a:r>
              <a:rPr lang="en-US" sz="1000" dirty="0" err="1"/>
              <a:t>Hoge</a:t>
            </a:r>
            <a:r>
              <a:rPr lang="en-US" sz="1000" dirty="0"/>
              <a:t> et al., 2004)</a:t>
            </a:r>
            <a:r>
              <a:rPr lang="en-US" sz="1000" baseline="30000" dirty="0"/>
              <a:t> </a:t>
            </a:r>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4</a:t>
            </a:fld>
            <a:endParaRPr lang="en-US" dirty="0"/>
          </a:p>
        </p:txBody>
      </p:sp>
    </p:spTree>
    <p:extLst>
      <p:ext uri="{BB962C8B-B14F-4D97-AF65-F5344CB8AC3E}">
        <p14:creationId xmlns:p14="http://schemas.microsoft.com/office/powerpoint/2010/main" val="4078518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Header Placeholder 3"/>
          <p:cNvSpPr>
            <a:spLocks noGrp="1"/>
          </p:cNvSpPr>
          <p:nvPr>
            <p:ph type="hdr" sz="quarter" idx="10"/>
          </p:nvPr>
        </p:nvSpPr>
        <p:spPr/>
        <p:txBody>
          <a:bodyPr/>
          <a:lstStyle/>
          <a:p>
            <a:r>
              <a:rPr lang="en-US"/>
              <a:t>MORAL INJURY: a Scoping Study</a:t>
            </a:r>
            <a:endParaRPr lang="en-US" dirty="0"/>
          </a:p>
        </p:txBody>
      </p:sp>
      <p:sp>
        <p:nvSpPr>
          <p:cNvPr id="5" name="Slide Number Placeholder 4"/>
          <p:cNvSpPr>
            <a:spLocks noGrp="1"/>
          </p:cNvSpPr>
          <p:nvPr>
            <p:ph type="sldNum" sz="quarter" idx="11"/>
          </p:nvPr>
        </p:nvSpPr>
        <p:spPr/>
        <p:txBody>
          <a:bodyPr/>
          <a:lstStyle/>
          <a:p>
            <a:fld id="{3F5850C8-8715-441A-8B76-B8EF3D1FCA86}" type="slidenum">
              <a:rPr lang="en-US" smtClean="0"/>
              <a:t>5</a:t>
            </a:fld>
            <a:endParaRPr lang="en-US" dirty="0"/>
          </a:p>
        </p:txBody>
      </p:sp>
    </p:spTree>
    <p:extLst>
      <p:ext uri="{BB962C8B-B14F-4D97-AF65-F5344CB8AC3E}">
        <p14:creationId xmlns:p14="http://schemas.microsoft.com/office/powerpoint/2010/main" val="3998004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defTabSz="900044">
              <a:buFont typeface="Arial" charset="0"/>
              <a:buChar char="•"/>
              <a:defRPr/>
            </a:pPr>
            <a:r>
              <a:rPr lang="en-US" b="1" dirty="0"/>
              <a:t>In part, we have difficulty picking the right words for the phenomena of this invisible wound.  After all, “words mean things” and they have connotations.  </a:t>
            </a:r>
          </a:p>
          <a:p>
            <a:pPr marL="168758" indent="-168758" defTabSz="900044">
              <a:buFont typeface="Arial" charset="0"/>
              <a:buChar char="•"/>
              <a:defRPr/>
            </a:pPr>
            <a:r>
              <a:rPr lang="en-US" b="1" dirty="0"/>
              <a:t>The Navy and Marine Corps, for example, have strongly disagreed with the term “moral injury” (</a:t>
            </a:r>
            <a:r>
              <a:rPr lang="en-US" b="1" dirty="0" err="1"/>
              <a:t>Masick</a:t>
            </a:r>
            <a:r>
              <a:rPr lang="en-US" b="1" dirty="0"/>
              <a:t>, 2016)</a:t>
            </a:r>
          </a:p>
          <a:p>
            <a:pPr marL="168758" indent="-168758" defTabSz="900044">
              <a:buFont typeface="Arial" charset="0"/>
              <a:buChar char="•"/>
              <a:defRPr/>
            </a:pPr>
            <a:r>
              <a:rPr lang="en-US" b="1" dirty="0"/>
              <a:t>Throughout this presentation, we have chosen to refer to “Moral Injury” as “Moral Injury or Spiritual Distress” (MI/SD) to acknowledge the challenge in how we label the suffering Service Members and Veterans experience.  </a:t>
            </a:r>
          </a:p>
          <a:p>
            <a:pPr marL="168758" indent="-168758" defTabSz="900044">
              <a:buFont typeface="Arial" charset="0"/>
              <a:buChar char="•"/>
              <a:defRPr/>
            </a:pPr>
            <a:r>
              <a:rPr lang="en-US" dirty="0"/>
              <a:t>Appropriate guilt can be adaptive b/c it motivates reparative actions and seek reconciliation so that the harm is not perpetuated…there is such a thing as appropriate spiritual/moral/soul pain…but also there is the equal realities of lament, confession, mercy, compassion, forgiveness, and reconciliation (Check, 2017, Haynes, 2017)</a:t>
            </a:r>
          </a:p>
          <a:p>
            <a:pPr marL="168758" indent="-168758">
              <a:buFont typeface="Arial" charset="0"/>
              <a:buChar char="•"/>
            </a:pPr>
            <a:r>
              <a:rPr lang="en-US" dirty="0"/>
              <a:t>Discuss the challenge of the term “moral injury” relative to Rules</a:t>
            </a:r>
            <a:r>
              <a:rPr lang="en-US" baseline="0" dirty="0"/>
              <a:t> of Engagement (ROE) and inappropriate vs. appropriate guilt</a:t>
            </a:r>
          </a:p>
          <a:p>
            <a:pPr marL="168758" indent="-168758">
              <a:buFont typeface="Arial" panose="020B0604020202020204" pitchFamily="34" charset="0"/>
              <a:buChar char="•"/>
            </a:pPr>
            <a:r>
              <a:rPr lang="en-US" dirty="0"/>
              <a:t>Nash, Carper, Mills, Au, Goldsmith, Litz (2013):   “Researchers and clinicians who further assess and develop treatments for moral injury may</a:t>
            </a:r>
            <a:r>
              <a:rPr lang="en-US" b="1" dirty="0"/>
              <a:t> do well to remain sensitive to the possibility that service members may inappropriately equate potentially morally injurious events with moral wrongdoing, a misconception that cannot help but evoke negative judgments and emotions…</a:t>
            </a:r>
            <a:r>
              <a:rPr lang="en-US" dirty="0"/>
              <a:t>remain mindful of terms preferred by service members and veterans.”</a:t>
            </a:r>
          </a:p>
          <a:p>
            <a:pPr marL="168758" indent="-168758">
              <a:buFont typeface="Arial" charset="0"/>
              <a:buChar char="•"/>
            </a:pPr>
            <a:r>
              <a:rPr lang="en-US" dirty="0"/>
              <a:t>““I understand I can get injured while I’m doing the thing I’m trained to do, but when you say the thing I’m trained to do injures me,”… some of them at least struggle with that.</a:t>
            </a:r>
            <a:r>
              <a:rPr lang="en-US" baseline="0" dirty="0"/>
              <a:t>” (</a:t>
            </a:r>
            <a:r>
              <a:rPr lang="en-US" baseline="0" dirty="0" err="1"/>
              <a:t>Masick</a:t>
            </a:r>
            <a:r>
              <a:rPr lang="en-US" baseline="0" dirty="0"/>
              <a:t>, 2016 quotes an interview on NPR by Martha </a:t>
            </a:r>
            <a:r>
              <a:rPr lang="en-US" baseline="0" dirty="0" err="1"/>
              <a:t>Bebinger</a:t>
            </a:r>
            <a:r>
              <a:rPr lang="en-US" baseline="0" dirty="0"/>
              <a:t>, “Moral Injury: Gaining Traction, but Still Controversial, 2013)</a:t>
            </a:r>
          </a:p>
          <a:p>
            <a:pPr marL="168758" indent="-168758">
              <a:buFont typeface="Arial" charset="0"/>
              <a:buChar char="•"/>
            </a:pPr>
            <a:r>
              <a:rPr lang="en-US" baseline="0" dirty="0"/>
              <a:t>Shay, 2014:</a:t>
            </a:r>
          </a:p>
          <a:p>
            <a:pPr marL="618780" lvl="1" indent="-168758">
              <a:buFont typeface="Arial" charset="0"/>
              <a:buChar char="•"/>
            </a:pPr>
            <a:r>
              <a:rPr lang="en-US" baseline="0" dirty="0"/>
              <a:t>The term “Moral Injury” was coined originally by Dr. Jonathon Shay, he’s  not even sure when, during the 20 years he served as U.S. Department of Veterans Affairs (VA) Boston Outpatient Clinic component known as the Veterans Improvement Program (VIP).  He has since that time also served as Commandant of the Marine Corps Trust Study for General Jim Jones, or in serving as Chair of Ethics, Leadership, and Personnel Policy in the Office of the Army Deputy Chief of Staff for Personnel or as the 2009 Omar Bradley Chair at the Army War College</a:t>
            </a:r>
          </a:p>
          <a:p>
            <a:pPr marL="618780" lvl="1" indent="-168758">
              <a:buFont typeface="Arial" charset="0"/>
              <a:buChar char="•"/>
            </a:pPr>
            <a:r>
              <a:rPr lang="en-US" baseline="0" dirty="0"/>
              <a:t>Shay in 1991 refers to the term Moral Injury as a “betrayal of what’s right” in a Journal of Traumatic Stress article, Learning About Combat Stress from Homer‘s Iliad; website:  http://onlinelibrary.wiley.com/doi/10.1002/jts.2490040409/epdf</a:t>
            </a:r>
          </a:p>
          <a:p>
            <a:pPr marL="168758" indent="-168758">
              <a:buFont typeface="Arial" charset="0"/>
              <a:buChar char="•"/>
            </a:pPr>
            <a:endParaRPr lang="en-US" dirty="0"/>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6</a:t>
            </a:fld>
            <a:endParaRPr lang="en-US" dirty="0"/>
          </a:p>
        </p:txBody>
      </p:sp>
    </p:spTree>
    <p:extLst>
      <p:ext uri="{BB962C8B-B14F-4D97-AF65-F5344CB8AC3E}">
        <p14:creationId xmlns:p14="http://schemas.microsoft.com/office/powerpoint/2010/main" val="1640100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defTabSz="900044">
              <a:buFont typeface="Arial" charset="0"/>
              <a:buChar char="•"/>
              <a:defRPr/>
            </a:pPr>
            <a:r>
              <a:rPr lang="en-US" b="1" dirty="0"/>
              <a:t>In part, we have difficulty picking the right words for the phenomenon because, after all, “words mean things” and they have connotations.  </a:t>
            </a:r>
          </a:p>
          <a:p>
            <a:pPr marL="168758" indent="-168758" defTabSz="900044">
              <a:buFont typeface="Arial" charset="0"/>
              <a:buChar char="•"/>
              <a:defRPr/>
            </a:pPr>
            <a:r>
              <a:rPr lang="en-US" b="1" dirty="0"/>
              <a:t>The Navy and Marine Corps, for example, have strongly disagreed with the term “moral injury” (</a:t>
            </a:r>
            <a:r>
              <a:rPr lang="en-US" b="1" dirty="0" err="1"/>
              <a:t>Masick</a:t>
            </a:r>
            <a:r>
              <a:rPr lang="en-US" b="1" dirty="0"/>
              <a:t>, 2016)</a:t>
            </a:r>
          </a:p>
          <a:p>
            <a:pPr marL="168758" indent="-168758" defTabSz="900044">
              <a:buFont typeface="Arial" charset="0"/>
              <a:buChar char="•"/>
              <a:defRPr/>
            </a:pPr>
            <a:r>
              <a:rPr lang="en-US" b="1" dirty="0"/>
              <a:t>Throughout this presentation, we have chosen to refer to “Moral Injury” as “Moral Injury or Spiritual Distress” (MI/SD) to acknowledge the challenge in how we label the suffering Service Members and Veterans experience.  </a:t>
            </a:r>
          </a:p>
          <a:p>
            <a:pPr marL="168758" indent="-168758" defTabSz="900044">
              <a:buFont typeface="Arial" charset="0"/>
              <a:buChar char="•"/>
              <a:defRPr/>
            </a:pPr>
            <a:r>
              <a:rPr lang="en-US" dirty="0"/>
              <a:t>Appropriate guilt can be adaptive b/c it motivates reparative actions and seek reconciliation so that the harm is not perpetuated…there is such a thing as appropriate spiritual/moral/soul pain…but also there is the equal realities of lament, confession, mercy, compassion, forgiveness, and reconciliation (Check, 2017, Haynes, 2017)</a:t>
            </a:r>
          </a:p>
          <a:p>
            <a:pPr marL="168758" indent="-168758">
              <a:buFont typeface="Arial" charset="0"/>
              <a:buChar char="•"/>
            </a:pPr>
            <a:r>
              <a:rPr lang="en-US" dirty="0"/>
              <a:t>Discuss the challenge of the term “moral injury” relative to Rules</a:t>
            </a:r>
            <a:r>
              <a:rPr lang="en-US" baseline="0" dirty="0"/>
              <a:t> of Engagement (ROE) and inappropriate vs. appropriate guilt</a:t>
            </a:r>
          </a:p>
          <a:p>
            <a:pPr marL="168758" indent="-168758">
              <a:buFont typeface="Arial" panose="020B0604020202020204" pitchFamily="34" charset="0"/>
              <a:buChar char="•"/>
            </a:pPr>
            <a:r>
              <a:rPr lang="en-US" dirty="0"/>
              <a:t>Nash, Carper, Mills, Au, Goldsmith, Litz (2013):   “Researchers and clinicians who further assess and develop treatments for moral injury may</a:t>
            </a:r>
            <a:r>
              <a:rPr lang="en-US" b="1" dirty="0"/>
              <a:t> do well to remain sensitive to the possibility that service members may inappropriately equate potentially morally injurious events with moral wrongdoing, a misconception that cannot help but evoke negative judgments and emotions…</a:t>
            </a:r>
            <a:r>
              <a:rPr lang="en-US" dirty="0"/>
              <a:t>remain mindful of terms preferred by service members and veterans.”</a:t>
            </a:r>
          </a:p>
          <a:p>
            <a:pPr marL="168758" indent="-168758">
              <a:buFont typeface="Arial" charset="0"/>
              <a:buChar char="•"/>
            </a:pPr>
            <a:r>
              <a:rPr lang="en-US" dirty="0"/>
              <a:t>““I understand I can get injured while I’m doing the thing I’m trained to do, but when you say the thing I’m trained to do injures me,”… some of them at least struggle with that.</a:t>
            </a:r>
            <a:r>
              <a:rPr lang="en-US" baseline="0" dirty="0"/>
              <a:t>” (</a:t>
            </a:r>
            <a:r>
              <a:rPr lang="en-US" baseline="0" dirty="0" err="1"/>
              <a:t>Masick</a:t>
            </a:r>
            <a:r>
              <a:rPr lang="en-US" baseline="0" dirty="0"/>
              <a:t>, 2016 quotes an interview on NPR by Martha </a:t>
            </a:r>
            <a:r>
              <a:rPr lang="en-US" baseline="0" dirty="0" err="1"/>
              <a:t>Bebinger</a:t>
            </a:r>
            <a:r>
              <a:rPr lang="en-US" baseline="0" dirty="0"/>
              <a:t>, “Moral Injury: Gaining Traction, but Still Controversial, 2013)</a:t>
            </a:r>
          </a:p>
          <a:p>
            <a:pPr marL="168758" indent="-168758">
              <a:buFont typeface="Arial" charset="0"/>
              <a:buChar char="•"/>
            </a:pPr>
            <a:r>
              <a:rPr lang="en-US" baseline="0" dirty="0"/>
              <a:t>Shay, 2014:</a:t>
            </a:r>
          </a:p>
          <a:p>
            <a:pPr marL="618780" lvl="1" indent="-168758">
              <a:buFont typeface="Arial" charset="0"/>
              <a:buChar char="•"/>
            </a:pPr>
            <a:r>
              <a:rPr lang="en-US" baseline="0" dirty="0"/>
              <a:t>The term “Moral Injury” was coined originally by Dr. Jonathon Shay, he’s  not even sure when, during the 20 years he served as U.S. Department of Veterans Affairs (VA) Boston Outpatient Clinic component known as the Veterans Improvement Program (VIP).  He has since that time also served as Commandant of the Marine Corps Trust Study for General Jim Jones, or in serving as Chair of Ethics, Leadership, and Personnel Policy in the Office of the Army Deputy Chief of Staff for Personnel or as the 2009 Omar Bradley Chair at the Army War College</a:t>
            </a:r>
          </a:p>
          <a:p>
            <a:pPr marL="168758" indent="-168758">
              <a:buFont typeface="Arial" charset="0"/>
              <a:buChar char="•"/>
            </a:pPr>
            <a:endParaRPr lang="en-US" dirty="0"/>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7</a:t>
            </a:fld>
            <a:endParaRPr lang="en-US" dirty="0"/>
          </a:p>
        </p:txBody>
      </p:sp>
    </p:spTree>
    <p:extLst>
      <p:ext uri="{BB962C8B-B14F-4D97-AF65-F5344CB8AC3E}">
        <p14:creationId xmlns:p14="http://schemas.microsoft.com/office/powerpoint/2010/main" val="1640100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8758" indent="-168758">
              <a:buFont typeface="Arial" panose="020B0604020202020204" pitchFamily="34" charset="0"/>
              <a:buChar char="•"/>
            </a:pPr>
            <a:r>
              <a:rPr lang="en-US" b="1" dirty="0"/>
              <a:t>Not only is there no agreement</a:t>
            </a:r>
            <a:r>
              <a:rPr lang="en-US" b="1" baseline="0" dirty="0"/>
              <a:t> about what we call this phenomenon, but research articles also define MI/SD slightly differently</a:t>
            </a:r>
            <a:endParaRPr lang="en-US" b="1" dirty="0"/>
          </a:p>
          <a:p>
            <a:pPr marL="168758" indent="-168758">
              <a:buFont typeface="Arial" panose="020B0604020202020204" pitchFamily="34" charset="0"/>
              <a:buChar char="•"/>
            </a:pPr>
            <a:r>
              <a:rPr lang="en-US" dirty="0"/>
              <a:t>One more definition: Nash</a:t>
            </a:r>
            <a:r>
              <a:rPr lang="en-US" baseline="0" dirty="0"/>
              <a:t> et al., 2011:  “Stress resulting from witnessing or perpetrating acts or failures to act that transgress deeply held moral beliefs and expectations.”  </a:t>
            </a:r>
            <a:endParaRPr lang="en-US" dirty="0"/>
          </a:p>
          <a:p>
            <a:pPr marL="168758" indent="-168758">
              <a:buFont typeface="Arial" panose="020B0604020202020204" pitchFamily="34" charset="0"/>
              <a:buChar char="•"/>
            </a:pPr>
            <a:r>
              <a:rPr lang="en-US" b="1" baseline="0" dirty="0"/>
              <a:t>Themes these definitions have in common:</a:t>
            </a:r>
          </a:p>
          <a:p>
            <a:pPr marL="618780" lvl="1" indent="-168758">
              <a:buFont typeface="Arial" panose="020B0604020202020204" pitchFamily="34" charset="0"/>
              <a:buChar char="•"/>
            </a:pPr>
            <a:r>
              <a:rPr lang="en-US" b="1" baseline="0" dirty="0"/>
              <a:t>Events that happen</a:t>
            </a:r>
          </a:p>
          <a:p>
            <a:pPr marL="618780" lvl="1" indent="-168758" defTabSz="900044">
              <a:buFont typeface="Arial" panose="020B0604020202020204" pitchFamily="34" charset="0"/>
              <a:buChar char="•"/>
              <a:defRPr/>
            </a:pPr>
            <a:r>
              <a:rPr lang="en-US" b="1" baseline="0" dirty="0"/>
              <a:t>Various relationships to the events: perpetrating, failing to prevent, witnessing, learning of</a:t>
            </a:r>
          </a:p>
          <a:p>
            <a:pPr marL="618780" lvl="1" indent="-168758">
              <a:buFont typeface="Arial" panose="020B0604020202020204" pitchFamily="34" charset="0"/>
              <a:buChar char="•"/>
            </a:pPr>
            <a:r>
              <a:rPr lang="en-US" b="1" baseline="0" dirty="0"/>
              <a:t>Judgment relative to those events…sometimes well after the event has taken place…the judgment results in a dissonance or disequilibrium…some call it cognitive…I would call it a “soul dissonance” </a:t>
            </a:r>
          </a:p>
          <a:p>
            <a:pPr marL="618780" lvl="1" indent="-168758">
              <a:buFont typeface="Arial" panose="020B0604020202020204" pitchFamily="34" charset="0"/>
              <a:buChar char="•"/>
            </a:pPr>
            <a:r>
              <a:rPr lang="en-US" b="1" baseline="0" dirty="0"/>
              <a:t>Who is involved:  others in leadership positions, the individual themselves</a:t>
            </a:r>
          </a:p>
          <a:p>
            <a:pPr marL="618780" lvl="1" indent="-168758">
              <a:buFont typeface="Arial" panose="020B0604020202020204" pitchFamily="34" charset="0"/>
              <a:buChar char="•"/>
            </a:pPr>
            <a:r>
              <a:rPr lang="en-US" b="1" baseline="0" dirty="0"/>
              <a:t>Expectations shattered:  I’m not who I thought I was, my service is not what I thought it was, my country is not what we tell ourselves we are, the world does not work the way I thought it did</a:t>
            </a:r>
          </a:p>
          <a:p>
            <a:pPr marL="618780" lvl="1" indent="-168758">
              <a:buFont typeface="Arial" panose="020B0604020202020204" pitchFamily="34" charset="0"/>
              <a:buChar char="•"/>
            </a:pPr>
            <a:r>
              <a:rPr lang="en-US" b="1" baseline="0" dirty="0"/>
              <a:t>Relationships affects:  with ourselves, with other people, with the sacred</a:t>
            </a:r>
          </a:p>
          <a:p>
            <a:pPr marL="168758" indent="-168758">
              <a:buFont typeface="Arial" panose="020B0604020202020204" pitchFamily="34" charset="0"/>
              <a:buChar char="•"/>
            </a:pPr>
            <a:r>
              <a:rPr lang="en-US" baseline="0" dirty="0"/>
              <a:t>Shay, 2014 Notes:  </a:t>
            </a:r>
          </a:p>
          <a:p>
            <a:pPr marL="618780" lvl="1" indent="-168758">
              <a:buFont typeface="Arial" panose="020B0604020202020204" pitchFamily="34" charset="0"/>
              <a:buChar char="•"/>
            </a:pPr>
            <a:r>
              <a:rPr lang="en-US" dirty="0"/>
              <a:t>impair the capacity for trust and elevate despair, suicidality, and interpersonal violence.  They deteriorate character.</a:t>
            </a:r>
          </a:p>
          <a:p>
            <a:pPr marL="618780" lvl="1" indent="-168758">
              <a:buFont typeface="Arial" panose="020B0604020202020204" pitchFamily="34" charset="0"/>
              <a:buChar char="•"/>
            </a:pPr>
            <a:r>
              <a:rPr lang="en-US" dirty="0"/>
              <a:t>Shay’s definition is rooted in his 20 years of clinical time with veterans, their narratives, and rooted also in antiquity (Achilles experience in Homer’s Iliad)</a:t>
            </a:r>
          </a:p>
          <a:p>
            <a:pPr marL="168758" indent="-168758">
              <a:buFont typeface="Arial" panose="020B0604020202020204" pitchFamily="34" charset="0"/>
              <a:buChar char="•"/>
            </a:pPr>
            <a:r>
              <a:rPr lang="en-US" dirty="0"/>
              <a:t>Meyer, 2016: What we don’t know about moral injury—</a:t>
            </a:r>
          </a:p>
          <a:p>
            <a:pPr marL="618780" lvl="1" indent="-168758">
              <a:buFont typeface="Arial" panose="020B0604020202020204" pitchFamily="34" charset="0"/>
              <a:buChar char="•"/>
            </a:pPr>
            <a:r>
              <a:rPr lang="en-US" dirty="0"/>
              <a:t>Not only no clear definition, there’s no clear syndrome agreed upon</a:t>
            </a:r>
          </a:p>
          <a:p>
            <a:pPr marL="618780" lvl="1" indent="-168758">
              <a:buFont typeface="Arial" panose="020B0604020202020204" pitchFamily="34" charset="0"/>
              <a:buChar char="•"/>
            </a:pPr>
            <a:r>
              <a:rPr lang="en-US" b="1" dirty="0"/>
              <a:t>How common is it?</a:t>
            </a:r>
          </a:p>
          <a:p>
            <a:pPr marL="618780" lvl="1" indent="-168758">
              <a:buFont typeface="Arial" panose="020B0604020202020204" pitchFamily="34" charset="0"/>
              <a:buChar char="•"/>
            </a:pPr>
            <a:r>
              <a:rPr lang="en-US" b="1" dirty="0"/>
              <a:t>Degrees of severity?</a:t>
            </a:r>
          </a:p>
          <a:p>
            <a:pPr marL="618780" lvl="1" indent="-168758">
              <a:buFont typeface="Arial" panose="020B0604020202020204" pitchFamily="34" charset="0"/>
              <a:buChar char="•"/>
            </a:pPr>
            <a:r>
              <a:rPr lang="en-US" b="1" dirty="0"/>
              <a:t>Can it occur when there is no trauma?</a:t>
            </a:r>
          </a:p>
          <a:p>
            <a:pPr marL="618780" lvl="1" indent="-168758">
              <a:buFont typeface="Arial" panose="020B0604020202020204" pitchFamily="34" charset="0"/>
              <a:buChar char="•"/>
            </a:pPr>
            <a:r>
              <a:rPr lang="en-US" b="1" dirty="0"/>
              <a:t>Can we measure it?</a:t>
            </a:r>
          </a:p>
          <a:p>
            <a:pPr marL="618780" lvl="1" indent="-168758">
              <a:buFont typeface="Arial" panose="020B0604020202020204" pitchFamily="34" charset="0"/>
              <a:buChar char="•"/>
            </a:pPr>
            <a:r>
              <a:rPr lang="en-US" b="1" dirty="0"/>
              <a:t>Can it be successfully treated with current treatments?</a:t>
            </a:r>
          </a:p>
          <a:p>
            <a:pPr marL="618780" lvl="1" indent="-168758">
              <a:buFont typeface="Arial" panose="020B0604020202020204" pitchFamily="34" charset="0"/>
              <a:buChar char="•"/>
            </a:pPr>
            <a:r>
              <a:rPr lang="en-US" b="1" dirty="0"/>
              <a:t>How long does it take to treat?</a:t>
            </a:r>
          </a:p>
          <a:p>
            <a:pPr marL="618780" lvl="1" indent="-168758">
              <a:buFont typeface="Arial" panose="020B0604020202020204" pitchFamily="34" charset="0"/>
              <a:buChar char="•"/>
            </a:pPr>
            <a:r>
              <a:rPr lang="en-US" b="1" dirty="0"/>
              <a:t>Can it be “cured” or rather do we “manage” it?</a:t>
            </a:r>
          </a:p>
        </p:txBody>
      </p:sp>
      <p:sp>
        <p:nvSpPr>
          <p:cNvPr id="4" name="Header Placeholder 3"/>
          <p:cNvSpPr>
            <a:spLocks noGrp="1"/>
          </p:cNvSpPr>
          <p:nvPr>
            <p:ph type="hdr" sz="quarter" idx="10"/>
          </p:nvPr>
        </p:nvSpPr>
        <p:spPr/>
        <p:txBody>
          <a:bodyPr/>
          <a:lstStyle/>
          <a:p>
            <a:r>
              <a:rPr lang="en-US" dirty="0"/>
              <a:t>Moral  Injury/Spiritual Distress: a Scoping Study</a:t>
            </a:r>
          </a:p>
        </p:txBody>
      </p:sp>
      <p:sp>
        <p:nvSpPr>
          <p:cNvPr id="5" name="Slide Number Placeholder 4"/>
          <p:cNvSpPr>
            <a:spLocks noGrp="1"/>
          </p:cNvSpPr>
          <p:nvPr>
            <p:ph type="sldNum" sz="quarter" idx="11"/>
          </p:nvPr>
        </p:nvSpPr>
        <p:spPr/>
        <p:txBody>
          <a:bodyPr/>
          <a:lstStyle/>
          <a:p>
            <a:fld id="{3F5850C8-8715-441A-8B76-B8EF3D1FCA86}" type="slidenum">
              <a:rPr lang="en-US" smtClean="0"/>
              <a:t>8</a:t>
            </a:fld>
            <a:endParaRPr lang="en-US" dirty="0"/>
          </a:p>
        </p:txBody>
      </p:sp>
    </p:spTree>
    <p:extLst>
      <p:ext uri="{BB962C8B-B14F-4D97-AF65-F5344CB8AC3E}">
        <p14:creationId xmlns:p14="http://schemas.microsoft.com/office/powerpoint/2010/main" val="2352322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be careful not to negate the persons feelings even if we may not see it the same way.</a:t>
            </a:r>
          </a:p>
        </p:txBody>
      </p:sp>
      <p:sp>
        <p:nvSpPr>
          <p:cNvPr id="4" name="Slide Number Placeholder 3"/>
          <p:cNvSpPr>
            <a:spLocks noGrp="1"/>
          </p:cNvSpPr>
          <p:nvPr>
            <p:ph type="sldNum" sz="quarter" idx="10"/>
          </p:nvPr>
        </p:nvSpPr>
        <p:spPr/>
        <p:txBody>
          <a:bodyPr/>
          <a:lstStyle/>
          <a:p>
            <a:fld id="{36098527-622F-400B-A713-D31C15E412DA}" type="slidenum">
              <a:rPr lang="en-US" smtClean="0"/>
              <a:t>9</a:t>
            </a:fld>
            <a:endParaRPr lang="en-US"/>
          </a:p>
        </p:txBody>
      </p:sp>
    </p:spTree>
    <p:extLst>
      <p:ext uri="{BB962C8B-B14F-4D97-AF65-F5344CB8AC3E}">
        <p14:creationId xmlns:p14="http://schemas.microsoft.com/office/powerpoint/2010/main" val="413931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endParaRPr lang="en-US">
              <a:solidFill>
                <a:prstClr val="black">
                  <a:shade val="50000"/>
                </a:prstClr>
              </a:solidFill>
            </a:endParaRPr>
          </a:p>
        </p:txBody>
      </p:sp>
      <p:sp>
        <p:nvSpPr>
          <p:cNvPr id="17" name="Footer Placeholder 16"/>
          <p:cNvSpPr>
            <a:spLocks noGrp="1"/>
          </p:cNvSpPr>
          <p:nvPr>
            <p:ph type="ftr" sz="quarter" idx="11"/>
          </p:nvPr>
        </p:nvSpPr>
        <p:spPr/>
        <p:txBody>
          <a:bodyPr/>
          <a:lstStyle/>
          <a:p>
            <a:endParaRPr lang="en-US">
              <a:solidFill>
                <a:prstClr val="black">
                  <a:shade val="50000"/>
                </a:prstClr>
              </a:solidFill>
            </a:endParaRPr>
          </a:p>
        </p:txBody>
      </p:sp>
      <p:sp>
        <p:nvSpPr>
          <p:cNvPr id="29" name="Slide Number Placeholder 28"/>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213596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409635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263389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endParaRPr lang="en-US">
              <a:solidFill>
                <a:prstClr val="black">
                  <a:shade val="50000"/>
                </a:prstClr>
              </a:solidFill>
            </a:endParaRPr>
          </a:p>
        </p:txBody>
      </p:sp>
      <p:sp>
        <p:nvSpPr>
          <p:cNvPr id="17" name="Footer Placeholder 16"/>
          <p:cNvSpPr>
            <a:spLocks noGrp="1"/>
          </p:cNvSpPr>
          <p:nvPr>
            <p:ph type="ftr" sz="quarter" idx="11"/>
          </p:nvPr>
        </p:nvSpPr>
        <p:spPr/>
        <p:txBody>
          <a:bodyPr/>
          <a:lstStyle/>
          <a:p>
            <a:endParaRPr lang="en-US">
              <a:solidFill>
                <a:prstClr val="black">
                  <a:shade val="50000"/>
                </a:prstClr>
              </a:solidFill>
            </a:endParaRPr>
          </a:p>
        </p:txBody>
      </p:sp>
      <p:sp>
        <p:nvSpPr>
          <p:cNvPr id="29" name="Slide Number Placeholder 28"/>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2609785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714146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422300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solidFill>
                <a:prstClr val="black">
                  <a:shade val="50000"/>
                </a:prstClr>
              </a:solidFill>
            </a:endParaRPr>
          </a:p>
        </p:txBody>
      </p:sp>
      <p:sp>
        <p:nvSpPr>
          <p:cNvPr id="6" name="Footer Placeholder 5"/>
          <p:cNvSpPr>
            <a:spLocks noGrp="1"/>
          </p:cNvSpPr>
          <p:nvPr>
            <p:ph type="ftr" sz="quarter" idx="11"/>
          </p:nvPr>
        </p:nvSpPr>
        <p:spPr/>
        <p:txBody>
          <a:bodyPr/>
          <a:lstStyle/>
          <a:p>
            <a:endParaRPr lang="en-US">
              <a:solidFill>
                <a:prstClr val="black">
                  <a:shade val="50000"/>
                </a:prstClr>
              </a:solidFill>
            </a:endParaRPr>
          </a:p>
        </p:txBody>
      </p:sp>
      <p:sp>
        <p:nvSpPr>
          <p:cNvPr id="7" name="Slide Number Placeholder 6"/>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554660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solidFill>
                <a:prstClr val="black">
                  <a:shade val="50000"/>
                </a:prstClr>
              </a:solidFill>
            </a:endParaRPr>
          </a:p>
        </p:txBody>
      </p:sp>
      <p:sp>
        <p:nvSpPr>
          <p:cNvPr id="8" name="Footer Placeholder 7"/>
          <p:cNvSpPr>
            <a:spLocks noGrp="1"/>
          </p:cNvSpPr>
          <p:nvPr>
            <p:ph type="ftr" sz="quarter" idx="11"/>
          </p:nvPr>
        </p:nvSpPr>
        <p:spPr/>
        <p:txBody>
          <a:bodyPr/>
          <a:lstStyle/>
          <a:p>
            <a:endParaRPr lang="en-US">
              <a:solidFill>
                <a:prstClr val="black">
                  <a:shade val="50000"/>
                </a:prstClr>
              </a:solidFill>
            </a:endParaRPr>
          </a:p>
        </p:txBody>
      </p:sp>
      <p:sp>
        <p:nvSpPr>
          <p:cNvPr id="9" name="Slide Number Placeholder 8"/>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3970683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solidFill>
                <a:prstClr val="black">
                  <a:shade val="50000"/>
                </a:prstClr>
              </a:solidFill>
            </a:endParaRPr>
          </a:p>
        </p:txBody>
      </p:sp>
      <p:sp>
        <p:nvSpPr>
          <p:cNvPr id="4" name="Footer Placeholder 3"/>
          <p:cNvSpPr>
            <a:spLocks noGrp="1"/>
          </p:cNvSpPr>
          <p:nvPr>
            <p:ph type="ftr" sz="quarter" idx="11"/>
          </p:nvPr>
        </p:nvSpPr>
        <p:spPr/>
        <p:txBody>
          <a:bodyPr/>
          <a:lstStyle/>
          <a:p>
            <a:endParaRPr lang="en-US">
              <a:solidFill>
                <a:prstClr val="black">
                  <a:shade val="50000"/>
                </a:prstClr>
              </a:solidFill>
            </a:endParaRPr>
          </a:p>
        </p:txBody>
      </p:sp>
      <p:sp>
        <p:nvSpPr>
          <p:cNvPr id="5" name="Slide Number Placeholder 4"/>
          <p:cNvSpPr>
            <a:spLocks noGrp="1"/>
          </p:cNvSpPr>
          <p:nvPr>
            <p:ph type="sldNum" sz="quarter" idx="12"/>
          </p:nvPr>
        </p:nvSpPr>
        <p:spPr>
          <a:xfrm>
            <a:off x="8351322" y="6400800"/>
            <a:ext cx="762000" cy="365125"/>
          </a:xfrm>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3723787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shade val="50000"/>
                </a:prstClr>
              </a:solidFill>
            </a:endParaRPr>
          </a:p>
        </p:txBody>
      </p:sp>
      <p:sp>
        <p:nvSpPr>
          <p:cNvPr id="3" name="Footer Placeholder 2"/>
          <p:cNvSpPr>
            <a:spLocks noGrp="1"/>
          </p:cNvSpPr>
          <p:nvPr>
            <p:ph type="ftr" sz="quarter" idx="11"/>
          </p:nvPr>
        </p:nvSpPr>
        <p:spPr/>
        <p:txBody>
          <a:bodyPr/>
          <a:lstStyle/>
          <a:p>
            <a:endParaRPr lang="en-US">
              <a:solidFill>
                <a:prstClr val="black">
                  <a:shade val="50000"/>
                </a:prstClr>
              </a:solidFill>
            </a:endParaRPr>
          </a:p>
        </p:txBody>
      </p:sp>
      <p:sp>
        <p:nvSpPr>
          <p:cNvPr id="4" name="Slide Number Placeholder 3"/>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4142670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solidFill>
                <a:prstClr val="black">
                  <a:shade val="50000"/>
                </a:prstClr>
              </a:solidFill>
            </a:endParaRPr>
          </a:p>
        </p:txBody>
      </p:sp>
      <p:sp>
        <p:nvSpPr>
          <p:cNvPr id="6" name="Footer Placeholder 5"/>
          <p:cNvSpPr>
            <a:spLocks noGrp="1"/>
          </p:cNvSpPr>
          <p:nvPr>
            <p:ph type="ftr" sz="quarter" idx="11"/>
          </p:nvPr>
        </p:nvSpPr>
        <p:spPr/>
        <p:txBody>
          <a:bodyPr/>
          <a:lstStyle/>
          <a:p>
            <a:endParaRPr lang="en-US">
              <a:solidFill>
                <a:prstClr val="black">
                  <a:shade val="50000"/>
                </a:prstClr>
              </a:solidFill>
            </a:endParaRPr>
          </a:p>
        </p:txBody>
      </p:sp>
      <p:sp>
        <p:nvSpPr>
          <p:cNvPr id="7" name="Slide Number Placeholder 6"/>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5230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2951457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solidFill>
                <a:prstClr val="black">
                  <a:shade val="50000"/>
                </a:prstClr>
              </a:solidFill>
            </a:endParaRPr>
          </a:p>
        </p:txBody>
      </p:sp>
      <p:sp>
        <p:nvSpPr>
          <p:cNvPr id="6" name="Footer Placeholder 5"/>
          <p:cNvSpPr>
            <a:spLocks noGrp="1"/>
          </p:cNvSpPr>
          <p:nvPr>
            <p:ph type="ftr" sz="quarter" idx="11"/>
          </p:nvPr>
        </p:nvSpPr>
        <p:spPr/>
        <p:txBody>
          <a:bodyPr/>
          <a:lstStyle/>
          <a:p>
            <a:endParaRPr lang="en-US">
              <a:solidFill>
                <a:prstClr val="black">
                  <a:shade val="50000"/>
                </a:prstClr>
              </a:solidFill>
            </a:endParaRPr>
          </a:p>
        </p:txBody>
      </p:sp>
      <p:sp>
        <p:nvSpPr>
          <p:cNvPr id="7" name="Slide Number Placeholder 6"/>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653789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41136210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281889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solidFill>
                <a:prstClr val="black">
                  <a:shade val="50000"/>
                </a:prstClr>
              </a:solidFill>
            </a:endParaRPr>
          </a:p>
        </p:txBody>
      </p:sp>
      <p:sp>
        <p:nvSpPr>
          <p:cNvPr id="5" name="Footer Placeholder 4"/>
          <p:cNvSpPr>
            <a:spLocks noGrp="1"/>
          </p:cNvSpPr>
          <p:nvPr>
            <p:ph type="ftr" sz="quarter" idx="11"/>
          </p:nvPr>
        </p:nvSpPr>
        <p:spPr/>
        <p:txBody>
          <a:bodyPr/>
          <a:lstStyle/>
          <a:p>
            <a:endParaRPr lang="en-US">
              <a:solidFill>
                <a:prstClr val="black">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2592454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solidFill>
                <a:prstClr val="black">
                  <a:shade val="50000"/>
                </a:prstClr>
              </a:solidFill>
            </a:endParaRPr>
          </a:p>
        </p:txBody>
      </p:sp>
      <p:sp>
        <p:nvSpPr>
          <p:cNvPr id="6" name="Footer Placeholder 5"/>
          <p:cNvSpPr>
            <a:spLocks noGrp="1"/>
          </p:cNvSpPr>
          <p:nvPr>
            <p:ph type="ftr" sz="quarter" idx="11"/>
          </p:nvPr>
        </p:nvSpPr>
        <p:spPr/>
        <p:txBody>
          <a:bodyPr/>
          <a:lstStyle/>
          <a:p>
            <a:endParaRPr lang="en-US">
              <a:solidFill>
                <a:prstClr val="black">
                  <a:shade val="50000"/>
                </a:prstClr>
              </a:solidFill>
            </a:endParaRPr>
          </a:p>
        </p:txBody>
      </p:sp>
      <p:sp>
        <p:nvSpPr>
          <p:cNvPr id="7" name="Slide Number Placeholder 6"/>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83907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solidFill>
                <a:prstClr val="black">
                  <a:shade val="50000"/>
                </a:prstClr>
              </a:solidFill>
            </a:endParaRPr>
          </a:p>
        </p:txBody>
      </p:sp>
      <p:sp>
        <p:nvSpPr>
          <p:cNvPr id="8" name="Footer Placeholder 7"/>
          <p:cNvSpPr>
            <a:spLocks noGrp="1"/>
          </p:cNvSpPr>
          <p:nvPr>
            <p:ph type="ftr" sz="quarter" idx="11"/>
          </p:nvPr>
        </p:nvSpPr>
        <p:spPr/>
        <p:txBody>
          <a:bodyPr/>
          <a:lstStyle/>
          <a:p>
            <a:endParaRPr lang="en-US">
              <a:solidFill>
                <a:prstClr val="black">
                  <a:shade val="50000"/>
                </a:prstClr>
              </a:solidFill>
            </a:endParaRPr>
          </a:p>
        </p:txBody>
      </p:sp>
      <p:sp>
        <p:nvSpPr>
          <p:cNvPr id="9" name="Slide Number Placeholder 8"/>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88548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solidFill>
                <a:prstClr val="black">
                  <a:shade val="50000"/>
                </a:prstClr>
              </a:solidFill>
            </a:endParaRPr>
          </a:p>
        </p:txBody>
      </p:sp>
      <p:sp>
        <p:nvSpPr>
          <p:cNvPr id="4" name="Footer Placeholder 3"/>
          <p:cNvSpPr>
            <a:spLocks noGrp="1"/>
          </p:cNvSpPr>
          <p:nvPr>
            <p:ph type="ftr" sz="quarter" idx="11"/>
          </p:nvPr>
        </p:nvSpPr>
        <p:spPr/>
        <p:txBody>
          <a:bodyPr/>
          <a:lstStyle/>
          <a:p>
            <a:endParaRPr lang="en-US">
              <a:solidFill>
                <a:prstClr val="black">
                  <a:shade val="50000"/>
                </a:prstClr>
              </a:solidFill>
            </a:endParaRPr>
          </a:p>
        </p:txBody>
      </p:sp>
      <p:sp>
        <p:nvSpPr>
          <p:cNvPr id="5" name="Slide Number Placeholder 4"/>
          <p:cNvSpPr>
            <a:spLocks noGrp="1"/>
          </p:cNvSpPr>
          <p:nvPr>
            <p:ph type="sldNum" sz="quarter" idx="12"/>
          </p:nvPr>
        </p:nvSpPr>
        <p:spPr>
          <a:xfrm>
            <a:off x="8351322" y="6400800"/>
            <a:ext cx="762000" cy="365125"/>
          </a:xfrm>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232232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shade val="50000"/>
                </a:prstClr>
              </a:solidFill>
            </a:endParaRPr>
          </a:p>
        </p:txBody>
      </p:sp>
      <p:sp>
        <p:nvSpPr>
          <p:cNvPr id="3" name="Footer Placeholder 2"/>
          <p:cNvSpPr>
            <a:spLocks noGrp="1"/>
          </p:cNvSpPr>
          <p:nvPr>
            <p:ph type="ftr" sz="quarter" idx="11"/>
          </p:nvPr>
        </p:nvSpPr>
        <p:spPr/>
        <p:txBody>
          <a:bodyPr/>
          <a:lstStyle/>
          <a:p>
            <a:endParaRPr lang="en-US">
              <a:solidFill>
                <a:prstClr val="black">
                  <a:shade val="50000"/>
                </a:prstClr>
              </a:solidFill>
            </a:endParaRPr>
          </a:p>
        </p:txBody>
      </p:sp>
      <p:sp>
        <p:nvSpPr>
          <p:cNvPr id="4" name="Slide Number Placeholder 3"/>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360333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solidFill>
                <a:prstClr val="black">
                  <a:shade val="50000"/>
                </a:prstClr>
              </a:solidFill>
            </a:endParaRPr>
          </a:p>
        </p:txBody>
      </p:sp>
      <p:sp>
        <p:nvSpPr>
          <p:cNvPr id="6" name="Footer Placeholder 5"/>
          <p:cNvSpPr>
            <a:spLocks noGrp="1"/>
          </p:cNvSpPr>
          <p:nvPr>
            <p:ph type="ftr" sz="quarter" idx="11"/>
          </p:nvPr>
        </p:nvSpPr>
        <p:spPr/>
        <p:txBody>
          <a:bodyPr/>
          <a:lstStyle/>
          <a:p>
            <a:endParaRPr lang="en-US">
              <a:solidFill>
                <a:prstClr val="black">
                  <a:shade val="50000"/>
                </a:prstClr>
              </a:solidFill>
            </a:endParaRPr>
          </a:p>
        </p:txBody>
      </p:sp>
      <p:sp>
        <p:nvSpPr>
          <p:cNvPr id="7" name="Slide Number Placeholder 6"/>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45344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solidFill>
                <a:prstClr val="black">
                  <a:shade val="50000"/>
                </a:prstClr>
              </a:solidFill>
            </a:endParaRPr>
          </a:p>
        </p:txBody>
      </p:sp>
      <p:sp>
        <p:nvSpPr>
          <p:cNvPr id="6" name="Footer Placeholder 5"/>
          <p:cNvSpPr>
            <a:spLocks noGrp="1"/>
          </p:cNvSpPr>
          <p:nvPr>
            <p:ph type="ftr" sz="quarter" idx="11"/>
          </p:nvPr>
        </p:nvSpPr>
        <p:spPr/>
        <p:txBody>
          <a:bodyPr/>
          <a:lstStyle/>
          <a:p>
            <a:endParaRPr lang="en-US">
              <a:solidFill>
                <a:prstClr val="black">
                  <a:shade val="50000"/>
                </a:prstClr>
              </a:solidFill>
            </a:endParaRPr>
          </a:p>
        </p:txBody>
      </p:sp>
      <p:sp>
        <p:nvSpPr>
          <p:cNvPr id="7" name="Slide Number Placeholder 6"/>
          <p:cNvSpPr>
            <a:spLocks noGrp="1"/>
          </p:cNvSpPr>
          <p:nvPr>
            <p:ph type="sldNum" sz="quarter" idx="12"/>
          </p:nvPr>
        </p:nvSpPr>
        <p:spPr/>
        <p:txBody>
          <a:body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18208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solidFill>
                <a:prstClr val="black">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black">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3298083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solidFill>
                <a:prstClr val="black">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solidFill>
                <a:prstClr val="black">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622E4D2-82E9-4EA0-B9E4-BD2551371F39}" type="slidenum">
              <a:rPr lang="en-US" smtClean="0">
                <a:solidFill>
                  <a:prstClr val="black">
                    <a:shade val="50000"/>
                  </a:prstClr>
                </a:solidFill>
              </a:rPr>
              <a:pPr/>
              <a:t>‹#›</a:t>
            </a:fld>
            <a:endParaRPr lang="en-US">
              <a:solidFill>
                <a:prstClr val="black">
                  <a:shade val="50000"/>
                </a:prstClr>
              </a:solidFill>
            </a:endParaRPr>
          </a:p>
        </p:txBody>
      </p:sp>
    </p:spTree>
    <p:extLst>
      <p:ext uri="{BB962C8B-B14F-4D97-AF65-F5344CB8AC3E}">
        <p14:creationId xmlns:p14="http://schemas.microsoft.com/office/powerpoint/2010/main" val="119748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ndrew.siolet@va.gov"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g"/><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991600" cy="5562600"/>
          </a:xfrm>
        </p:spPr>
        <p:txBody>
          <a:bodyPr anchor="ctr">
            <a:noAutofit/>
          </a:bodyPr>
          <a:lstStyle/>
          <a:p>
            <a:pPr marL="0" marR="0">
              <a:spcBef>
                <a:spcPts val="0"/>
              </a:spcBef>
              <a:spcAft>
                <a:spcPts val="0"/>
              </a:spcAft>
            </a:pPr>
            <a:r>
              <a:rPr lang="en-US" sz="6000" b="1" dirty="0">
                <a:solidFill>
                  <a:schemeClr val="tx1"/>
                </a:solidFill>
                <a:latin typeface="Arial Black" panose="020B0A04020102020204" pitchFamily="34" charset="0"/>
                <a:cs typeface="Arial" panose="020B0604020202020204" pitchFamily="34" charset="0"/>
              </a:rPr>
              <a:t/>
            </a:r>
            <a:br>
              <a:rPr lang="en-US" sz="6000" b="1" dirty="0">
                <a:solidFill>
                  <a:schemeClr val="tx1"/>
                </a:solidFill>
                <a:latin typeface="Arial Black" panose="020B0A04020102020204" pitchFamily="34" charset="0"/>
                <a:cs typeface="Arial" panose="020B0604020202020204" pitchFamily="34" charset="0"/>
              </a:rPr>
            </a:br>
            <a:r>
              <a:rPr lang="en-US" sz="5400" b="1" dirty="0">
                <a:solidFill>
                  <a:schemeClr val="tx1"/>
                </a:solidFill>
                <a:latin typeface="Arial Black" panose="020B0A04020102020204" pitchFamily="34" charset="0"/>
                <a:cs typeface="Arial" panose="020B0604020202020204" pitchFamily="34" charset="0"/>
              </a:rPr>
              <a:t>Moral Injury/</a:t>
            </a:r>
            <a:br>
              <a:rPr lang="en-US" sz="5400" b="1" dirty="0">
                <a:solidFill>
                  <a:schemeClr val="tx1"/>
                </a:solidFill>
                <a:latin typeface="Arial Black" panose="020B0A04020102020204" pitchFamily="34" charset="0"/>
                <a:cs typeface="Arial" panose="020B0604020202020204" pitchFamily="34" charset="0"/>
              </a:rPr>
            </a:br>
            <a:r>
              <a:rPr lang="en-US" sz="5400" b="1" dirty="0">
                <a:solidFill>
                  <a:schemeClr val="tx1"/>
                </a:solidFill>
                <a:latin typeface="Arial Black" panose="020B0A04020102020204" pitchFamily="34" charset="0"/>
                <a:cs typeface="Arial" panose="020B0604020202020204" pitchFamily="34" charset="0"/>
              </a:rPr>
              <a:t>Spiritual Distress </a:t>
            </a:r>
            <a:r>
              <a:rPr lang="en-US" sz="6000" b="1" dirty="0">
                <a:solidFill>
                  <a:schemeClr val="tx1"/>
                </a:solidFill>
                <a:latin typeface="Arial Black" panose="020B0A04020102020204" pitchFamily="34" charset="0"/>
                <a:cs typeface="Arial" panose="020B0604020202020204" pitchFamily="34" charset="0"/>
              </a:rPr>
              <a:t> </a:t>
            </a:r>
            <a:br>
              <a:rPr lang="en-US" sz="6000" b="1" dirty="0">
                <a:solidFill>
                  <a:schemeClr val="tx1"/>
                </a:solidFill>
                <a:latin typeface="Arial Black" panose="020B0A04020102020204" pitchFamily="34" charset="0"/>
                <a:cs typeface="Arial" panose="020B0604020202020204" pitchFamily="34" charset="0"/>
              </a:rPr>
            </a:br>
            <a:r>
              <a:rPr lang="en-US" sz="3200" b="1" i="1" dirty="0">
                <a:solidFill>
                  <a:schemeClr val="tx1"/>
                </a:solidFill>
                <a:effectLst/>
                <a:latin typeface="Arial Black" panose="020B0A04020102020204" pitchFamily="34" charset="0"/>
                <a:cs typeface="Arial" panose="020B0604020202020204" pitchFamily="34" charset="0"/>
              </a:rPr>
              <a:t>Role of Chaplains and Spiritually-Integrated Interventions for the Aggrieved Soul</a:t>
            </a:r>
            <a:r>
              <a:rPr lang="en-US" sz="3200" b="1" i="1" dirty="0">
                <a:solidFill>
                  <a:schemeClr val="tx1"/>
                </a:solidFill>
                <a:latin typeface="Arial Black" panose="020B0A04020102020204" pitchFamily="34" charset="0"/>
                <a:cs typeface="Arial" panose="020B0604020202020204" pitchFamily="34" charset="0"/>
              </a:rPr>
              <a:t/>
            </a:r>
            <a:br>
              <a:rPr lang="en-US" sz="3200" b="1" i="1" dirty="0">
                <a:solidFill>
                  <a:schemeClr val="tx1"/>
                </a:solidFill>
                <a:latin typeface="Arial Black" panose="020B0A04020102020204" pitchFamily="34" charset="0"/>
                <a:cs typeface="Arial" panose="020B0604020202020204" pitchFamily="34" charset="0"/>
              </a:rPr>
            </a:br>
            <a:r>
              <a:rPr lang="en-US" sz="3600" i="1" dirty="0">
                <a:solidFill>
                  <a:schemeClr val="accent1"/>
                </a:solidFill>
                <a:latin typeface="Arial Black" panose="020B0A04020102020204" pitchFamily="34" charset="0"/>
                <a:cs typeface="Arial" panose="020B0604020202020204" pitchFamily="34" charset="0"/>
              </a:rPr>
              <a:t/>
            </a:r>
            <a:br>
              <a:rPr lang="en-US" sz="3600" i="1" dirty="0">
                <a:solidFill>
                  <a:schemeClr val="accent1"/>
                </a:solidFill>
                <a:latin typeface="Arial Black" panose="020B0A04020102020204" pitchFamily="34" charset="0"/>
                <a:cs typeface="Arial" panose="020B0604020202020204" pitchFamily="34" charset="0"/>
              </a:rPr>
            </a:br>
            <a:r>
              <a:rPr lang="en-US" sz="1600" dirty="0">
                <a:solidFill>
                  <a:schemeClr val="tx1"/>
                </a:solidFill>
                <a:latin typeface="Arial Black" panose="020B0A04020102020204" pitchFamily="34" charset="0"/>
                <a:cs typeface="Times New Roman" panose="02020603050405020304" pitchFamily="18" charset="0"/>
              </a:rPr>
              <a:t>“</a:t>
            </a:r>
            <a:r>
              <a:rPr lang="en-US" sz="1600" dirty="0">
                <a:solidFill>
                  <a:schemeClr val="tx1"/>
                </a:solidFill>
                <a:effectLst/>
                <a:latin typeface="Arial Black" panose="020B0A04020102020204" pitchFamily="34" charset="0"/>
                <a:ea typeface="Berkeley-Medium"/>
                <a:cs typeface="Times New Roman" panose="02020603050405020304" pitchFamily="18" charset="0"/>
              </a:rPr>
              <a:t>Military power wins battles, but spiritual power wins wars.” </a:t>
            </a:r>
            <a:br>
              <a:rPr lang="en-US" sz="1600" dirty="0">
                <a:solidFill>
                  <a:schemeClr val="tx1"/>
                </a:solidFill>
                <a:effectLst/>
                <a:latin typeface="Arial Black" panose="020B0A04020102020204" pitchFamily="34" charset="0"/>
                <a:ea typeface="Berkeley-Medium"/>
                <a:cs typeface="Times New Roman" panose="02020603050405020304" pitchFamily="18" charset="0"/>
              </a:rPr>
            </a:br>
            <a:r>
              <a:rPr lang="en-US" sz="1200" b="0" dirty="0">
                <a:solidFill>
                  <a:schemeClr val="tx1"/>
                </a:solidFill>
                <a:effectLst/>
                <a:latin typeface="Arial" panose="020B0604020202020204" pitchFamily="34" charset="0"/>
                <a:ea typeface="Berkeley-Medium"/>
                <a:cs typeface="Arial" panose="020B0604020202020204" pitchFamily="34" charset="0"/>
              </a:rPr>
              <a:t>(General George Patton, as cited in American Veteran’s Memorial, 2015)</a:t>
            </a:r>
            <a:r>
              <a:rPr lang="en-US" sz="1200" baseline="30000" dirty="0">
                <a:solidFill>
                  <a:schemeClr val="tx1"/>
                </a:solidFill>
                <a:effectLst/>
                <a:latin typeface="Arial Black" panose="020B0A04020102020204" pitchFamily="34" charset="0"/>
                <a:ea typeface="Calibri"/>
                <a:cs typeface="Times New Roman" panose="02020603050405020304" pitchFamily="18" charset="0"/>
              </a:rPr>
              <a:t/>
            </a:r>
            <a:br>
              <a:rPr lang="en-US" sz="1200" baseline="30000" dirty="0">
                <a:solidFill>
                  <a:schemeClr val="tx1"/>
                </a:solidFill>
                <a:effectLst/>
                <a:latin typeface="Arial Black" panose="020B0A04020102020204" pitchFamily="34" charset="0"/>
                <a:ea typeface="Calibri"/>
                <a:cs typeface="Times New Roman" panose="02020603050405020304" pitchFamily="18" charset="0"/>
              </a:rPr>
            </a:br>
            <a:endParaRPr lang="en-US" sz="1200" i="1" baseline="30000" dirty="0">
              <a:solidFill>
                <a:schemeClr val="tx1"/>
              </a:solidFill>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a:xfrm>
            <a:off x="8458200" y="6324600"/>
            <a:ext cx="381000" cy="365125"/>
          </a:xfrm>
        </p:spPr>
        <p:txBody>
          <a:bodyPr/>
          <a:lstStyle/>
          <a:p>
            <a:fld id="{63325870-3A19-41C7-86BB-E25883363DE6}" type="slidenum">
              <a:rPr lang="en-US" smtClean="0">
                <a:solidFill>
                  <a:prstClr val="black">
                    <a:shade val="50000"/>
                  </a:prstClr>
                </a:solidFill>
              </a:rPr>
              <a:pPr/>
              <a:t>1</a:t>
            </a:fld>
            <a:endParaRPr lang="en-US" dirty="0">
              <a:solidFill>
                <a:prstClr val="black">
                  <a:shade val="50000"/>
                </a:prstClr>
              </a:solidFill>
            </a:endParaRPr>
          </a:p>
        </p:txBody>
      </p:sp>
    </p:spTree>
    <p:extLst>
      <p:ext uri="{BB962C8B-B14F-4D97-AF65-F5344CB8AC3E}">
        <p14:creationId xmlns:p14="http://schemas.microsoft.com/office/powerpoint/2010/main" val="278170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199"/>
            <a:ext cx="9296400" cy="762001"/>
          </a:xfrm>
        </p:spPr>
        <p:txBody>
          <a:bodyPr>
            <a:noAutofit/>
          </a:bodyPr>
          <a:lstStyle/>
          <a:p>
            <a:pPr algn="ctr"/>
            <a:r>
              <a:rPr lang="en-US" sz="3200" b="0" dirty="0">
                <a:solidFill>
                  <a:schemeClr val="tx1"/>
                </a:solidFill>
                <a:effectLst/>
                <a:latin typeface="Arial Black" panose="020B0A04020102020204" pitchFamily="34" charset="0"/>
              </a:rPr>
              <a:t/>
            </a:r>
            <a:br>
              <a:rPr lang="en-US" sz="3200" b="0" dirty="0">
                <a:solidFill>
                  <a:schemeClr val="tx1"/>
                </a:solidFill>
                <a:effectLst/>
                <a:latin typeface="Arial Black" panose="020B0A04020102020204" pitchFamily="34" charset="0"/>
              </a:rPr>
            </a:br>
            <a:r>
              <a:rPr lang="en-US" sz="3200" b="0" dirty="0">
                <a:solidFill>
                  <a:schemeClr val="tx1"/>
                </a:solidFill>
                <a:effectLst/>
                <a:latin typeface="Arial Black" panose="020B0A04020102020204" pitchFamily="34" charset="0"/>
              </a:rPr>
              <a:t>Transgressive Acts or </a:t>
            </a:r>
            <a:br>
              <a:rPr lang="en-US" sz="3200" b="0" dirty="0">
                <a:solidFill>
                  <a:schemeClr val="tx1"/>
                </a:solidFill>
                <a:effectLst/>
                <a:latin typeface="Arial Black" panose="020B0A04020102020204" pitchFamily="34" charset="0"/>
              </a:rPr>
            </a:br>
            <a:r>
              <a:rPr lang="en-US" sz="3200" b="0" dirty="0">
                <a:solidFill>
                  <a:schemeClr val="tx1"/>
                </a:solidFill>
                <a:effectLst/>
                <a:latin typeface="Arial Black" panose="020B0A04020102020204" pitchFamily="34" charset="0"/>
              </a:rPr>
              <a:t>Potentially Morally Injurious Events </a:t>
            </a:r>
            <a:br>
              <a:rPr lang="en-US" sz="3200" b="0" dirty="0">
                <a:solidFill>
                  <a:schemeClr val="tx1"/>
                </a:solidFill>
                <a:effectLst/>
                <a:latin typeface="Arial Black" panose="020B0A04020102020204" pitchFamily="34" charset="0"/>
              </a:rPr>
            </a:br>
            <a:r>
              <a:rPr lang="en-US" sz="1000" b="0" baseline="30000" dirty="0">
                <a:solidFill>
                  <a:schemeClr val="tx1"/>
                </a:solidFill>
                <a:effectLst/>
              </a:rPr>
              <a:t>(Currier, et al.,</a:t>
            </a:r>
            <a:r>
              <a:rPr lang="en-US" sz="1000" b="0" dirty="0">
                <a:solidFill>
                  <a:schemeClr val="tx1"/>
                </a:solidFill>
                <a:effectLst/>
              </a:rPr>
              <a:t> </a:t>
            </a:r>
            <a:r>
              <a:rPr lang="en-US" sz="1000" b="0" baseline="30000" dirty="0">
                <a:solidFill>
                  <a:schemeClr val="tx1"/>
                </a:solidFill>
                <a:effectLst/>
              </a:rPr>
              <a:t>2015, </a:t>
            </a:r>
            <a:r>
              <a:rPr lang="en-US" sz="1000" b="0" baseline="30000" dirty="0" err="1">
                <a:solidFill>
                  <a:schemeClr val="tx1"/>
                </a:solidFill>
                <a:effectLst/>
              </a:rPr>
              <a:t>Drescher</a:t>
            </a:r>
            <a:r>
              <a:rPr lang="en-US" sz="1000" b="0" baseline="30000" dirty="0">
                <a:solidFill>
                  <a:schemeClr val="tx1"/>
                </a:solidFill>
                <a:effectLst/>
              </a:rPr>
              <a:t> et al, 2011, Haynes, 2017, Vargas, 2013) </a:t>
            </a:r>
          </a:p>
        </p:txBody>
      </p:sp>
      <p:sp>
        <p:nvSpPr>
          <p:cNvPr id="3" name="Content Placeholder 2"/>
          <p:cNvSpPr>
            <a:spLocks noGrp="1"/>
          </p:cNvSpPr>
          <p:nvPr>
            <p:ph idx="1"/>
          </p:nvPr>
        </p:nvSpPr>
        <p:spPr>
          <a:xfrm>
            <a:off x="503549" y="1918556"/>
            <a:ext cx="8496943" cy="4482244"/>
          </a:xfrm>
        </p:spPr>
        <p:txBody>
          <a:bodyPr anchor="t">
            <a:noAutofit/>
          </a:bodyPr>
          <a:lstStyle/>
          <a:p>
            <a:r>
              <a:rPr lang="en-US" sz="2800" dirty="0"/>
              <a:t>Acts of betrayal or perceived by peers, leaders, or self </a:t>
            </a:r>
            <a:r>
              <a:rPr lang="en-US" sz="1000" baseline="30000" dirty="0"/>
              <a:t>(</a:t>
            </a:r>
            <a:r>
              <a:rPr lang="en-US" sz="1000" baseline="30000" dirty="0" err="1"/>
              <a:t>Drescher</a:t>
            </a:r>
            <a:r>
              <a:rPr lang="en-US" sz="1000" baseline="30000" dirty="0"/>
              <a:t> et al., 2011, Jinkerson, 2016)</a:t>
            </a:r>
          </a:p>
          <a:p>
            <a:r>
              <a:rPr lang="en-US" sz="2800" dirty="0"/>
              <a:t>Disproportionate violence inflicted on others </a:t>
            </a:r>
            <a:r>
              <a:rPr lang="en-US" sz="1000" baseline="30000" dirty="0"/>
              <a:t>(</a:t>
            </a:r>
            <a:r>
              <a:rPr lang="en-US" sz="1000" baseline="30000" dirty="0" err="1"/>
              <a:t>Drescher</a:t>
            </a:r>
            <a:r>
              <a:rPr lang="en-US" sz="1000" baseline="30000" dirty="0"/>
              <a:t> et al., 2011, Jinkerson, 2016)</a:t>
            </a:r>
          </a:p>
          <a:p>
            <a:r>
              <a:rPr lang="en-US" sz="2800" dirty="0"/>
              <a:t>Death or harm to civilians </a:t>
            </a:r>
            <a:r>
              <a:rPr lang="en-US" sz="1000" baseline="30000" dirty="0"/>
              <a:t>(Jinkerson, 2016 also cites Grossman, 2009; </a:t>
            </a:r>
            <a:r>
              <a:rPr lang="en-US" sz="1000" baseline="30000" dirty="0" err="1"/>
              <a:t>Maguen</a:t>
            </a:r>
            <a:r>
              <a:rPr lang="en-US" sz="1000" baseline="30000" dirty="0"/>
              <a:t> &amp; </a:t>
            </a:r>
            <a:r>
              <a:rPr lang="en-US" sz="1000" baseline="30000" dirty="0" err="1"/>
              <a:t>Litz</a:t>
            </a:r>
            <a:r>
              <a:rPr lang="en-US" sz="1000" baseline="30000" dirty="0"/>
              <a:t>, 2012; Nash &amp; </a:t>
            </a:r>
            <a:r>
              <a:rPr lang="en-US" sz="1000" baseline="30000" dirty="0" err="1"/>
              <a:t>Litz</a:t>
            </a:r>
            <a:r>
              <a:rPr lang="en-US" sz="1000" baseline="30000" dirty="0"/>
              <a:t>, 2013; Shay,           </a:t>
            </a:r>
            <a:br>
              <a:rPr lang="en-US" sz="1000" baseline="30000" dirty="0"/>
            </a:br>
            <a:r>
              <a:rPr lang="en-US" sz="1000" baseline="30000" dirty="0"/>
              <a:t>                                                                                                                                                                               2003)</a:t>
            </a:r>
          </a:p>
          <a:p>
            <a:r>
              <a:rPr lang="en-US" sz="2800" dirty="0"/>
              <a:t>Violence within military ranks </a:t>
            </a:r>
            <a:r>
              <a:rPr lang="en-US" sz="1000" baseline="30000" dirty="0"/>
              <a:t>(Jinkerson 2016)</a:t>
            </a:r>
          </a:p>
          <a:p>
            <a:r>
              <a:rPr lang="en-US" sz="2800" dirty="0"/>
              <a:t>Concealed acts of cowardice, failure to do duty</a:t>
            </a:r>
          </a:p>
          <a:p>
            <a:r>
              <a:rPr lang="en-US" sz="2800" dirty="0"/>
              <a:t>Exposure to body parts</a:t>
            </a:r>
          </a:p>
          <a:p>
            <a:r>
              <a:rPr lang="en-US" sz="2800" dirty="0"/>
              <a:t>Inability to prevent death or suffering </a:t>
            </a:r>
            <a:r>
              <a:rPr lang="en-US" sz="1000" baseline="30000" dirty="0"/>
              <a:t>(</a:t>
            </a:r>
            <a:r>
              <a:rPr lang="en-US" sz="1000" baseline="30000" dirty="0" err="1"/>
              <a:t>Drescher</a:t>
            </a:r>
            <a:r>
              <a:rPr lang="en-US" sz="1000" baseline="30000" dirty="0"/>
              <a:t>, et al, 2011; </a:t>
            </a:r>
            <a:r>
              <a:rPr lang="en-US" sz="1000" baseline="30000" dirty="0" err="1"/>
              <a:t>Litz</a:t>
            </a:r>
            <a:r>
              <a:rPr lang="en-US" sz="1000" baseline="30000" dirty="0"/>
              <a:t>, et al., 2009; Nash &amp;        </a:t>
            </a:r>
            <a:br>
              <a:rPr lang="en-US" sz="1000" baseline="30000" dirty="0"/>
            </a:br>
            <a:r>
              <a:rPr lang="en-US" sz="1000" baseline="30000" dirty="0"/>
              <a:t>                                                                                                                                                                                                                                                       </a:t>
            </a:r>
            <a:r>
              <a:rPr lang="en-US" sz="1000" baseline="30000" dirty="0" err="1"/>
              <a:t>Litz</a:t>
            </a:r>
            <a:r>
              <a:rPr lang="en-US" sz="1000" baseline="30000" dirty="0"/>
              <a:t>, 2013; Stein, et al., 2012; Vargas et al., 2013) </a:t>
            </a:r>
          </a:p>
        </p:txBody>
      </p:sp>
      <p:sp>
        <p:nvSpPr>
          <p:cNvPr id="4"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10</a:t>
            </a:fld>
            <a:endParaRPr lang="en-US" dirty="0"/>
          </a:p>
        </p:txBody>
      </p:sp>
      <p:sp>
        <p:nvSpPr>
          <p:cNvPr id="5" name="Date Placeholder 3"/>
          <p:cNvSpPr>
            <a:spLocks noGrp="1"/>
          </p:cNvSpPr>
          <p:nvPr>
            <p:ph type="dt" sz="half" idx="10"/>
          </p:nvPr>
        </p:nvSpPr>
        <p:spPr>
          <a:xfrm>
            <a:off x="0" y="6477000"/>
            <a:ext cx="4267200" cy="365125"/>
          </a:xfrm>
        </p:spPr>
        <p:txBody>
          <a:bodyPr/>
          <a:lstStyle/>
          <a:p>
            <a:r>
              <a:rPr lang="en-US" dirty="0"/>
              <a:t>Moral Injury/Spiritual Distress: A Scoping Study</a:t>
            </a:r>
          </a:p>
        </p:txBody>
      </p:sp>
    </p:spTree>
    <p:extLst>
      <p:ext uri="{BB962C8B-B14F-4D97-AF65-F5344CB8AC3E}">
        <p14:creationId xmlns:p14="http://schemas.microsoft.com/office/powerpoint/2010/main" val="4037104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a:solidFill>
                  <a:schemeClr val="tx1"/>
                </a:solidFill>
                <a:effectLst/>
                <a:latin typeface="Arial Black" panose="020B0A04020102020204" pitchFamily="34" charset="0"/>
              </a:rPr>
              <a:t>MORAL INJURY AROUND US </a:t>
            </a:r>
            <a:r>
              <a:rPr lang="en-US" dirty="0">
                <a:solidFill>
                  <a:schemeClr val="tx1"/>
                </a:solidFill>
                <a:latin typeface="Arial Black" panose="020B0A04020102020204" pitchFamily="34" charset="0"/>
              </a:rPr>
              <a:t/>
            </a:r>
            <a:br>
              <a:rPr lang="en-US" dirty="0">
                <a:solidFill>
                  <a:schemeClr val="tx1"/>
                </a:solidFill>
                <a:latin typeface="Arial Black" panose="020B0A04020102020204" pitchFamily="34" charset="0"/>
              </a:rPr>
            </a:br>
            <a:r>
              <a:rPr lang="en-US" sz="1300" baseline="30000" dirty="0">
                <a:solidFill>
                  <a:schemeClr val="tx1"/>
                </a:solidFill>
                <a:latin typeface="Arial Black" panose="020B0A04020102020204" pitchFamily="34" charset="0"/>
              </a:rPr>
              <a:t>(</a:t>
            </a:r>
            <a:r>
              <a:rPr lang="en-US" sz="1300" baseline="30000" dirty="0" err="1">
                <a:solidFill>
                  <a:schemeClr val="tx1"/>
                </a:solidFill>
                <a:latin typeface="Arial Black" panose="020B0A04020102020204" pitchFamily="34" charset="0"/>
              </a:rPr>
              <a:t>Dombo</a:t>
            </a:r>
            <a:r>
              <a:rPr lang="en-US" sz="1300" baseline="30000" dirty="0">
                <a:solidFill>
                  <a:schemeClr val="tx1"/>
                </a:solidFill>
                <a:latin typeface="Arial Black" panose="020B0A04020102020204" pitchFamily="34" charset="0"/>
              </a:rPr>
              <a:t> E 2013)</a:t>
            </a:r>
          </a:p>
        </p:txBody>
      </p:sp>
      <p:sp>
        <p:nvSpPr>
          <p:cNvPr id="3" name="Content Placeholder 2"/>
          <p:cNvSpPr>
            <a:spLocks noGrp="1"/>
          </p:cNvSpPr>
          <p:nvPr>
            <p:ph idx="1"/>
          </p:nvPr>
        </p:nvSpPr>
        <p:spPr>
          <a:xfrm>
            <a:off x="457200" y="1295400"/>
            <a:ext cx="8229600" cy="5791200"/>
          </a:xfrm>
        </p:spPr>
        <p:txBody>
          <a:bodyPr>
            <a:normAutofit fontScale="55000" lnSpcReduction="20000"/>
          </a:bodyPr>
          <a:lstStyle/>
          <a:p>
            <a:pPr lvl="0"/>
            <a:r>
              <a:rPr lang="en-US" b="1" dirty="0"/>
              <a:t>Larisa’s Reluctant Choice</a:t>
            </a:r>
          </a:p>
          <a:p>
            <a:pPr marL="137160" lvl="0" indent="0">
              <a:buNone/>
            </a:pPr>
            <a:r>
              <a:rPr lang="en-US" dirty="0"/>
              <a:t>To satisfy her husband and maintain her marriage, Larisa chose to end a pregnancy against her own desire to carry it to term. She ruminated on memories of the day of the procedure, and on her fears about what the future held for her.</a:t>
            </a:r>
            <a:r>
              <a:rPr lang="en-US" sz="2200" b="1" baseline="30000" dirty="0">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ea typeface="+mj-ea"/>
                <a:cs typeface="+mj-cs"/>
              </a:rPr>
              <a:t> (</a:t>
            </a:r>
            <a:r>
              <a:rPr lang="en-US" sz="2200" baseline="30000" dirty="0" err="1">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ea typeface="+mj-ea"/>
                <a:cs typeface="+mj-cs"/>
              </a:rPr>
              <a:t>Dombo</a:t>
            </a:r>
            <a:r>
              <a:rPr lang="en-US" sz="2200" baseline="30000" dirty="0">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ea typeface="+mj-ea"/>
                <a:cs typeface="+mj-cs"/>
              </a:rPr>
              <a:t> E 2013)</a:t>
            </a:r>
            <a:r>
              <a:rPr lang="en-US" dirty="0"/>
              <a:t> </a:t>
            </a:r>
          </a:p>
          <a:p>
            <a:pPr marL="137160" lvl="0" indent="0">
              <a:buNone/>
            </a:pPr>
            <a:endParaRPr lang="en-US" dirty="0"/>
          </a:p>
          <a:p>
            <a:r>
              <a:rPr lang="en-US" b="1" dirty="0"/>
              <a:t>Susan’s Unholy Affair</a:t>
            </a:r>
          </a:p>
          <a:p>
            <a:pPr marL="137160" lvl="0" indent="0">
              <a:buClr>
                <a:prstClr val="black">
                  <a:shade val="95000"/>
                </a:prstClr>
              </a:buClr>
              <a:buNone/>
            </a:pPr>
            <a:r>
              <a:rPr lang="en-US" dirty="0"/>
              <a:t>Susan, a 45-year-old Pastor of a Church. Though a moral leader herself preaching the sanctity of marriage and sin of adultery, Susan violated her marriage vows and “moral authority” by engaging in a highly sexual affair with another man. </a:t>
            </a:r>
            <a:r>
              <a:rPr lang="en-US" sz="2200" b="1" baseline="30000" dirty="0">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rPr>
              <a:t>(</a:t>
            </a:r>
            <a:r>
              <a:rPr lang="en-US" sz="2200" baseline="30000" dirty="0" err="1">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rPr>
              <a:t>Dombo</a:t>
            </a:r>
            <a:r>
              <a:rPr lang="en-US" sz="2200" baseline="30000" dirty="0">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rPr>
              <a:t> E 2013)</a:t>
            </a:r>
            <a:r>
              <a:rPr lang="en-US" sz="2700" dirty="0">
                <a:solidFill>
                  <a:prstClr val="black"/>
                </a:solidFill>
              </a:rPr>
              <a:t> </a:t>
            </a:r>
          </a:p>
          <a:p>
            <a:pPr marL="137160" lvl="0" indent="0">
              <a:buClr>
                <a:prstClr val="black">
                  <a:shade val="95000"/>
                </a:prstClr>
              </a:buClr>
              <a:buNone/>
            </a:pPr>
            <a:endParaRPr lang="en-US" dirty="0"/>
          </a:p>
          <a:p>
            <a:pPr lvl="0"/>
            <a:r>
              <a:rPr lang="en-US" b="1" dirty="0"/>
              <a:t>Mark’s Fatal Trip Home</a:t>
            </a:r>
          </a:p>
          <a:p>
            <a:pPr marL="137160" lvl="0" indent="0">
              <a:buClr>
                <a:prstClr val="black">
                  <a:shade val="95000"/>
                </a:prstClr>
              </a:buClr>
              <a:buNone/>
            </a:pPr>
            <a:r>
              <a:rPr lang="en-US" dirty="0"/>
              <a:t>A “superstar” in both high school and college for his academic achievements as well as athletic achievements. In the seeming invincibility of youth, Mark drove home late at night and very tired. His falling asleep at the wheel resulted in the death of another.</a:t>
            </a:r>
            <a:r>
              <a:rPr lang="en-US" sz="2200" b="1" baseline="30000" dirty="0">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rPr>
              <a:t> (</a:t>
            </a:r>
            <a:r>
              <a:rPr lang="en-US" sz="2200" baseline="30000" dirty="0" err="1">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rPr>
              <a:t>Dombo</a:t>
            </a:r>
            <a:r>
              <a:rPr lang="en-US" sz="2200" baseline="30000" dirty="0">
                <a:ln w="6350">
                  <a:noFill/>
                </a:ln>
                <a:solidFill>
                  <a:prstClr val="black"/>
                </a:solidFill>
                <a:effectLst>
                  <a:outerShdw blurRad="114300" dist="101600" dir="2700000" algn="tl" rotWithShape="0">
                    <a:srgbClr val="000000">
                      <a:alpha val="40000"/>
                    </a:srgbClr>
                  </a:outerShdw>
                </a:effectLst>
                <a:latin typeface="Arial Black" panose="020B0A04020102020204" pitchFamily="34" charset="0"/>
              </a:rPr>
              <a:t> E 2013)</a:t>
            </a:r>
            <a:r>
              <a:rPr lang="en-US" sz="2700" dirty="0">
                <a:solidFill>
                  <a:prstClr val="black"/>
                </a:solidFill>
              </a:rPr>
              <a:t> </a:t>
            </a:r>
          </a:p>
          <a:p>
            <a:pPr marL="137160" lvl="0" indent="0">
              <a:buNone/>
            </a:pPr>
            <a:endParaRPr lang="en-US" dirty="0"/>
          </a:p>
          <a:p>
            <a:r>
              <a:rPr lang="en-US" b="1"/>
              <a:t>Nurses Witnessing </a:t>
            </a:r>
            <a:r>
              <a:rPr lang="en-US" b="1" dirty="0"/>
              <a:t>Medically Futile Care</a:t>
            </a:r>
          </a:p>
          <a:p>
            <a:pPr marL="137160" indent="0">
              <a:buNone/>
            </a:pPr>
            <a:r>
              <a:rPr lang="en-US" dirty="0"/>
              <a:t>Assigned to work with physicians who are not as competent as patient care requires. Not being able to offer treatment because the costs will not be covered by the insurance company. Increase the dose of intravenous morphine for an unconscious patient and nurse believes it will hasten patient’s death. Follow physician’s order not to tell the patient the truth when he/she asks for it. </a:t>
            </a:r>
            <a:r>
              <a:rPr lang="en-US" sz="1800" baseline="30000" dirty="0"/>
              <a:t>(</a:t>
            </a:r>
            <a:r>
              <a:rPr lang="en-US" sz="1800" baseline="30000" dirty="0" err="1"/>
              <a:t>Elpern</a:t>
            </a:r>
            <a:r>
              <a:rPr lang="en-US" sz="1800" baseline="30000" dirty="0"/>
              <a:t> 2005)</a:t>
            </a:r>
          </a:p>
          <a:p>
            <a:pPr marL="137160" lvl="0" indent="0">
              <a:buNone/>
            </a:pPr>
            <a:endParaRPr lang="en-US" dirty="0"/>
          </a:p>
          <a:p>
            <a:pPr marL="137160" lvl="0" indent="0">
              <a:buNone/>
            </a:pPr>
            <a:endParaRPr lang="en-US" dirty="0"/>
          </a:p>
          <a:p>
            <a:pPr marL="137160" lvl="0" indent="0">
              <a:buNone/>
            </a:pPr>
            <a:endParaRPr lang="en-US" dirty="0"/>
          </a:p>
          <a:p>
            <a:pPr marL="137160" lvl="0" indent="0">
              <a:buNone/>
            </a:pPr>
            <a:endParaRPr lang="en-US" dirty="0"/>
          </a:p>
          <a:p>
            <a:endParaRPr lang="en-US" dirty="0"/>
          </a:p>
          <a:p>
            <a:endParaRPr lang="en-US" dirty="0"/>
          </a:p>
        </p:txBody>
      </p:sp>
      <p:sp>
        <p:nvSpPr>
          <p:cNvPr id="4" name="Date Placeholder 3"/>
          <p:cNvSpPr>
            <a:spLocks noGrp="1"/>
          </p:cNvSpPr>
          <p:nvPr>
            <p:ph type="dt" sz="half" idx="10"/>
          </p:nvPr>
        </p:nvSpPr>
        <p:spPr>
          <a:xfrm>
            <a:off x="457200" y="6416675"/>
            <a:ext cx="3505200" cy="365125"/>
          </a:xfrm>
        </p:spPr>
        <p:txBody>
          <a:bodyPr/>
          <a:lstStyle/>
          <a:p>
            <a:r>
              <a:rPr lang="en-US" dirty="0"/>
              <a:t>Moral Injury/Spiritual Distress: A Scoping Study</a:t>
            </a:r>
          </a:p>
          <a:p>
            <a:endParaRPr lang="en-US" dirty="0"/>
          </a:p>
        </p:txBody>
      </p:sp>
      <p:sp>
        <p:nvSpPr>
          <p:cNvPr id="5" name="Slide Number Placeholder 4"/>
          <p:cNvSpPr>
            <a:spLocks noGrp="1"/>
          </p:cNvSpPr>
          <p:nvPr>
            <p:ph type="sldNum" sz="quarter" idx="12"/>
          </p:nvPr>
        </p:nvSpPr>
        <p:spPr/>
        <p:txBody>
          <a:bodyPr/>
          <a:lstStyle/>
          <a:p>
            <a:fld id="{E622E4D2-82E9-4EA0-B9E4-BD2551371F39}" type="slidenum">
              <a:rPr lang="en-US" smtClean="0"/>
              <a:t>11</a:t>
            </a:fld>
            <a:endParaRPr lang="en-US"/>
          </a:p>
        </p:txBody>
      </p:sp>
    </p:spTree>
    <p:extLst>
      <p:ext uri="{BB962C8B-B14F-4D97-AF65-F5344CB8AC3E}">
        <p14:creationId xmlns:p14="http://schemas.microsoft.com/office/powerpoint/2010/main" val="3160011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a:solidFill>
                  <a:schemeClr val="tx1"/>
                </a:solidFill>
                <a:effectLst/>
                <a:latin typeface="Arial Black" panose="020B0A04020102020204" pitchFamily="34" charset="0"/>
              </a:rPr>
              <a:t>MORAL INJURY AROUND US</a:t>
            </a:r>
            <a:r>
              <a:rPr lang="en-US" sz="1300" baseline="30000" dirty="0">
                <a:solidFill>
                  <a:schemeClr val="tx1"/>
                </a:solidFill>
                <a:effectLst/>
                <a:latin typeface="Arial Black" panose="020B0A04020102020204" pitchFamily="34" charset="0"/>
              </a:rPr>
              <a:t>(</a:t>
            </a:r>
            <a:br>
              <a:rPr lang="en-US" sz="1300" baseline="30000" dirty="0">
                <a:solidFill>
                  <a:schemeClr val="tx1"/>
                </a:solidFill>
                <a:effectLst/>
                <a:latin typeface="Arial Black" panose="020B0A04020102020204" pitchFamily="34" charset="0"/>
              </a:rPr>
            </a:br>
            <a:r>
              <a:rPr lang="en-US" sz="1300" baseline="30000" dirty="0" err="1">
                <a:solidFill>
                  <a:schemeClr val="tx1"/>
                </a:solidFill>
                <a:effectLst/>
                <a:latin typeface="Arial Black" panose="020B0A04020102020204" pitchFamily="34" charset="0"/>
              </a:rPr>
              <a:t>Dombo</a:t>
            </a:r>
            <a:r>
              <a:rPr lang="en-US" sz="1300" baseline="30000" dirty="0">
                <a:solidFill>
                  <a:schemeClr val="tx1"/>
                </a:solidFill>
                <a:effectLst/>
                <a:latin typeface="Arial Black" panose="020B0A04020102020204" pitchFamily="34" charset="0"/>
              </a:rPr>
              <a:t> E 2013)</a:t>
            </a:r>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pPr lvl="0"/>
            <a:r>
              <a:rPr lang="en-US" sz="1600" b="1" dirty="0"/>
              <a:t>Rape</a:t>
            </a:r>
          </a:p>
          <a:p>
            <a:pPr marL="137160" lvl="0" indent="0">
              <a:buNone/>
            </a:pPr>
            <a:r>
              <a:rPr lang="en-US" sz="1600" dirty="0"/>
              <a:t>They left her without clothes beaten and bruised next to the dumpster, she had to walk back naked. They told her “you slave you don’t belong in this neighborhood”. I now feel dehumanized.  </a:t>
            </a:r>
            <a:r>
              <a:rPr lang="en-US" sz="1600" baseline="30000" dirty="0"/>
              <a:t>(Miller 2009)</a:t>
            </a:r>
          </a:p>
          <a:p>
            <a:pPr marL="137160" lvl="0" indent="0">
              <a:buNone/>
            </a:pPr>
            <a:endParaRPr lang="en-US" sz="1600" baseline="30000" dirty="0"/>
          </a:p>
          <a:p>
            <a:r>
              <a:rPr lang="en-US" sz="1600" b="1" dirty="0"/>
              <a:t>Train Engineer </a:t>
            </a:r>
          </a:p>
          <a:p>
            <a:pPr marL="137160" indent="0">
              <a:buNone/>
            </a:pPr>
            <a:r>
              <a:rPr lang="en-US" sz="1600" dirty="0"/>
              <a:t>The engineer spotted someone on the tracks staring right up at him making close eye contact, he leaned on the horn and threw on the emergency brakes, it was impossible to avert tragedy. Body parts flew all over and a 40 year old man was dead on the tracks. It was a difference of whether he was going to hit him at 70 miles an hour or hit him at 50 miles an hour. </a:t>
            </a:r>
          </a:p>
          <a:p>
            <a:pPr marL="137160" indent="0">
              <a:buNone/>
            </a:pPr>
            <a:endParaRPr lang="en-US" sz="1600" dirty="0"/>
          </a:p>
          <a:p>
            <a:r>
              <a:rPr lang="en-US" sz="1600" b="1" dirty="0"/>
              <a:t>Chaplain Catch-22 </a:t>
            </a:r>
          </a:p>
          <a:p>
            <a:pPr marL="137160" indent="0">
              <a:buNone/>
            </a:pPr>
            <a:r>
              <a:rPr lang="en-US" sz="1600" dirty="0"/>
              <a:t>Patient threatened Chaplain stating “I have suicidal ideation if you don’t provide me with such and such I will complete it and it will be on your shoulders”. Two days later Patient was found dead at the bottom of an elevator shaft. Chaplain feels things could have been done differently. </a:t>
            </a:r>
          </a:p>
          <a:p>
            <a:pPr marL="137160" indent="0">
              <a:buNone/>
            </a:pPr>
            <a:endParaRPr lang="en-US" sz="1600" b="1" dirty="0"/>
          </a:p>
          <a:p>
            <a:r>
              <a:rPr lang="en-US" sz="1600" b="1" dirty="0"/>
              <a:t>Hurricane Harvey</a:t>
            </a:r>
          </a:p>
          <a:p>
            <a:pPr marL="137160" indent="0">
              <a:buNone/>
            </a:pPr>
            <a:r>
              <a:rPr lang="en-US" sz="1600" dirty="0"/>
              <a:t>Twenty-five-year-old Alex was on a mission to check on his beloved older sister's cat when he stepped on a live electrical wire in ankle-deep water. Alex then fell into the lamppost attached to the live wire. Alex’s friend moved closer to help, but Alex warned him away. “Don't touch me. I'm dying“ He said. Alex’s friend was forced to sit and watch helplessly as his friends body shut down and went limp.</a:t>
            </a:r>
          </a:p>
          <a:p>
            <a:pPr marL="137160" indent="0">
              <a:buNone/>
            </a:pPr>
            <a:endParaRPr lang="en-US" sz="1600" b="1" dirty="0"/>
          </a:p>
          <a:p>
            <a:endParaRPr lang="en-US" sz="1600" dirty="0"/>
          </a:p>
          <a:p>
            <a:endParaRPr lang="en-US" b="1" dirty="0"/>
          </a:p>
          <a:p>
            <a:endParaRPr lang="en-US" b="1" dirty="0"/>
          </a:p>
          <a:p>
            <a:pPr marL="137160" lvl="0" indent="0">
              <a:buNone/>
            </a:pPr>
            <a:endParaRPr lang="en-US" dirty="0"/>
          </a:p>
          <a:p>
            <a:pPr marL="137160" lvl="0" indent="0">
              <a:buNone/>
            </a:pPr>
            <a:endParaRPr lang="en-US" dirty="0"/>
          </a:p>
          <a:p>
            <a:pPr marL="137160" lvl="0" indent="0">
              <a:buNone/>
            </a:pPr>
            <a:endParaRPr lang="en-US" dirty="0"/>
          </a:p>
          <a:p>
            <a:pPr marL="137160" lvl="0" indent="0">
              <a:buNone/>
            </a:pPr>
            <a:endParaRPr lang="en-US" dirty="0"/>
          </a:p>
          <a:p>
            <a:endParaRPr lang="en-US" dirty="0"/>
          </a:p>
          <a:p>
            <a:endParaRPr lang="en-US" dirty="0"/>
          </a:p>
        </p:txBody>
      </p:sp>
      <p:sp>
        <p:nvSpPr>
          <p:cNvPr id="4" name="Date Placeholder 3"/>
          <p:cNvSpPr>
            <a:spLocks noGrp="1"/>
          </p:cNvSpPr>
          <p:nvPr>
            <p:ph type="dt" sz="half" idx="10"/>
          </p:nvPr>
        </p:nvSpPr>
        <p:spPr>
          <a:xfrm>
            <a:off x="457200" y="6477000"/>
            <a:ext cx="3505200" cy="381000"/>
          </a:xfrm>
        </p:spPr>
        <p:txBody>
          <a:bodyPr/>
          <a:lstStyle/>
          <a:p>
            <a:r>
              <a:rPr lang="en-US" dirty="0"/>
              <a:t>Moral Injury/Spiritual Distress: A Scoping Study</a:t>
            </a:r>
          </a:p>
          <a:p>
            <a:endParaRPr lang="en-US" dirty="0"/>
          </a:p>
        </p:txBody>
      </p:sp>
      <p:sp>
        <p:nvSpPr>
          <p:cNvPr id="5" name="Slide Number Placeholder 4"/>
          <p:cNvSpPr>
            <a:spLocks noGrp="1"/>
          </p:cNvSpPr>
          <p:nvPr>
            <p:ph type="sldNum" sz="quarter" idx="12"/>
          </p:nvPr>
        </p:nvSpPr>
        <p:spPr/>
        <p:txBody>
          <a:bodyPr/>
          <a:lstStyle/>
          <a:p>
            <a:fld id="{E622E4D2-82E9-4EA0-B9E4-BD2551371F39}" type="slidenum">
              <a:rPr lang="en-US" smtClean="0"/>
              <a:t>12</a:t>
            </a:fld>
            <a:endParaRPr lang="en-US"/>
          </a:p>
        </p:txBody>
      </p:sp>
    </p:spTree>
    <p:extLst>
      <p:ext uri="{BB962C8B-B14F-4D97-AF65-F5344CB8AC3E}">
        <p14:creationId xmlns:p14="http://schemas.microsoft.com/office/powerpoint/2010/main" val="3844948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9829800" cy="762000"/>
          </a:xfrm>
        </p:spPr>
        <p:txBody>
          <a:bodyPr>
            <a:noAutofit/>
          </a:bodyPr>
          <a:lstStyle/>
          <a:p>
            <a:pPr lvl="0" algn="ctr"/>
            <a:r>
              <a:rPr lang="en-US" sz="3200" dirty="0">
                <a:solidFill>
                  <a:schemeClr val="tx1"/>
                </a:solidFill>
                <a:effectLst/>
                <a:latin typeface="Arial Black" panose="020B0A04020102020204" pitchFamily="34" charset="0"/>
              </a:rPr>
              <a:t>Nature of Moral Injury/Spiritual Distress</a:t>
            </a:r>
            <a:r>
              <a:rPr lang="en-US" sz="3200" dirty="0"/>
              <a:t/>
            </a:r>
            <a:br>
              <a:rPr lang="en-US" sz="3200" dirty="0"/>
            </a:br>
            <a:endParaRPr lang="en-US" sz="3200" dirty="0"/>
          </a:p>
        </p:txBody>
      </p:sp>
      <p:sp>
        <p:nvSpPr>
          <p:cNvPr id="3" name="Content Placeholder 2"/>
          <p:cNvSpPr>
            <a:spLocks noGrp="1"/>
          </p:cNvSpPr>
          <p:nvPr>
            <p:ph idx="1"/>
          </p:nvPr>
        </p:nvSpPr>
        <p:spPr>
          <a:xfrm>
            <a:off x="228600" y="1253971"/>
            <a:ext cx="8458200" cy="4842029"/>
          </a:xfrm>
        </p:spPr>
        <p:txBody>
          <a:bodyPr>
            <a:normAutofit fontScale="85000" lnSpcReduction="10000"/>
          </a:bodyPr>
          <a:lstStyle/>
          <a:p>
            <a:r>
              <a:rPr lang="en-US" sz="2800" dirty="0">
                <a:latin typeface="Arial" panose="020B0604020202020204" pitchFamily="34" charset="0"/>
                <a:cs typeface="Arial" panose="020B0604020202020204" pitchFamily="34" charset="0"/>
              </a:rPr>
              <a:t>Spiritual, biological, psychological, &amp; social elements </a:t>
            </a:r>
            <a:r>
              <a:rPr lang="en-US" sz="1400" baseline="30000" dirty="0">
                <a:latin typeface="Arial" panose="020B0604020202020204" pitchFamily="34" charset="0"/>
                <a:cs typeface="Arial" panose="020B0604020202020204" pitchFamily="34" charset="0"/>
              </a:rPr>
              <a:t>(</a:t>
            </a:r>
            <a:r>
              <a:rPr lang="en-US" sz="1300" baseline="30000" dirty="0" err="1">
                <a:latin typeface="Arial" panose="020B0604020202020204" pitchFamily="34" charset="0"/>
                <a:cs typeface="Arial" panose="020B0604020202020204" pitchFamily="34" charset="0"/>
              </a:rPr>
              <a:t>Litz</a:t>
            </a:r>
            <a:r>
              <a:rPr lang="en-US" sz="1300" baseline="30000" dirty="0">
                <a:latin typeface="Arial" panose="020B0604020202020204" pitchFamily="34" charset="0"/>
                <a:cs typeface="Arial" panose="020B0604020202020204" pitchFamily="34" charset="0"/>
              </a:rPr>
              <a:t>, et al, 2009; </a:t>
            </a:r>
            <a:r>
              <a:rPr lang="en-US" sz="1300" baseline="30000" dirty="0" err="1">
                <a:latin typeface="Arial" panose="020B0604020202020204" pitchFamily="34" charset="0"/>
                <a:cs typeface="Arial" panose="020B0604020202020204" pitchFamily="34" charset="0"/>
              </a:rPr>
              <a:t>Drescher</a:t>
            </a:r>
            <a:r>
              <a:rPr lang="en-US" sz="1300" baseline="30000" dirty="0">
                <a:latin typeface="Arial" panose="020B0604020202020204" pitchFamily="34" charset="0"/>
                <a:cs typeface="Arial" panose="020B0604020202020204" pitchFamily="34" charset="0"/>
              </a:rPr>
              <a:t>, et al, 2011)</a:t>
            </a:r>
          </a:p>
          <a:p>
            <a:r>
              <a:rPr lang="en-US" sz="2800" dirty="0">
                <a:latin typeface="Arial" panose="020B0604020202020204" pitchFamily="34" charset="0"/>
                <a:cs typeface="Arial" panose="020B0604020202020204" pitchFamily="34" charset="0"/>
              </a:rPr>
              <a:t>Potential results of transgressive </a:t>
            </a:r>
            <a:r>
              <a:rPr lang="en-US" dirty="0">
                <a:latin typeface="Arial" panose="020B0604020202020204" pitchFamily="34" charset="0"/>
                <a:cs typeface="Arial" panose="020B0604020202020204" pitchFamily="34" charset="0"/>
              </a:rPr>
              <a:t>a</a:t>
            </a:r>
            <a:r>
              <a:rPr lang="en-US" sz="2800" dirty="0">
                <a:latin typeface="Arial" panose="020B0604020202020204" pitchFamily="34" charset="0"/>
                <a:cs typeface="Arial" panose="020B0604020202020204" pitchFamily="34" charset="0"/>
              </a:rPr>
              <a:t>cts or traumatic </a:t>
            </a:r>
            <a:r>
              <a:rPr lang="en-US" dirty="0">
                <a:latin typeface="Arial" panose="020B0604020202020204" pitchFamily="34" charset="0"/>
                <a:cs typeface="Arial" panose="020B0604020202020204" pitchFamily="34" charset="0"/>
              </a:rPr>
              <a:t>e</a:t>
            </a:r>
            <a:r>
              <a:rPr lang="en-US" sz="2800" dirty="0">
                <a:latin typeface="Arial" panose="020B0604020202020204" pitchFamily="34" charset="0"/>
                <a:cs typeface="Arial" panose="020B0604020202020204" pitchFamily="34" charset="0"/>
              </a:rPr>
              <a:t>vents </a:t>
            </a:r>
            <a:r>
              <a:rPr lang="en-US" dirty="0">
                <a:latin typeface="Arial" panose="020B0604020202020204" pitchFamily="34" charset="0"/>
                <a:cs typeface="Arial" panose="020B0604020202020204" pitchFamily="34" charset="0"/>
              </a:rPr>
              <a:t>both within and outside ROE </a:t>
            </a:r>
            <a:r>
              <a:rPr lang="en-US" sz="1300" baseline="30000" dirty="0">
                <a:latin typeface="Arial" panose="020B0604020202020204" pitchFamily="34" charset="0"/>
                <a:cs typeface="Arial" panose="020B0604020202020204" pitchFamily="34" charset="0"/>
              </a:rPr>
              <a:t>(Jinkerson, 2016; Harris, 2017, </a:t>
            </a:r>
            <a:r>
              <a:rPr lang="en-US" sz="1300" baseline="30000" dirty="0" err="1">
                <a:latin typeface="Arial" panose="020B0604020202020204" pitchFamily="34" charset="0"/>
                <a:cs typeface="Arial" panose="020B0604020202020204" pitchFamily="34" charset="0"/>
              </a:rPr>
              <a:t>Maguen</a:t>
            </a:r>
            <a:r>
              <a:rPr lang="en-US" sz="1300" baseline="30000" dirty="0">
                <a:latin typeface="Arial" panose="020B0604020202020204" pitchFamily="34" charset="0"/>
                <a:cs typeface="Arial" panose="020B0604020202020204" pitchFamily="34" charset="0"/>
              </a:rPr>
              <a:t>,  et al, 2017)</a:t>
            </a:r>
          </a:p>
          <a:p>
            <a:r>
              <a:rPr lang="en-US" dirty="0">
                <a:latin typeface="Arial" panose="020B0604020202020204" pitchFamily="34" charset="0"/>
                <a:cs typeface="Arial" panose="020B0604020202020204" pitchFamily="34" charset="0"/>
              </a:rPr>
              <a:t>These wounds have no quick fix </a:t>
            </a:r>
            <a:r>
              <a:rPr lang="en-US" sz="1300" baseline="80000" dirty="0">
                <a:latin typeface="Arial" panose="020B0604020202020204" pitchFamily="34" charset="0"/>
                <a:cs typeface="Arial" panose="020B0604020202020204" pitchFamily="34" charset="0"/>
              </a:rPr>
              <a:t>(</a:t>
            </a:r>
            <a:r>
              <a:rPr lang="en-US" sz="1300" baseline="80000" dirty="0" err="1">
                <a:latin typeface="Arial" panose="020B0604020202020204" pitchFamily="34" charset="0"/>
                <a:cs typeface="Arial" panose="020B0604020202020204" pitchFamily="34" charset="0"/>
              </a:rPr>
              <a:t>Litz</a:t>
            </a:r>
            <a:r>
              <a:rPr lang="en-US" sz="1300" baseline="80000" dirty="0">
                <a:latin typeface="Arial" panose="020B0604020202020204" pitchFamily="34" charset="0"/>
                <a:cs typeface="Arial" panose="020B0604020202020204" pitchFamily="34" charset="0"/>
              </a:rPr>
              <a:t>, 2009) </a:t>
            </a:r>
          </a:p>
          <a:p>
            <a:r>
              <a:rPr lang="en-US" dirty="0"/>
              <a:t>MI/SD can be individual and communal </a:t>
            </a:r>
            <a:r>
              <a:rPr lang="en-US" sz="1000" baseline="30000" dirty="0"/>
              <a:t>(Muldoon, 2012)</a:t>
            </a:r>
            <a:r>
              <a:rPr lang="en-US" dirty="0"/>
              <a:t> </a:t>
            </a:r>
          </a:p>
          <a:p>
            <a:r>
              <a:rPr lang="en-US" dirty="0"/>
              <a:t>Time/place continuum and disconnect </a:t>
            </a:r>
            <a:r>
              <a:rPr lang="en-US" sz="1100" baseline="30000" dirty="0"/>
              <a:t>(Haynes, 2017 quoting Ronnie </a:t>
            </a:r>
            <a:r>
              <a:rPr lang="en-US" sz="1100" baseline="30000" dirty="0" err="1"/>
              <a:t>Janoff</a:t>
            </a:r>
            <a:r>
              <a:rPr lang="en-US" sz="1100" baseline="30000" dirty="0"/>
              <a:t>-Bulman, “Shattered Assumptions: Toward an Understanding of Trauma,” Presentation to VA Chaplains, April 9, 2013)</a:t>
            </a:r>
          </a:p>
          <a:p>
            <a:pPr lvl="1"/>
            <a:r>
              <a:rPr lang="en-US" dirty="0"/>
              <a:t>Combat vs. non-combat context</a:t>
            </a:r>
          </a:p>
          <a:p>
            <a:pPr lvl="1"/>
            <a:r>
              <a:rPr lang="en-US" dirty="0"/>
              <a:t>Warrior camaraderie vs. friends &amp; family</a:t>
            </a:r>
          </a:p>
          <a:p>
            <a:pPr lvl="1"/>
            <a:r>
              <a:rPr lang="en-US" dirty="0"/>
              <a:t>Self-image</a:t>
            </a:r>
          </a:p>
          <a:p>
            <a:r>
              <a:rPr lang="en-US" dirty="0"/>
              <a:t>Not a diagnosis but a “dimensional problem” </a:t>
            </a:r>
            <a:r>
              <a:rPr lang="en-US" sz="1200" baseline="30000" dirty="0"/>
              <a:t>(</a:t>
            </a:r>
            <a:r>
              <a:rPr lang="en-US" sz="1200" baseline="30000" dirty="0" err="1"/>
              <a:t>Maguen</a:t>
            </a:r>
            <a:r>
              <a:rPr lang="en-US" sz="1200" baseline="30000" dirty="0"/>
              <a:t> &amp; Litz, 2012)</a:t>
            </a:r>
          </a:p>
          <a:p>
            <a:pPr lvl="1"/>
            <a:r>
              <a:rPr lang="en-US" dirty="0"/>
              <a:t>No clear thresholds </a:t>
            </a:r>
          </a:p>
          <a:p>
            <a:pPr lvl="1"/>
            <a:r>
              <a:rPr lang="en-US" dirty="0"/>
              <a:t>At any particular moment it might be non-extent, mild or extreme</a:t>
            </a:r>
          </a:p>
        </p:txBody>
      </p:sp>
      <p:sp>
        <p:nvSpPr>
          <p:cNvPr id="4" name="Date Placeholder 3"/>
          <p:cNvSpPr>
            <a:spLocks noGrp="1"/>
          </p:cNvSpPr>
          <p:nvPr>
            <p:ph type="dt" sz="half" idx="10"/>
          </p:nvPr>
        </p:nvSpPr>
        <p:spPr>
          <a:xfrm>
            <a:off x="0" y="6492875"/>
            <a:ext cx="3886200" cy="365125"/>
          </a:xfrm>
        </p:spPr>
        <p:txBody>
          <a:bodyPr/>
          <a:lstStyle/>
          <a:p>
            <a:r>
              <a:rPr lang="en-US" dirty="0"/>
              <a:t>Moral Injury/Spiritual Distress: A Scoping Study</a:t>
            </a:r>
          </a:p>
        </p:txBody>
      </p:sp>
      <p:sp>
        <p:nvSpPr>
          <p:cNvPr id="5" name="Slide Number Placeholder 4"/>
          <p:cNvSpPr>
            <a:spLocks noGrp="1"/>
          </p:cNvSpPr>
          <p:nvPr>
            <p:ph type="sldNum" sz="quarter" idx="12"/>
          </p:nvPr>
        </p:nvSpPr>
        <p:spPr/>
        <p:txBody>
          <a:bodyPr/>
          <a:lstStyle/>
          <a:p>
            <a:fld id="{63325870-3A19-41C7-86BB-E25883363DE6}" type="slidenum">
              <a:rPr lang="en-US" smtClean="0"/>
              <a:t>13</a:t>
            </a:fld>
            <a:endParaRPr lang="en-US" dirty="0"/>
          </a:p>
        </p:txBody>
      </p:sp>
    </p:spTree>
    <p:extLst>
      <p:ext uri="{BB962C8B-B14F-4D97-AF65-F5344CB8AC3E}">
        <p14:creationId xmlns:p14="http://schemas.microsoft.com/office/powerpoint/2010/main" val="304100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63"/>
            <a:ext cx="10820400" cy="838200"/>
          </a:xfrm>
        </p:spPr>
        <p:txBody>
          <a:bodyPr>
            <a:normAutofit fontScale="90000"/>
          </a:bodyPr>
          <a:lstStyle/>
          <a:p>
            <a:r>
              <a:rPr lang="en-US" sz="3700" dirty="0">
                <a:solidFill>
                  <a:schemeClr val="tx1"/>
                </a:solidFill>
                <a:latin typeface="Arial Black" panose="020B0A04020102020204" pitchFamily="34" charset="0"/>
              </a:rPr>
              <a:t/>
            </a:r>
            <a:br>
              <a:rPr lang="en-US" sz="3700" dirty="0">
                <a:solidFill>
                  <a:schemeClr val="tx1"/>
                </a:solidFill>
                <a:latin typeface="Arial Black" panose="020B0A04020102020204" pitchFamily="34" charset="0"/>
              </a:rPr>
            </a:br>
            <a:r>
              <a:rPr lang="en-US" sz="3600" b="0" dirty="0">
                <a:solidFill>
                  <a:schemeClr val="tx1"/>
                </a:solidFill>
                <a:effectLst/>
                <a:latin typeface="Arial Black" panose="020B0A04020102020204" pitchFamily="34" charset="0"/>
              </a:rPr>
              <a:t>Signs of Moral Injury/Spiritual Distress</a:t>
            </a:r>
            <a:r>
              <a:rPr lang="en-US" sz="3100" b="0" dirty="0">
                <a:solidFill>
                  <a:schemeClr val="tx1"/>
                </a:solidFill>
                <a:effectLst/>
                <a:latin typeface="Arial Black" panose="020B0A04020102020204" pitchFamily="34" charset="0"/>
              </a:rPr>
              <a:t/>
            </a:r>
            <a:br>
              <a:rPr lang="en-US" sz="3100" b="0" dirty="0">
                <a:solidFill>
                  <a:schemeClr val="tx1"/>
                </a:solidFill>
                <a:effectLst/>
                <a:latin typeface="Arial Black" panose="020B0A04020102020204" pitchFamily="34" charset="0"/>
              </a:rPr>
            </a:br>
            <a:r>
              <a:rPr lang="en-US" sz="1600" b="0" dirty="0">
                <a:solidFill>
                  <a:schemeClr val="tx1"/>
                </a:solidFill>
                <a:effectLst/>
                <a:latin typeface="Arial Black" panose="020B0A04020102020204" pitchFamily="34" charset="0"/>
              </a:rPr>
              <a:t>(</a:t>
            </a:r>
            <a:r>
              <a:rPr lang="en-US" sz="1600" b="0" dirty="0" err="1">
                <a:solidFill>
                  <a:schemeClr val="tx1"/>
                </a:solidFill>
                <a:effectLst/>
                <a:latin typeface="Arial Black" panose="020B0A04020102020204" pitchFamily="34" charset="0"/>
              </a:rPr>
              <a:t>Drescher</a:t>
            </a:r>
            <a:r>
              <a:rPr lang="en-US" sz="1600" b="0" dirty="0">
                <a:solidFill>
                  <a:schemeClr val="tx1"/>
                </a:solidFill>
                <a:effectLst/>
                <a:latin typeface="Arial Black" panose="020B0A04020102020204" pitchFamily="34" charset="0"/>
              </a:rPr>
              <a:t> et al., 2011; Harris, 2017)</a:t>
            </a:r>
            <a:br>
              <a:rPr lang="en-US" sz="1600" b="0" dirty="0">
                <a:solidFill>
                  <a:schemeClr val="tx1"/>
                </a:solidFill>
                <a:effectLst/>
                <a:latin typeface="Arial Black" panose="020B0A04020102020204" pitchFamily="34" charset="0"/>
              </a:rPr>
            </a:br>
            <a:r>
              <a:rPr lang="en-US" sz="3100" dirty="0">
                <a:solidFill>
                  <a:schemeClr val="tx1"/>
                </a:solidFill>
                <a:effectLst/>
                <a:latin typeface="Arial Black" panose="020B0A04020102020204" pitchFamily="34" charset="0"/>
              </a:rPr>
              <a:t>                                                                                                                                                     </a:t>
            </a:r>
          </a:p>
        </p:txBody>
      </p:sp>
      <p:sp>
        <p:nvSpPr>
          <p:cNvPr id="3" name="Content Placeholder 2"/>
          <p:cNvSpPr>
            <a:spLocks noGrp="1"/>
          </p:cNvSpPr>
          <p:nvPr>
            <p:ph idx="1"/>
          </p:nvPr>
        </p:nvSpPr>
        <p:spPr>
          <a:xfrm>
            <a:off x="685800" y="1295400"/>
            <a:ext cx="7772400" cy="5045075"/>
          </a:xfrm>
        </p:spPr>
        <p:txBody>
          <a:bodyPr anchor="t">
            <a:normAutofit fontScale="85000" lnSpcReduction="20000"/>
          </a:bodyPr>
          <a:lstStyle/>
          <a:p>
            <a:r>
              <a:rPr lang="en-US" sz="3000" dirty="0">
                <a:latin typeface="Arial" panose="020B0604020202020204" pitchFamily="34" charset="0"/>
                <a:cs typeface="Arial" panose="020B0604020202020204" pitchFamily="34" charset="0"/>
              </a:rPr>
              <a:t>Inappropriate guilt and shame</a:t>
            </a:r>
          </a:p>
          <a:p>
            <a:r>
              <a:rPr lang="en-US" sz="3000" dirty="0">
                <a:latin typeface="Arial" panose="020B0604020202020204" pitchFamily="34" charset="0"/>
                <a:cs typeface="Arial" panose="020B0604020202020204" pitchFamily="34" charset="0"/>
              </a:rPr>
              <a:t>Loss of previously held spiritual beliefs or existential issues</a:t>
            </a:r>
          </a:p>
          <a:p>
            <a:r>
              <a:rPr lang="en-US" sz="3000" dirty="0">
                <a:latin typeface="Arial" panose="020B0604020202020204" pitchFamily="34" charset="0"/>
                <a:cs typeface="Arial" panose="020B0604020202020204" pitchFamily="34" charset="0"/>
              </a:rPr>
              <a:t>Struggle or conflict in relationship with Higher Power</a:t>
            </a:r>
          </a:p>
          <a:p>
            <a:r>
              <a:rPr lang="en-US" sz="3000" dirty="0">
                <a:latin typeface="Arial" panose="020B0604020202020204" pitchFamily="34" charset="0"/>
                <a:cs typeface="Arial" panose="020B0604020202020204" pitchFamily="34" charset="0"/>
              </a:rPr>
              <a:t>Questioning morality</a:t>
            </a:r>
          </a:p>
          <a:p>
            <a:r>
              <a:rPr lang="en-US" sz="3000" dirty="0">
                <a:latin typeface="Arial" panose="020B0604020202020204" pitchFamily="34" charset="0"/>
                <a:cs typeface="Arial" panose="020B0604020202020204" pitchFamily="34" charset="0"/>
              </a:rPr>
              <a:t>Difficulty forgiving self, others, or Higher Power</a:t>
            </a:r>
          </a:p>
          <a:p>
            <a:r>
              <a:rPr lang="en-US" sz="3000" dirty="0">
                <a:latin typeface="Arial" panose="020B0604020202020204" pitchFamily="34" charset="0"/>
                <a:cs typeface="Arial" panose="020B0604020202020204" pitchFamily="34" charset="0"/>
              </a:rPr>
              <a:t>Feeling there is no meaning or purpose in life</a:t>
            </a:r>
          </a:p>
          <a:p>
            <a:r>
              <a:rPr lang="en-US" sz="3000" dirty="0">
                <a:latin typeface="Arial" panose="020B0604020202020204" pitchFamily="34" charset="0"/>
                <a:cs typeface="Arial" panose="020B0604020202020204" pitchFamily="34" charset="0"/>
              </a:rPr>
              <a:t>Reduced trust in others </a:t>
            </a:r>
          </a:p>
          <a:p>
            <a:r>
              <a:rPr lang="en-US" sz="3000" dirty="0">
                <a:latin typeface="Arial" panose="020B0604020202020204" pitchFamily="34" charset="0"/>
                <a:cs typeface="Arial" panose="020B0604020202020204" pitchFamily="34" charset="0"/>
              </a:rPr>
              <a:t>Psychological symptoms</a:t>
            </a:r>
          </a:p>
          <a:p>
            <a:r>
              <a:rPr lang="en-US" sz="3000" dirty="0">
                <a:latin typeface="Arial" panose="020B0604020202020204" pitchFamily="34" charset="0"/>
                <a:cs typeface="Arial" panose="020B0604020202020204" pitchFamily="34" charset="0"/>
              </a:rPr>
              <a:t>Social problems </a:t>
            </a:r>
          </a:p>
          <a:p>
            <a:r>
              <a:rPr lang="en-US" sz="3000" dirty="0">
                <a:latin typeface="Arial" panose="020B0604020202020204" pitchFamily="34" charset="0"/>
                <a:cs typeface="Arial" panose="020B0604020202020204" pitchFamily="34" charset="0"/>
              </a:rPr>
              <a:t>Deep demoralization/self-deprecation </a:t>
            </a:r>
            <a:r>
              <a:rPr lang="en-US" sz="1100" baseline="30000" dirty="0">
                <a:latin typeface="Arial" panose="020B0604020202020204" pitchFamily="34" charset="0"/>
                <a:cs typeface="Arial" panose="020B0604020202020204" pitchFamily="34" charset="0"/>
              </a:rPr>
              <a:t>(</a:t>
            </a:r>
            <a:r>
              <a:rPr lang="en-US" sz="1100" baseline="30000" dirty="0" err="1">
                <a:latin typeface="Arial" panose="020B0604020202020204" pitchFamily="34" charset="0"/>
                <a:cs typeface="Arial" panose="020B0604020202020204" pitchFamily="34" charset="0"/>
              </a:rPr>
              <a:t>Drescher</a:t>
            </a:r>
            <a:r>
              <a:rPr lang="en-US" sz="1100" baseline="30000" dirty="0">
                <a:latin typeface="Arial" panose="020B0604020202020204" pitchFamily="34" charset="0"/>
                <a:cs typeface="Arial" panose="020B0604020202020204" pitchFamily="34" charset="0"/>
              </a:rPr>
              <a:t> et al., 2011; Shay, 2003)</a:t>
            </a:r>
          </a:p>
          <a:p>
            <a:endParaRPr lang="en-US" dirty="0"/>
          </a:p>
        </p:txBody>
      </p:sp>
      <p:sp>
        <p:nvSpPr>
          <p:cNvPr id="4" name="Date Placeholder 3"/>
          <p:cNvSpPr>
            <a:spLocks noGrp="1"/>
          </p:cNvSpPr>
          <p:nvPr>
            <p:ph type="dt" sz="half" idx="10"/>
          </p:nvPr>
        </p:nvSpPr>
        <p:spPr>
          <a:xfrm>
            <a:off x="0" y="6492875"/>
            <a:ext cx="3429000" cy="365125"/>
          </a:xfrm>
        </p:spPr>
        <p:txBody>
          <a:bodyPr/>
          <a:lstStyle/>
          <a:p>
            <a:r>
              <a:rPr lang="en-US" dirty="0"/>
              <a:t>Moral Injury/Spiritual Distress: A Scoping Study</a:t>
            </a:r>
          </a:p>
        </p:txBody>
      </p:sp>
      <p:sp>
        <p:nvSpPr>
          <p:cNvPr id="7" name="Slide Number Placeholder 6"/>
          <p:cNvSpPr>
            <a:spLocks noGrp="1"/>
          </p:cNvSpPr>
          <p:nvPr>
            <p:ph type="sldNum" sz="quarter" idx="12"/>
          </p:nvPr>
        </p:nvSpPr>
        <p:spPr/>
        <p:txBody>
          <a:bodyPr/>
          <a:lstStyle/>
          <a:p>
            <a:fld id="{63325870-3A19-41C7-86BB-E25883363DE6}" type="slidenum">
              <a:rPr lang="en-US" smtClean="0"/>
              <a:t>14</a:t>
            </a:fld>
            <a:endParaRPr lang="en-US" dirty="0"/>
          </a:p>
        </p:txBody>
      </p:sp>
    </p:spTree>
    <p:extLst>
      <p:ext uri="{BB962C8B-B14F-4D97-AF65-F5344CB8AC3E}">
        <p14:creationId xmlns:p14="http://schemas.microsoft.com/office/powerpoint/2010/main" val="1797768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685800" y="304800"/>
            <a:ext cx="7620000" cy="862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ja-JP" dirty="0">
                <a:solidFill>
                  <a:schemeClr val="tx1"/>
                </a:solidFill>
                <a:effectLst/>
                <a:latin typeface="Arial Black" panose="020B0A04020102020204" pitchFamily="34" charset="0"/>
              </a:rPr>
              <a:t>Places of Expressions of Spiritual Distress</a:t>
            </a:r>
          </a:p>
        </p:txBody>
      </p:sp>
      <p:sp>
        <p:nvSpPr>
          <p:cNvPr id="20483" name="Content Placeholder 2"/>
          <p:cNvSpPr>
            <a:spLocks noGrp="1"/>
          </p:cNvSpPr>
          <p:nvPr>
            <p:ph idx="1"/>
          </p:nvPr>
        </p:nvSpPr>
        <p:spPr>
          <a:xfrm>
            <a:off x="449263" y="1752600"/>
            <a:ext cx="7570787" cy="4267200"/>
          </a:xfrm>
        </p:spPr>
        <p:txBody>
          <a:bodyPr/>
          <a:lstStyle/>
          <a:p>
            <a:r>
              <a:rPr lang="en-US" altLang="ja-JP" sz="2800" dirty="0">
                <a:solidFill>
                  <a:srgbClr val="000000"/>
                </a:solidFill>
                <a:latin typeface="Arial" charset="0"/>
                <a:cs typeface="Arial" charset="0"/>
              </a:rPr>
              <a:t>73% of cancer patients expressed at least one spiritual need </a:t>
            </a:r>
            <a:r>
              <a:rPr lang="en-US" altLang="ja-JP" sz="1800" dirty="0">
                <a:solidFill>
                  <a:srgbClr val="000000"/>
                </a:solidFill>
                <a:latin typeface="Arial" charset="0"/>
                <a:cs typeface="Arial" charset="0"/>
              </a:rPr>
              <a:t>(</a:t>
            </a:r>
            <a:r>
              <a:rPr lang="en-US" altLang="ja-JP" sz="1800" dirty="0" err="1">
                <a:solidFill>
                  <a:srgbClr val="000000"/>
                </a:solidFill>
                <a:latin typeface="Arial" charset="0"/>
                <a:cs typeface="Arial" charset="0"/>
              </a:rPr>
              <a:t>Astrow</a:t>
            </a:r>
            <a:r>
              <a:rPr lang="en-US" altLang="ja-JP" sz="1800" dirty="0">
                <a:solidFill>
                  <a:srgbClr val="000000"/>
                </a:solidFill>
                <a:latin typeface="Arial" charset="0"/>
                <a:cs typeface="Arial" charset="0"/>
              </a:rPr>
              <a:t> et al, J </a:t>
            </a:r>
            <a:r>
              <a:rPr lang="en-US" altLang="ja-JP" sz="1800" dirty="0" err="1">
                <a:solidFill>
                  <a:srgbClr val="000000"/>
                </a:solidFill>
                <a:latin typeface="Arial" charset="0"/>
                <a:cs typeface="Arial" charset="0"/>
              </a:rPr>
              <a:t>Clin</a:t>
            </a:r>
            <a:r>
              <a:rPr lang="en-US" altLang="ja-JP" sz="1800" dirty="0">
                <a:solidFill>
                  <a:srgbClr val="000000"/>
                </a:solidFill>
                <a:latin typeface="Arial" charset="0"/>
                <a:cs typeface="Arial" charset="0"/>
              </a:rPr>
              <a:t> </a:t>
            </a:r>
            <a:r>
              <a:rPr lang="en-US" altLang="ja-JP" sz="1800" dirty="0" err="1">
                <a:solidFill>
                  <a:srgbClr val="000000"/>
                </a:solidFill>
                <a:latin typeface="Arial" charset="0"/>
                <a:cs typeface="Arial" charset="0"/>
              </a:rPr>
              <a:t>Onc</a:t>
            </a:r>
            <a:r>
              <a:rPr lang="en-US" altLang="ja-JP" sz="1800" dirty="0">
                <a:solidFill>
                  <a:srgbClr val="000000"/>
                </a:solidFill>
                <a:latin typeface="Arial" charset="0"/>
                <a:cs typeface="Arial" charset="0"/>
              </a:rPr>
              <a:t> 2007)</a:t>
            </a:r>
            <a:endParaRPr lang="en-US" altLang="ja-JP" sz="2800" dirty="0">
              <a:solidFill>
                <a:srgbClr val="000000"/>
              </a:solidFill>
              <a:latin typeface="Arial" charset="0"/>
              <a:cs typeface="Arial" charset="0"/>
            </a:endParaRPr>
          </a:p>
          <a:p>
            <a:r>
              <a:rPr lang="en-US" altLang="ja-JP" sz="2800" dirty="0">
                <a:solidFill>
                  <a:srgbClr val="000000"/>
                </a:solidFill>
                <a:latin typeface="Arial" charset="0"/>
                <a:cs typeface="Arial" charset="0"/>
              </a:rPr>
              <a:t>40% of newly diagnosed cancer patients have significant levels of spiritual distress  </a:t>
            </a:r>
            <a:r>
              <a:rPr lang="en-US" altLang="ja-JP" sz="1800" dirty="0">
                <a:solidFill>
                  <a:srgbClr val="000000"/>
                </a:solidFill>
                <a:latin typeface="Arial" charset="0"/>
                <a:cs typeface="Arial" charset="0"/>
              </a:rPr>
              <a:t>(Holland et al  J NCCN, 2010)</a:t>
            </a:r>
          </a:p>
          <a:p>
            <a:r>
              <a:rPr lang="en-US" altLang="ja-JP" sz="2800" dirty="0">
                <a:solidFill>
                  <a:srgbClr val="000000"/>
                </a:solidFill>
                <a:latin typeface="Arial" charset="0"/>
                <a:cs typeface="Arial" charset="0"/>
              </a:rPr>
              <a:t>Illness can raise questions on issues of meaning, purpose, fulfillment. </a:t>
            </a:r>
            <a:r>
              <a:rPr lang="en-US" altLang="ja-JP" sz="1800" dirty="0">
                <a:solidFill>
                  <a:srgbClr val="000000"/>
                </a:solidFill>
                <a:latin typeface="Arial" charset="0"/>
                <a:cs typeface="Arial" charset="0"/>
              </a:rPr>
              <a:t>(</a:t>
            </a:r>
            <a:r>
              <a:rPr lang="en-US" altLang="ja-JP" sz="1800" dirty="0" err="1">
                <a:solidFill>
                  <a:srgbClr val="000000"/>
                </a:solidFill>
                <a:latin typeface="Arial" charset="0"/>
                <a:cs typeface="Arial" charset="0"/>
              </a:rPr>
              <a:t>Puchalski</a:t>
            </a:r>
            <a:r>
              <a:rPr lang="en-US" altLang="ja-JP" sz="1800" dirty="0">
                <a:solidFill>
                  <a:srgbClr val="000000"/>
                </a:solidFill>
                <a:latin typeface="Arial" charset="0"/>
                <a:cs typeface="Arial" charset="0"/>
              </a:rPr>
              <a:t>, </a:t>
            </a:r>
            <a:r>
              <a:rPr lang="en-US" altLang="ja-JP" sz="1800" dirty="0" err="1">
                <a:solidFill>
                  <a:srgbClr val="000000"/>
                </a:solidFill>
                <a:latin typeface="Arial" charset="0"/>
                <a:cs typeface="Arial" charset="0"/>
              </a:rPr>
              <a:t>Ferrel</a:t>
            </a:r>
            <a:r>
              <a:rPr lang="en-US" altLang="ja-JP" sz="1800" dirty="0">
                <a:solidFill>
                  <a:srgbClr val="000000"/>
                </a:solidFill>
                <a:latin typeface="Arial" charset="0"/>
                <a:cs typeface="Arial" charset="0"/>
              </a:rPr>
              <a:t>, </a:t>
            </a:r>
            <a:r>
              <a:rPr lang="en-US" altLang="ja-JP" sz="1800" dirty="0" err="1">
                <a:solidFill>
                  <a:srgbClr val="000000"/>
                </a:solidFill>
                <a:latin typeface="Arial" charset="0"/>
                <a:cs typeface="Arial" charset="0"/>
              </a:rPr>
              <a:t>Viranit</a:t>
            </a:r>
            <a:r>
              <a:rPr lang="en-US" altLang="ja-JP" sz="1800" dirty="0">
                <a:solidFill>
                  <a:srgbClr val="000000"/>
                </a:solidFill>
                <a:latin typeface="Arial" charset="0"/>
                <a:cs typeface="Arial" charset="0"/>
              </a:rPr>
              <a:t> et al, JPM 2009)</a:t>
            </a:r>
          </a:p>
          <a:p>
            <a:pPr>
              <a:buFontTx/>
              <a:buNone/>
            </a:pPr>
            <a:endParaRPr lang="en-US" altLang="ja-JP" sz="2800" dirty="0">
              <a:solidFill>
                <a:srgbClr val="000000"/>
              </a:solidFill>
              <a:latin typeface="Arial" charset="0"/>
              <a:cs typeface="Arial" charset="0"/>
            </a:endParaRPr>
          </a:p>
        </p:txBody>
      </p:sp>
      <p:sp>
        <p:nvSpPr>
          <p:cNvPr id="20484" name="TextBox 1"/>
          <p:cNvSpPr txBox="1">
            <a:spLocks noChangeArrowheads="1"/>
          </p:cNvSpPr>
          <p:nvPr/>
        </p:nvSpPr>
        <p:spPr bwMode="auto">
          <a:xfrm>
            <a:off x="-209550" y="64928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1"/>
              </a:buClr>
              <a:buChar char="•"/>
              <a:defRPr sz="32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buChar char="•"/>
              <a:defRPr sz="2800">
                <a:solidFill>
                  <a:schemeClr val="tx1"/>
                </a:solidFill>
                <a:latin typeface="Tahoma" pitchFamily="34" charset="0"/>
                <a:ea typeface="MS PGothic" pitchFamily="34" charset="-128"/>
                <a:cs typeface="Arial" charset="0"/>
              </a:defRPr>
            </a:lvl2pPr>
            <a:lvl3pPr marL="1143000" indent="-228600" eaLnBrk="0" hangingPunct="0">
              <a:spcBef>
                <a:spcPct val="20000"/>
              </a:spcBef>
              <a:buClr>
                <a:schemeClr val="tx1"/>
              </a:buClr>
              <a:buChar char="•"/>
              <a:defRPr sz="2400">
                <a:solidFill>
                  <a:schemeClr val="tx1"/>
                </a:solidFill>
                <a:latin typeface="Tahoma" pitchFamily="34" charset="0"/>
                <a:ea typeface="Arial" charset="0"/>
                <a:cs typeface="Arial" charset="0"/>
              </a:defRPr>
            </a:lvl3pPr>
            <a:lvl4pPr marL="1600200" indent="-228600" eaLnBrk="0" hangingPunct="0">
              <a:spcBef>
                <a:spcPct val="20000"/>
              </a:spcBef>
              <a:buClr>
                <a:schemeClr val="tx1"/>
              </a:buClr>
              <a:buChar char="•"/>
              <a:defRPr sz="2000">
                <a:solidFill>
                  <a:schemeClr val="tx1"/>
                </a:solidFill>
                <a:latin typeface="Tahoma" pitchFamily="34" charset="0"/>
                <a:ea typeface="Arial" charset="0"/>
                <a:cs typeface="Arial" charset="0"/>
              </a:defRPr>
            </a:lvl4pPr>
            <a:lvl5pPr marL="2057400" indent="-228600" eaLnBrk="0" hangingPunct="0">
              <a:spcBef>
                <a:spcPct val="20000"/>
              </a:spcBef>
              <a:buClr>
                <a:schemeClr val="tx1"/>
              </a:buClr>
              <a:buChar char="•"/>
              <a:defRPr sz="2000">
                <a:solidFill>
                  <a:schemeClr val="tx1"/>
                </a:solidFill>
                <a:latin typeface="Tahoma" pitchFamily="34" charset="0"/>
                <a:ea typeface="Arial" charset="0"/>
                <a:cs typeface="Arial" charset="0"/>
              </a:defRPr>
            </a:lvl5pPr>
            <a:lvl6pPr marL="2514600" indent="-228600" defTabSz="4572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6pPr>
            <a:lvl7pPr marL="2971800" indent="-228600" defTabSz="4572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7pPr>
            <a:lvl8pPr marL="3429000" indent="-228600" defTabSz="4572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8pPr>
            <a:lvl9pPr marL="3886200" indent="-228600" defTabSz="4572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9pPr>
          </a:lstStyle>
          <a:p>
            <a:pPr eaLnBrk="1" hangingPunct="1">
              <a:spcBef>
                <a:spcPct val="0"/>
              </a:spcBef>
              <a:buClrTx/>
              <a:buFontTx/>
              <a:buNone/>
            </a:pPr>
            <a:endParaRPr lang="ja-JP" altLang="en-US" sz="1800">
              <a:latin typeface="Arial" charset="0"/>
              <a:cs typeface="Arial" charset="0"/>
            </a:endParaRPr>
          </a:p>
        </p:txBody>
      </p:sp>
    </p:spTree>
    <p:extLst>
      <p:ext uri="{BB962C8B-B14F-4D97-AF65-F5344CB8AC3E}">
        <p14:creationId xmlns:p14="http://schemas.microsoft.com/office/powerpoint/2010/main" val="2175122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08" y="12533"/>
            <a:ext cx="8229600" cy="1143000"/>
          </a:xfrm>
        </p:spPr>
        <p:txBody>
          <a:bodyPr>
            <a:normAutofit/>
          </a:bodyPr>
          <a:lstStyle/>
          <a:p>
            <a:pPr lvl="0" algn="ctr"/>
            <a:r>
              <a:rPr lang="en-US" sz="3200" dirty="0">
                <a:solidFill>
                  <a:schemeClr val="tx1"/>
                </a:solidFill>
                <a:effectLst/>
                <a:latin typeface="Arial Black" panose="020B0A04020102020204" pitchFamily="34" charset="0"/>
              </a:rPr>
              <a:t>Moral Injury Conceptual Model </a:t>
            </a:r>
            <a:br>
              <a:rPr lang="en-US" sz="3200" dirty="0">
                <a:solidFill>
                  <a:schemeClr val="tx1"/>
                </a:solidFill>
                <a:effectLst/>
                <a:latin typeface="Arial Black" panose="020B0A04020102020204" pitchFamily="34" charset="0"/>
              </a:rPr>
            </a:br>
            <a:r>
              <a:rPr lang="en-US" sz="1500" baseline="30000" dirty="0">
                <a:solidFill>
                  <a:schemeClr val="tx1"/>
                </a:solidFill>
                <a:effectLst/>
                <a:latin typeface="Arial Black" panose="020B0A04020102020204" pitchFamily="34" charset="0"/>
              </a:rPr>
              <a:t>(</a:t>
            </a:r>
            <a:r>
              <a:rPr lang="en-US" sz="1500" baseline="30000" dirty="0" err="1">
                <a:solidFill>
                  <a:schemeClr val="tx1"/>
                </a:solidFill>
                <a:effectLst/>
                <a:latin typeface="Arial Black" panose="020B0A04020102020204" pitchFamily="34" charset="0"/>
              </a:rPr>
              <a:t>Litz</a:t>
            </a:r>
            <a:r>
              <a:rPr lang="en-US" sz="1500" baseline="30000" dirty="0">
                <a:solidFill>
                  <a:schemeClr val="tx1"/>
                </a:solidFill>
                <a:effectLst/>
                <a:latin typeface="Arial Black" panose="020B0A04020102020204" pitchFamily="34" charset="0"/>
              </a:rPr>
              <a:t>, et al, 2009)</a:t>
            </a:r>
          </a:p>
        </p:txBody>
      </p:sp>
      <p:sp>
        <p:nvSpPr>
          <p:cNvPr id="4" name="Date Placeholder 3"/>
          <p:cNvSpPr>
            <a:spLocks noGrp="1"/>
          </p:cNvSpPr>
          <p:nvPr>
            <p:ph type="dt" sz="half" idx="10"/>
          </p:nvPr>
        </p:nvSpPr>
        <p:spPr>
          <a:xfrm>
            <a:off x="0" y="6492875"/>
            <a:ext cx="3581400" cy="365125"/>
          </a:xfrm>
        </p:spPr>
        <p:txBody>
          <a:bodyPr/>
          <a:lstStyle/>
          <a:p>
            <a:r>
              <a:rPr lang="en-US" dirty="0">
                <a:solidFill>
                  <a:schemeClr val="tx1"/>
                </a:solidFill>
              </a:rPr>
              <a:t>Moral Injury/Spiritual Distress: A Scoping Study</a:t>
            </a:r>
          </a:p>
        </p:txBody>
      </p:sp>
      <p:sp>
        <p:nvSpPr>
          <p:cNvPr id="5" name="Slide Number Placeholder 4"/>
          <p:cNvSpPr>
            <a:spLocks noGrp="1"/>
          </p:cNvSpPr>
          <p:nvPr>
            <p:ph type="sldNum" sz="quarter" idx="12"/>
          </p:nvPr>
        </p:nvSpPr>
        <p:spPr/>
        <p:txBody>
          <a:bodyPr/>
          <a:lstStyle/>
          <a:p>
            <a:fld id="{63325870-3A19-41C7-86BB-E25883363DE6}" type="slidenum">
              <a:rPr lang="en-US" smtClean="0"/>
              <a:t>16</a:t>
            </a:fld>
            <a:endParaRPr lang="en-US" dirty="0"/>
          </a:p>
        </p:txBody>
      </p:sp>
      <p:sp>
        <p:nvSpPr>
          <p:cNvPr id="7" name="TextBox 6"/>
          <p:cNvSpPr txBox="1"/>
          <p:nvPr/>
        </p:nvSpPr>
        <p:spPr>
          <a:xfrm>
            <a:off x="4267200" y="1897559"/>
            <a:ext cx="2667000" cy="769441"/>
          </a:xfrm>
          <a:prstGeom prst="rect">
            <a:avLst/>
          </a:prstGeom>
          <a:noFill/>
          <a:ln>
            <a:solidFill>
              <a:schemeClr val="tx1"/>
            </a:solidFill>
          </a:ln>
        </p:spPr>
        <p:txBody>
          <a:bodyPr wrap="square" rtlCol="0">
            <a:spAutoFit/>
          </a:bodyPr>
          <a:lstStyle/>
          <a:p>
            <a:pPr algn="ctr"/>
            <a:r>
              <a:rPr lang="en-US" sz="1600" dirty="0"/>
              <a:t>Protective Factors</a:t>
            </a:r>
          </a:p>
          <a:p>
            <a:pPr algn="ctr"/>
            <a:r>
              <a:rPr lang="en-US" sz="1400" dirty="0"/>
              <a:t>(Belief in a just world; Forgiving Supports; Self-Esteem)</a:t>
            </a:r>
          </a:p>
        </p:txBody>
      </p:sp>
      <p:sp>
        <p:nvSpPr>
          <p:cNvPr id="8" name="TextBox 7"/>
          <p:cNvSpPr txBox="1"/>
          <p:nvPr/>
        </p:nvSpPr>
        <p:spPr>
          <a:xfrm>
            <a:off x="152399" y="3224144"/>
            <a:ext cx="1540665" cy="1077218"/>
          </a:xfrm>
          <a:prstGeom prst="rect">
            <a:avLst/>
          </a:prstGeom>
          <a:noFill/>
          <a:ln>
            <a:solidFill>
              <a:schemeClr val="tx1"/>
            </a:solidFill>
          </a:ln>
        </p:spPr>
        <p:txBody>
          <a:bodyPr wrap="square" rtlCol="0">
            <a:spAutoFit/>
          </a:bodyPr>
          <a:lstStyle/>
          <a:p>
            <a:r>
              <a:rPr lang="en-US" sz="1600" dirty="0"/>
              <a:t>Transgression/Morally Injurious Experience</a:t>
            </a:r>
          </a:p>
        </p:txBody>
      </p:sp>
      <p:sp>
        <p:nvSpPr>
          <p:cNvPr id="9" name="TextBox 8"/>
          <p:cNvSpPr txBox="1"/>
          <p:nvPr/>
        </p:nvSpPr>
        <p:spPr>
          <a:xfrm>
            <a:off x="1828800" y="3470366"/>
            <a:ext cx="1311578" cy="584775"/>
          </a:xfrm>
          <a:prstGeom prst="rect">
            <a:avLst/>
          </a:prstGeom>
          <a:noFill/>
          <a:ln>
            <a:solidFill>
              <a:schemeClr val="tx1"/>
            </a:solidFill>
          </a:ln>
        </p:spPr>
        <p:txBody>
          <a:bodyPr wrap="none" rtlCol="0">
            <a:spAutoFit/>
          </a:bodyPr>
          <a:lstStyle/>
          <a:p>
            <a:pPr algn="ctr"/>
            <a:r>
              <a:rPr lang="en-US" sz="1600" dirty="0"/>
              <a:t>Dissonance/</a:t>
            </a:r>
            <a:br>
              <a:rPr lang="en-US" sz="1600" dirty="0"/>
            </a:br>
            <a:r>
              <a:rPr lang="en-US" sz="1600" dirty="0"/>
              <a:t>Conflict</a:t>
            </a:r>
          </a:p>
        </p:txBody>
      </p:sp>
      <p:sp>
        <p:nvSpPr>
          <p:cNvPr id="10" name="TextBox 9"/>
          <p:cNvSpPr txBox="1"/>
          <p:nvPr/>
        </p:nvSpPr>
        <p:spPr>
          <a:xfrm>
            <a:off x="3352800" y="3270311"/>
            <a:ext cx="1210588" cy="984885"/>
          </a:xfrm>
          <a:prstGeom prst="rect">
            <a:avLst/>
          </a:prstGeom>
          <a:noFill/>
          <a:ln>
            <a:solidFill>
              <a:schemeClr val="tx1"/>
            </a:solidFill>
          </a:ln>
        </p:spPr>
        <p:txBody>
          <a:bodyPr wrap="none" rtlCol="0">
            <a:spAutoFit/>
          </a:bodyPr>
          <a:lstStyle/>
          <a:p>
            <a:pPr algn="ctr"/>
            <a:r>
              <a:rPr lang="en-US" sz="1600" dirty="0"/>
              <a:t>Attributions</a:t>
            </a:r>
          </a:p>
          <a:p>
            <a:pPr algn="ctr"/>
            <a:r>
              <a:rPr lang="en-US" sz="1400" dirty="0"/>
              <a:t>(Stable, </a:t>
            </a:r>
          </a:p>
          <a:p>
            <a:pPr algn="ctr"/>
            <a:r>
              <a:rPr lang="en-US" sz="1400" dirty="0"/>
              <a:t>Internal, </a:t>
            </a:r>
          </a:p>
          <a:p>
            <a:pPr algn="ctr"/>
            <a:r>
              <a:rPr lang="en-US" sz="1400" dirty="0"/>
              <a:t>Global)</a:t>
            </a:r>
          </a:p>
        </p:txBody>
      </p:sp>
      <p:sp>
        <p:nvSpPr>
          <p:cNvPr id="11" name="TextBox 10"/>
          <p:cNvSpPr txBox="1"/>
          <p:nvPr/>
        </p:nvSpPr>
        <p:spPr>
          <a:xfrm>
            <a:off x="4922018" y="3347255"/>
            <a:ext cx="891591" cy="830997"/>
          </a:xfrm>
          <a:prstGeom prst="rect">
            <a:avLst/>
          </a:prstGeom>
          <a:noFill/>
          <a:ln>
            <a:solidFill>
              <a:schemeClr val="tx1"/>
            </a:solidFill>
          </a:ln>
        </p:spPr>
        <p:txBody>
          <a:bodyPr wrap="none" rtlCol="0">
            <a:spAutoFit/>
          </a:bodyPr>
          <a:lstStyle/>
          <a:p>
            <a:pPr algn="ctr"/>
            <a:r>
              <a:rPr lang="en-US" sz="1600" dirty="0"/>
              <a:t>Shame,</a:t>
            </a:r>
          </a:p>
          <a:p>
            <a:pPr algn="ctr"/>
            <a:r>
              <a:rPr lang="en-US" sz="1600" dirty="0"/>
              <a:t>Guilt,</a:t>
            </a:r>
          </a:p>
          <a:p>
            <a:pPr algn="ctr"/>
            <a:r>
              <a:rPr lang="en-US" sz="1600" dirty="0"/>
              <a:t>Anxiety</a:t>
            </a:r>
            <a:endParaRPr lang="en-US" dirty="0"/>
          </a:p>
        </p:txBody>
      </p:sp>
      <p:sp>
        <p:nvSpPr>
          <p:cNvPr id="12" name="TextBox 11"/>
          <p:cNvSpPr txBox="1"/>
          <p:nvPr/>
        </p:nvSpPr>
        <p:spPr>
          <a:xfrm>
            <a:off x="6065018" y="3593476"/>
            <a:ext cx="1197764" cy="338554"/>
          </a:xfrm>
          <a:prstGeom prst="rect">
            <a:avLst/>
          </a:prstGeom>
          <a:noFill/>
          <a:ln>
            <a:solidFill>
              <a:schemeClr val="tx1"/>
            </a:solidFill>
          </a:ln>
        </p:spPr>
        <p:txBody>
          <a:bodyPr wrap="none" rtlCol="0">
            <a:spAutoFit/>
          </a:bodyPr>
          <a:lstStyle/>
          <a:p>
            <a:pPr algn="ctr"/>
            <a:r>
              <a:rPr lang="en-US" sz="1600" dirty="0"/>
              <a:t>Withdrawal</a:t>
            </a:r>
          </a:p>
        </p:txBody>
      </p:sp>
      <p:sp>
        <p:nvSpPr>
          <p:cNvPr id="13" name="TextBox 12"/>
          <p:cNvSpPr txBox="1"/>
          <p:nvPr/>
        </p:nvSpPr>
        <p:spPr>
          <a:xfrm>
            <a:off x="7436618" y="2977923"/>
            <a:ext cx="969176" cy="1569660"/>
          </a:xfrm>
          <a:prstGeom prst="rect">
            <a:avLst/>
          </a:prstGeom>
          <a:noFill/>
          <a:ln>
            <a:solidFill>
              <a:schemeClr val="tx1"/>
            </a:solidFill>
          </a:ln>
        </p:spPr>
        <p:txBody>
          <a:bodyPr wrap="square" rtlCol="0">
            <a:spAutoFit/>
          </a:bodyPr>
          <a:lstStyle/>
          <a:p>
            <a:pPr algn="ctr"/>
            <a:r>
              <a:rPr lang="en-US" sz="1600" dirty="0"/>
              <a:t>Failure to Forgive/</a:t>
            </a:r>
          </a:p>
          <a:p>
            <a:pPr algn="ctr"/>
            <a:r>
              <a:rPr lang="en-US" sz="1600" dirty="0"/>
              <a:t>Self-Condemnation</a:t>
            </a:r>
          </a:p>
        </p:txBody>
      </p:sp>
      <p:sp>
        <p:nvSpPr>
          <p:cNvPr id="14" name="TextBox 13"/>
          <p:cNvSpPr txBox="1"/>
          <p:nvPr/>
        </p:nvSpPr>
        <p:spPr>
          <a:xfrm>
            <a:off x="7708777" y="914400"/>
            <a:ext cx="1194045" cy="1107996"/>
          </a:xfrm>
          <a:prstGeom prst="rect">
            <a:avLst/>
          </a:prstGeom>
          <a:noFill/>
          <a:ln>
            <a:solidFill>
              <a:schemeClr val="tx1"/>
            </a:solidFill>
          </a:ln>
        </p:spPr>
        <p:txBody>
          <a:bodyPr wrap="none" rtlCol="0">
            <a:spAutoFit/>
          </a:bodyPr>
          <a:lstStyle/>
          <a:p>
            <a:pPr algn="ctr"/>
            <a:r>
              <a:rPr lang="en-US" sz="1600" dirty="0"/>
              <a:t>Chronic</a:t>
            </a:r>
          </a:p>
          <a:p>
            <a:pPr algn="ctr"/>
            <a:r>
              <a:rPr lang="en-US" sz="1600" dirty="0"/>
              <a:t>Intrusions, </a:t>
            </a:r>
          </a:p>
          <a:p>
            <a:pPr algn="ctr"/>
            <a:r>
              <a:rPr lang="en-US" sz="1600" dirty="0"/>
              <a:t>Avoidance,</a:t>
            </a:r>
          </a:p>
          <a:p>
            <a:pPr algn="ctr"/>
            <a:r>
              <a:rPr lang="en-US" sz="1600" dirty="0"/>
              <a:t>Numbing</a:t>
            </a:r>
            <a:endParaRPr lang="en-US" dirty="0"/>
          </a:p>
        </p:txBody>
      </p:sp>
      <p:sp>
        <p:nvSpPr>
          <p:cNvPr id="15" name="TextBox 14"/>
          <p:cNvSpPr txBox="1"/>
          <p:nvPr/>
        </p:nvSpPr>
        <p:spPr>
          <a:xfrm>
            <a:off x="7086600" y="5410200"/>
            <a:ext cx="1880643" cy="861774"/>
          </a:xfrm>
          <a:prstGeom prst="rect">
            <a:avLst/>
          </a:prstGeom>
          <a:noFill/>
          <a:ln>
            <a:solidFill>
              <a:schemeClr val="tx1"/>
            </a:solidFill>
          </a:ln>
        </p:spPr>
        <p:txBody>
          <a:bodyPr wrap="none" rtlCol="0">
            <a:spAutoFit/>
          </a:bodyPr>
          <a:lstStyle/>
          <a:p>
            <a:pPr algn="ctr"/>
            <a:r>
              <a:rPr lang="en-US" sz="1600" dirty="0"/>
              <a:t>Self-harming,</a:t>
            </a:r>
          </a:p>
          <a:p>
            <a:pPr algn="ctr"/>
            <a:r>
              <a:rPr lang="en-US" sz="1600" dirty="0"/>
              <a:t>Self-handicapping,</a:t>
            </a:r>
          </a:p>
          <a:p>
            <a:pPr algn="ctr"/>
            <a:r>
              <a:rPr lang="en-US" sz="1600" dirty="0"/>
              <a:t>Demoralization</a:t>
            </a:r>
            <a:endParaRPr lang="en-US" dirty="0"/>
          </a:p>
        </p:txBody>
      </p:sp>
      <p:sp>
        <p:nvSpPr>
          <p:cNvPr id="16" name="TextBox 15"/>
          <p:cNvSpPr txBox="1"/>
          <p:nvPr/>
        </p:nvSpPr>
        <p:spPr>
          <a:xfrm>
            <a:off x="533400" y="4640759"/>
            <a:ext cx="2667000" cy="769441"/>
          </a:xfrm>
          <a:prstGeom prst="rect">
            <a:avLst/>
          </a:prstGeom>
          <a:noFill/>
          <a:ln>
            <a:solidFill>
              <a:schemeClr val="tx1"/>
            </a:solidFill>
          </a:ln>
        </p:spPr>
        <p:txBody>
          <a:bodyPr wrap="square" rtlCol="0">
            <a:spAutoFit/>
          </a:bodyPr>
          <a:lstStyle/>
          <a:p>
            <a:pPr algn="ctr"/>
            <a:r>
              <a:rPr lang="en-US" sz="1600" dirty="0"/>
              <a:t>Risk Factors</a:t>
            </a:r>
          </a:p>
          <a:p>
            <a:pPr algn="ctr"/>
            <a:r>
              <a:rPr lang="en-US" sz="1400" dirty="0"/>
              <a:t>(Neuroticism,</a:t>
            </a:r>
          </a:p>
          <a:p>
            <a:pPr algn="ctr"/>
            <a:r>
              <a:rPr lang="en-US" sz="1400" dirty="0"/>
              <a:t>Shame-proneness)</a:t>
            </a:r>
          </a:p>
        </p:txBody>
      </p:sp>
      <p:cxnSp>
        <p:nvCxnSpPr>
          <p:cNvPr id="18" name="Straight Arrow Connector 17"/>
          <p:cNvCxnSpPr>
            <a:stCxn id="8" idx="3"/>
            <a:endCxn id="9" idx="1"/>
          </p:cNvCxnSpPr>
          <p:nvPr/>
        </p:nvCxnSpPr>
        <p:spPr>
          <a:xfrm>
            <a:off x="1693064" y="3762753"/>
            <a:ext cx="13573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3"/>
            <a:endCxn id="10" idx="1"/>
          </p:cNvCxnSpPr>
          <p:nvPr/>
        </p:nvCxnSpPr>
        <p:spPr>
          <a:xfrm>
            <a:off x="3140378" y="3762754"/>
            <a:ext cx="2124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6" idx="0"/>
            <a:endCxn id="9" idx="2"/>
          </p:cNvCxnSpPr>
          <p:nvPr/>
        </p:nvCxnSpPr>
        <p:spPr>
          <a:xfrm flipV="1">
            <a:off x="1866900" y="4055141"/>
            <a:ext cx="617689" cy="585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6" idx="0"/>
            <a:endCxn id="10" idx="2"/>
          </p:cNvCxnSpPr>
          <p:nvPr/>
        </p:nvCxnSpPr>
        <p:spPr>
          <a:xfrm flipV="1">
            <a:off x="1866900" y="4255196"/>
            <a:ext cx="2091194" cy="385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7" idx="2"/>
            <a:endCxn id="10" idx="0"/>
          </p:cNvCxnSpPr>
          <p:nvPr/>
        </p:nvCxnSpPr>
        <p:spPr>
          <a:xfrm flipH="1">
            <a:off x="3958094" y="2667000"/>
            <a:ext cx="1642606" cy="603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7" idx="2"/>
            <a:endCxn id="12" idx="0"/>
          </p:cNvCxnSpPr>
          <p:nvPr/>
        </p:nvCxnSpPr>
        <p:spPr>
          <a:xfrm>
            <a:off x="5600700" y="2667000"/>
            <a:ext cx="1063200" cy="926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0" idx="3"/>
            <a:endCxn id="11" idx="1"/>
          </p:cNvCxnSpPr>
          <p:nvPr/>
        </p:nvCxnSpPr>
        <p:spPr>
          <a:xfrm>
            <a:off x="4563388" y="3762754"/>
            <a:ext cx="3586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1" idx="3"/>
            <a:endCxn id="12" idx="1"/>
          </p:cNvCxnSpPr>
          <p:nvPr/>
        </p:nvCxnSpPr>
        <p:spPr>
          <a:xfrm flipV="1">
            <a:off x="5813609" y="3762753"/>
            <a:ext cx="2514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8693924" y="2022396"/>
            <a:ext cx="0" cy="338780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11" idx="2"/>
            <a:endCxn id="13" idx="2"/>
          </p:cNvCxnSpPr>
          <p:nvPr/>
        </p:nvCxnSpPr>
        <p:spPr>
          <a:xfrm rot="16200000" flipH="1">
            <a:off x="6459845" y="3086221"/>
            <a:ext cx="369331" cy="2553392"/>
          </a:xfrm>
          <a:prstGeom prst="bentConnector3">
            <a:avLst>
              <a:gd name="adj1" fmla="val 161896"/>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15" idx="1"/>
            <a:endCxn id="10" idx="2"/>
          </p:cNvCxnSpPr>
          <p:nvPr/>
        </p:nvCxnSpPr>
        <p:spPr>
          <a:xfrm rot="10800000">
            <a:off x="3958094" y="4255197"/>
            <a:ext cx="3128506" cy="158589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4" idx="1"/>
            <a:endCxn id="10" idx="0"/>
          </p:cNvCxnSpPr>
          <p:nvPr/>
        </p:nvCxnSpPr>
        <p:spPr>
          <a:xfrm rot="10800000" flipV="1">
            <a:off x="3958095" y="1468397"/>
            <a:ext cx="3750683" cy="180191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4" idx="2"/>
            <a:endCxn id="13" idx="0"/>
          </p:cNvCxnSpPr>
          <p:nvPr/>
        </p:nvCxnSpPr>
        <p:spPr>
          <a:xfrm flipH="1">
            <a:off x="7921206" y="2022396"/>
            <a:ext cx="384594" cy="95552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3958092" y="5357446"/>
            <a:ext cx="2745706" cy="1169551"/>
          </a:xfrm>
          <a:prstGeom prst="rect">
            <a:avLst/>
          </a:prstGeom>
          <a:noFill/>
        </p:spPr>
        <p:txBody>
          <a:bodyPr wrap="square" rtlCol="0">
            <a:spAutoFit/>
          </a:bodyPr>
          <a:lstStyle/>
          <a:p>
            <a:r>
              <a:rPr lang="en-US" sz="1400" b="1" i="1" dirty="0"/>
              <a:t>Possibility of enduring changes in self/beliefs becoming ingrained, rigid, resistant to countervailing evidence</a:t>
            </a:r>
          </a:p>
        </p:txBody>
      </p:sp>
      <p:cxnSp>
        <p:nvCxnSpPr>
          <p:cNvPr id="90" name="Straight Arrow Connector 89"/>
          <p:cNvCxnSpPr>
            <a:stCxn id="12" idx="3"/>
            <a:endCxn id="13" idx="1"/>
          </p:cNvCxnSpPr>
          <p:nvPr/>
        </p:nvCxnSpPr>
        <p:spPr>
          <a:xfrm>
            <a:off x="7262782" y="3762753"/>
            <a:ext cx="1738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089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Autofit/>
          </a:bodyPr>
          <a:lstStyle/>
          <a:p>
            <a:pPr algn="ctr"/>
            <a:r>
              <a:rPr lang="en-US" sz="2800" dirty="0">
                <a:solidFill>
                  <a:schemeClr val="tx1"/>
                </a:solidFill>
                <a:effectLst/>
                <a:latin typeface="Arial Black" panose="020B0A04020102020204" pitchFamily="34" charset="0"/>
              </a:rPr>
              <a:t>Benefits of Spiritual Healing</a:t>
            </a:r>
          </a:p>
        </p:txBody>
      </p:sp>
      <p:sp>
        <p:nvSpPr>
          <p:cNvPr id="3" name="Content Placeholder 2"/>
          <p:cNvSpPr>
            <a:spLocks noGrp="1"/>
          </p:cNvSpPr>
          <p:nvPr>
            <p:ph idx="1"/>
          </p:nvPr>
        </p:nvSpPr>
        <p:spPr>
          <a:xfrm>
            <a:off x="381000" y="1253971"/>
            <a:ext cx="8382000" cy="3775229"/>
          </a:xfrm>
        </p:spPr>
        <p:txBody>
          <a:bodyPr>
            <a:noAutofit/>
          </a:bodyPr>
          <a:lstStyle/>
          <a:p>
            <a:pPr marL="137160" indent="0">
              <a:buNone/>
            </a:pPr>
            <a:r>
              <a:rPr lang="en-US" sz="800" baseline="30000" dirty="0"/>
              <a:t/>
            </a:r>
            <a:br>
              <a:rPr lang="en-US" sz="800" baseline="30000" dirty="0"/>
            </a:br>
            <a:endParaRPr lang="en-US" sz="800" baseline="30000" dirty="0"/>
          </a:p>
          <a:p>
            <a:r>
              <a:rPr lang="en-US" sz="2000" dirty="0"/>
              <a:t>Previous studies of spiritually integrated interventions for other types of trauma survivors, have uniformly found positive effects </a:t>
            </a:r>
            <a:r>
              <a:rPr lang="en-US" sz="800" baseline="30000" dirty="0"/>
              <a:t>(Cole, 2005; Decker, 2007; Dyer Layer et al., 2004; Harris, 2011; Murray-Swank &amp; </a:t>
            </a:r>
            <a:r>
              <a:rPr lang="en-US" sz="800" baseline="30000" dirty="0" err="1"/>
              <a:t>Pargament</a:t>
            </a:r>
            <a:r>
              <a:rPr lang="en-US" sz="800" baseline="30000" dirty="0"/>
              <a:t>, 2005, 2008)</a:t>
            </a:r>
          </a:p>
          <a:p>
            <a:endParaRPr lang="en-US" sz="1000" baseline="30000" dirty="0"/>
          </a:p>
          <a:p>
            <a:r>
              <a:rPr lang="en-US" sz="2000" dirty="0"/>
              <a:t>Attractive because military members are more likely to seek spiritual support from Chaplains than from mental health care providers </a:t>
            </a:r>
            <a:r>
              <a:rPr lang="en-US" sz="900" baseline="30000" dirty="0"/>
              <a:t>(Becerra &amp; Greenblatt, 1991; </a:t>
            </a:r>
            <a:r>
              <a:rPr lang="en-US" sz="900" baseline="30000" dirty="0" err="1"/>
              <a:t>Hobfoll</a:t>
            </a:r>
            <a:r>
              <a:rPr lang="en-US" sz="900" baseline="30000" dirty="0"/>
              <a:t>, et al, 1991; </a:t>
            </a:r>
            <a:r>
              <a:rPr lang="en-US" sz="900" baseline="30000" dirty="0" err="1"/>
              <a:t>Tanielian</a:t>
            </a:r>
            <a:r>
              <a:rPr lang="en-US" sz="900" baseline="30000" dirty="0"/>
              <a:t> &amp; </a:t>
            </a:r>
            <a:r>
              <a:rPr lang="en-US" sz="900" baseline="30000" dirty="0" err="1"/>
              <a:t>Jaycox</a:t>
            </a:r>
            <a:r>
              <a:rPr lang="en-US" sz="900" baseline="30000" dirty="0"/>
              <a:t>, 2008; </a:t>
            </a:r>
            <a:r>
              <a:rPr lang="en-US" sz="900" baseline="30000" dirty="0" err="1"/>
              <a:t>Visco</a:t>
            </a:r>
            <a:r>
              <a:rPr lang="en-US" sz="900" baseline="30000" dirty="0"/>
              <a:t>, 2009)</a:t>
            </a:r>
            <a:br>
              <a:rPr lang="en-US" sz="900" baseline="30000" dirty="0"/>
            </a:br>
            <a:endParaRPr lang="en-US" sz="2000" dirty="0"/>
          </a:p>
          <a:p>
            <a:r>
              <a:rPr lang="en-US" sz="2000" dirty="0"/>
              <a:t>Can practically focus upon values for living </a:t>
            </a:r>
            <a:r>
              <a:rPr lang="en-US" sz="1000" baseline="30000" dirty="0"/>
              <a:t>(</a:t>
            </a:r>
            <a:r>
              <a:rPr lang="en-US" sz="1000" baseline="30000" dirty="0" err="1"/>
              <a:t>Drescher</a:t>
            </a:r>
            <a:r>
              <a:rPr lang="en-US" sz="1000" baseline="30000" dirty="0"/>
              <a:t>, Smith &amp; Foy, 2007)</a:t>
            </a:r>
          </a:p>
          <a:p>
            <a:pPr lvl="1"/>
            <a:r>
              <a:rPr lang="en-US" sz="1800" dirty="0"/>
              <a:t>Ideas, beliefs, we hold as good, important and worthy of time and energy</a:t>
            </a:r>
            <a:endParaRPr lang="en-US" dirty="0"/>
          </a:p>
          <a:p>
            <a:pPr lvl="1"/>
            <a:r>
              <a:rPr lang="en-US" sz="1800" dirty="0"/>
              <a:t>Veterans frequently mention valuing: a sense of belonging; self-respect; inner harmony; freedom; family security; health; and enjoying life</a:t>
            </a:r>
            <a:endParaRPr lang="en-US" dirty="0"/>
          </a:p>
          <a:p>
            <a:pPr lvl="1"/>
            <a:r>
              <a:rPr lang="en-US" sz="1800" dirty="0"/>
              <a:t>To what degree our values are reflected in our day-to-day behavior</a:t>
            </a:r>
            <a:endParaRPr lang="en-US" dirty="0"/>
          </a:p>
          <a:p>
            <a:endParaRPr lang="en-US" sz="2000" dirty="0"/>
          </a:p>
        </p:txBody>
      </p:sp>
      <p:sp>
        <p:nvSpPr>
          <p:cNvPr id="5" name="Date Placeholder 4"/>
          <p:cNvSpPr>
            <a:spLocks noGrp="1"/>
          </p:cNvSpPr>
          <p:nvPr>
            <p:ph type="dt" sz="half" idx="10"/>
          </p:nvPr>
        </p:nvSpPr>
        <p:spPr>
          <a:xfrm>
            <a:off x="0" y="6492875"/>
            <a:ext cx="3657600" cy="365125"/>
          </a:xfrm>
        </p:spPr>
        <p:txBody>
          <a:bodyPr/>
          <a:lstStyle/>
          <a:p>
            <a:r>
              <a:rPr lang="en-US" dirty="0"/>
              <a:t>Moral Injury/Spiritual Distress: A Scoping Study</a:t>
            </a:r>
          </a:p>
        </p:txBody>
      </p:sp>
      <p:sp>
        <p:nvSpPr>
          <p:cNvPr id="4" name="Slide Number Placeholder 3"/>
          <p:cNvSpPr>
            <a:spLocks noGrp="1"/>
          </p:cNvSpPr>
          <p:nvPr>
            <p:ph type="sldNum" sz="quarter" idx="12"/>
          </p:nvPr>
        </p:nvSpPr>
        <p:spPr/>
        <p:txBody>
          <a:bodyPr/>
          <a:lstStyle/>
          <a:p>
            <a:fld id="{63325870-3A19-41C7-86BB-E25883363DE6}" type="slidenum">
              <a:rPr lang="en-US" smtClean="0"/>
              <a:t>17</a:t>
            </a:fld>
            <a:endParaRPr lang="en-US" dirty="0"/>
          </a:p>
        </p:txBody>
      </p:sp>
    </p:spTree>
    <p:extLst>
      <p:ext uri="{BB962C8B-B14F-4D97-AF65-F5344CB8AC3E}">
        <p14:creationId xmlns:p14="http://schemas.microsoft.com/office/powerpoint/2010/main" val="1158133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09600"/>
          </a:xfrm>
        </p:spPr>
        <p:txBody>
          <a:bodyPr>
            <a:noAutofit/>
          </a:bodyPr>
          <a:lstStyle/>
          <a:p>
            <a:pPr algn="ctr"/>
            <a:r>
              <a:rPr lang="en-US" sz="2800" dirty="0">
                <a:solidFill>
                  <a:schemeClr val="tx1"/>
                </a:solidFill>
                <a:effectLst/>
                <a:latin typeface="Arial Black" panose="020B0A04020102020204" pitchFamily="34" charset="0"/>
              </a:rPr>
              <a:t>Benefits of Spiritual Healing</a:t>
            </a:r>
          </a:p>
        </p:txBody>
      </p:sp>
      <p:sp>
        <p:nvSpPr>
          <p:cNvPr id="3" name="Content Placeholder 2"/>
          <p:cNvSpPr>
            <a:spLocks noGrp="1"/>
          </p:cNvSpPr>
          <p:nvPr>
            <p:ph idx="1"/>
          </p:nvPr>
        </p:nvSpPr>
        <p:spPr>
          <a:xfrm>
            <a:off x="381000" y="1253971"/>
            <a:ext cx="8382000" cy="4232429"/>
          </a:xfrm>
        </p:spPr>
        <p:txBody>
          <a:bodyPr>
            <a:noAutofit/>
          </a:bodyPr>
          <a:lstStyle/>
          <a:p>
            <a:r>
              <a:rPr lang="en-US" sz="2000" dirty="0"/>
              <a:t>Exercises  designed to address concerns about ultimate meaning and purpose relevant to mental health recovery </a:t>
            </a:r>
            <a:r>
              <a:rPr lang="en-US" sz="2000" baseline="30000" dirty="0"/>
              <a:t>(</a:t>
            </a:r>
            <a:r>
              <a:rPr lang="en-US" sz="2000" baseline="30000" dirty="0" err="1"/>
              <a:t>Pargament</a:t>
            </a:r>
            <a:r>
              <a:rPr lang="en-US" sz="2000" baseline="30000" dirty="0"/>
              <a:t>, 2007)</a:t>
            </a:r>
            <a:br>
              <a:rPr lang="en-US" sz="2000" baseline="30000" dirty="0"/>
            </a:br>
            <a:endParaRPr lang="en-US" sz="2000" baseline="30000" dirty="0"/>
          </a:p>
          <a:p>
            <a:pPr marL="137160" indent="0">
              <a:buNone/>
            </a:pPr>
            <a:endParaRPr lang="en-US" sz="2000" baseline="30000" dirty="0"/>
          </a:p>
          <a:p>
            <a:r>
              <a:rPr lang="en-US" sz="2000" dirty="0"/>
              <a:t>Military members are more likely to seek spiritual support from Chaplains than from mental health care providers </a:t>
            </a:r>
            <a:r>
              <a:rPr lang="en-US" sz="2000" baseline="30000" dirty="0"/>
              <a:t>(Becerra &amp; Greenblatt, 1991; </a:t>
            </a:r>
            <a:r>
              <a:rPr lang="en-US" sz="2000" baseline="30000" dirty="0" err="1"/>
              <a:t>Hobfoll</a:t>
            </a:r>
            <a:r>
              <a:rPr lang="en-US" sz="2000" baseline="30000" dirty="0"/>
              <a:t>, et al, 1991; </a:t>
            </a:r>
            <a:r>
              <a:rPr lang="en-US" sz="2000" baseline="30000" dirty="0" err="1"/>
              <a:t>Tanielian</a:t>
            </a:r>
            <a:r>
              <a:rPr lang="en-US" sz="2000" baseline="30000" dirty="0"/>
              <a:t> &amp; </a:t>
            </a:r>
            <a:r>
              <a:rPr lang="en-US" sz="2000" baseline="30000" dirty="0" err="1"/>
              <a:t>Jaycox</a:t>
            </a:r>
            <a:r>
              <a:rPr lang="en-US" sz="2000" baseline="30000" dirty="0"/>
              <a:t>, 2008; </a:t>
            </a:r>
            <a:r>
              <a:rPr lang="en-US" sz="2000" baseline="30000" dirty="0" err="1"/>
              <a:t>Visco</a:t>
            </a:r>
            <a:r>
              <a:rPr lang="en-US" sz="2000" baseline="30000" dirty="0"/>
              <a:t>, 2009)</a:t>
            </a:r>
            <a:br>
              <a:rPr lang="en-US" sz="2000" baseline="30000" dirty="0"/>
            </a:br>
            <a:endParaRPr lang="en-US" sz="2000" dirty="0"/>
          </a:p>
          <a:p>
            <a:r>
              <a:rPr lang="en-US" sz="2000" dirty="0"/>
              <a:t>Practically focused upon values for living </a:t>
            </a:r>
            <a:r>
              <a:rPr lang="en-US" sz="2000" baseline="30000" dirty="0"/>
              <a:t>(</a:t>
            </a:r>
            <a:r>
              <a:rPr lang="en-US" sz="2000" baseline="30000" dirty="0" err="1"/>
              <a:t>Drescher</a:t>
            </a:r>
            <a:r>
              <a:rPr lang="en-US" sz="2000" baseline="30000" dirty="0"/>
              <a:t>, Smith &amp; Foy, 2007)</a:t>
            </a:r>
          </a:p>
          <a:p>
            <a:r>
              <a:rPr lang="en-US" sz="2000" dirty="0">
                <a:latin typeface="Arial" panose="020B0604020202020204" pitchFamily="34" charset="0"/>
                <a:cs typeface="Arial" panose="020B0604020202020204" pitchFamily="34" charset="0"/>
              </a:rPr>
              <a:t>Wounds frequently appear well-after the triggering events, are not “fixed” easily or quickly. </a:t>
            </a:r>
            <a:r>
              <a:rPr lang="en-US" sz="2000" baseline="30000" dirty="0">
                <a:latin typeface="Arial" panose="020B0604020202020204" pitchFamily="34" charset="0"/>
                <a:cs typeface="Arial" panose="020B0604020202020204" pitchFamily="34" charset="0"/>
              </a:rPr>
              <a:t>(Currier et al., 2015a; Fontana and </a:t>
            </a:r>
            <a:r>
              <a:rPr lang="en-US" sz="2000" baseline="30000" dirty="0" err="1">
                <a:latin typeface="Arial" panose="020B0604020202020204" pitchFamily="34" charset="0"/>
                <a:cs typeface="Arial" panose="020B0604020202020204" pitchFamily="34" charset="0"/>
              </a:rPr>
              <a:t>Rosenheck</a:t>
            </a:r>
            <a:r>
              <a:rPr lang="en-US" sz="2000" baseline="30000" dirty="0">
                <a:latin typeface="Arial" panose="020B0604020202020204" pitchFamily="34" charset="0"/>
                <a:cs typeface="Arial" panose="020B0604020202020204" pitchFamily="34" charset="0"/>
              </a:rPr>
              <a:t>, 2004; </a:t>
            </a:r>
            <a:r>
              <a:rPr lang="en-US" sz="2000" baseline="30000" dirty="0" err="1">
                <a:latin typeface="Arial" panose="020B0604020202020204" pitchFamily="34" charset="0"/>
                <a:cs typeface="Arial" panose="020B0604020202020204" pitchFamily="34" charset="0"/>
              </a:rPr>
              <a:t>Litz</a:t>
            </a:r>
            <a:r>
              <a:rPr lang="en-US" sz="2000" baseline="30000" dirty="0">
                <a:latin typeface="Arial" panose="020B0604020202020204" pitchFamily="34" charset="0"/>
                <a:cs typeface="Arial" panose="020B0604020202020204" pitchFamily="34" charset="0"/>
              </a:rPr>
              <a:t>, et al, 2009; </a:t>
            </a:r>
            <a:r>
              <a:rPr lang="en-US" sz="2000" baseline="30000" dirty="0" err="1">
                <a:latin typeface="Arial" panose="020B0604020202020204" pitchFamily="34" charset="0"/>
                <a:cs typeface="Arial" panose="020B0604020202020204" pitchFamily="34" charset="0"/>
              </a:rPr>
              <a:t>Witvliet</a:t>
            </a:r>
            <a:r>
              <a:rPr lang="en-US" sz="2000" baseline="30000" dirty="0">
                <a:latin typeface="Arial" panose="020B0604020202020204" pitchFamily="34" charset="0"/>
                <a:cs typeface="Arial" panose="020B0604020202020204" pitchFamily="34" charset="0"/>
              </a:rPr>
              <a:t> et al., 2004)</a:t>
            </a:r>
            <a:br>
              <a:rPr lang="en-US" sz="2000" baseline="30000" dirty="0">
                <a:latin typeface="Arial" panose="020B0604020202020204" pitchFamily="34" charset="0"/>
                <a:cs typeface="Arial" panose="020B0604020202020204" pitchFamily="34" charset="0"/>
              </a:rPr>
            </a:br>
            <a:endParaRPr lang="en-US" sz="2000" baseline="30000" dirty="0">
              <a:latin typeface="Arial" panose="020B0604020202020204" pitchFamily="34" charset="0"/>
              <a:cs typeface="Arial" panose="020B0604020202020204" pitchFamily="34" charset="0"/>
            </a:endParaRPr>
          </a:p>
          <a:p>
            <a:endParaRPr lang="en-US" sz="2000" baseline="30000" dirty="0"/>
          </a:p>
        </p:txBody>
      </p:sp>
      <p:sp>
        <p:nvSpPr>
          <p:cNvPr id="5" name="Date Placeholder 4"/>
          <p:cNvSpPr>
            <a:spLocks noGrp="1"/>
          </p:cNvSpPr>
          <p:nvPr>
            <p:ph type="dt" sz="half" idx="10"/>
          </p:nvPr>
        </p:nvSpPr>
        <p:spPr>
          <a:xfrm>
            <a:off x="0" y="6492875"/>
            <a:ext cx="3657600" cy="365125"/>
          </a:xfrm>
        </p:spPr>
        <p:txBody>
          <a:bodyPr/>
          <a:lstStyle/>
          <a:p>
            <a:r>
              <a:rPr lang="en-US" dirty="0"/>
              <a:t>Moral Injury/Spiritual Distress: A Scoping Study</a:t>
            </a:r>
          </a:p>
        </p:txBody>
      </p:sp>
      <p:sp>
        <p:nvSpPr>
          <p:cNvPr id="4" name="Slide Number Placeholder 3"/>
          <p:cNvSpPr>
            <a:spLocks noGrp="1"/>
          </p:cNvSpPr>
          <p:nvPr>
            <p:ph type="sldNum" sz="quarter" idx="12"/>
          </p:nvPr>
        </p:nvSpPr>
        <p:spPr/>
        <p:txBody>
          <a:bodyPr/>
          <a:lstStyle/>
          <a:p>
            <a:fld id="{63325870-3A19-41C7-86BB-E25883363DE6}" type="slidenum">
              <a:rPr lang="en-US" smtClean="0"/>
              <a:t>18</a:t>
            </a:fld>
            <a:endParaRPr lang="en-US" dirty="0"/>
          </a:p>
        </p:txBody>
      </p:sp>
    </p:spTree>
    <p:extLst>
      <p:ext uri="{BB962C8B-B14F-4D97-AF65-F5344CB8AC3E}">
        <p14:creationId xmlns:p14="http://schemas.microsoft.com/office/powerpoint/2010/main" val="2658167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533400"/>
          </a:xfrm>
        </p:spPr>
        <p:txBody>
          <a:bodyPr>
            <a:noAutofit/>
          </a:bodyPr>
          <a:lstStyle/>
          <a:p>
            <a:pPr algn="ctr"/>
            <a:r>
              <a:rPr lang="en-US" sz="2800" dirty="0">
                <a:solidFill>
                  <a:schemeClr val="tx1"/>
                </a:solidFill>
                <a:effectLst/>
                <a:latin typeface="Arial Black" panose="020B0A04020102020204" pitchFamily="34" charset="0"/>
              </a:rPr>
              <a:t>Spiritually-Integrated Interventions:</a:t>
            </a:r>
            <a:br>
              <a:rPr lang="en-US" sz="2800" dirty="0">
                <a:solidFill>
                  <a:schemeClr val="tx1"/>
                </a:solidFill>
                <a:effectLst/>
                <a:latin typeface="Arial Black" panose="020B0A04020102020204" pitchFamily="34" charset="0"/>
              </a:rPr>
            </a:br>
            <a:r>
              <a:rPr lang="en-US" sz="2800" dirty="0">
                <a:solidFill>
                  <a:schemeClr val="tx1"/>
                </a:solidFill>
                <a:effectLst/>
                <a:latin typeface="Arial Black" panose="020B0A04020102020204" pitchFamily="34" charset="0"/>
              </a:rPr>
              <a:t> Current Role of Chaplains and Clergy</a:t>
            </a:r>
          </a:p>
        </p:txBody>
      </p:sp>
      <p:sp>
        <p:nvSpPr>
          <p:cNvPr id="3" name="Content Placeholder 2"/>
          <p:cNvSpPr>
            <a:spLocks noGrp="1"/>
          </p:cNvSpPr>
          <p:nvPr>
            <p:ph idx="1"/>
          </p:nvPr>
        </p:nvSpPr>
        <p:spPr>
          <a:xfrm>
            <a:off x="381000" y="1447800"/>
            <a:ext cx="8610600" cy="4724400"/>
          </a:xfrm>
        </p:spPr>
        <p:txBody>
          <a:bodyPr anchor="t">
            <a:noAutofit/>
          </a:bodyPr>
          <a:lstStyle/>
          <a:p>
            <a:r>
              <a:rPr lang="en-US" sz="2400" dirty="0">
                <a:latin typeface="Arial" panose="020B0604020202020204" pitchFamily="34" charset="0"/>
                <a:cs typeface="Arial" panose="020B0604020202020204" pitchFamily="34" charset="0"/>
              </a:rPr>
              <a:t>Shared spirituality can increase rapport/trust </a:t>
            </a:r>
            <a:r>
              <a:rPr lang="en-US" sz="1000" baseline="30000" dirty="0">
                <a:latin typeface="Arial" panose="020B0604020202020204" pitchFamily="34" charset="0"/>
                <a:cs typeface="Arial" panose="020B0604020202020204" pitchFamily="34" charset="0"/>
              </a:rPr>
              <a:t>(</a:t>
            </a:r>
            <a:r>
              <a:rPr lang="en-US" sz="1000" baseline="30000" dirty="0" err="1">
                <a:latin typeface="Arial" panose="020B0604020202020204" pitchFamily="34" charset="0"/>
                <a:cs typeface="Arial" panose="020B0604020202020204" pitchFamily="34" charset="0"/>
              </a:rPr>
              <a:t>Borneman</a:t>
            </a:r>
            <a:r>
              <a:rPr lang="en-US" sz="1000" baseline="30000" dirty="0">
                <a:latin typeface="Arial" panose="020B0604020202020204" pitchFamily="34" charset="0"/>
                <a:cs typeface="Arial" panose="020B0604020202020204" pitchFamily="34" charset="0"/>
              </a:rPr>
              <a:t>, Ferrell, &amp; </a:t>
            </a:r>
            <a:r>
              <a:rPr lang="en-US" sz="1000" baseline="30000" dirty="0" err="1">
                <a:latin typeface="Arial" panose="020B0604020202020204" pitchFamily="34" charset="0"/>
                <a:cs typeface="Arial" panose="020B0604020202020204" pitchFamily="34" charset="0"/>
              </a:rPr>
              <a:t>Puchalski</a:t>
            </a:r>
            <a:r>
              <a:rPr lang="en-US" sz="1000" baseline="30000" dirty="0">
                <a:latin typeface="Arial" panose="020B0604020202020204" pitchFamily="34" charset="0"/>
                <a:cs typeface="Arial" panose="020B0604020202020204" pitchFamily="34" charset="0"/>
              </a:rPr>
              <a:t>, 2010)</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Religious crisis associated with increased use of behavioral health services </a:t>
            </a:r>
            <a:r>
              <a:rPr lang="en-US" sz="1400" baseline="30000" dirty="0">
                <a:latin typeface="Arial" panose="020B0604020202020204" pitchFamily="34" charset="0"/>
                <a:cs typeface="Arial" panose="020B0604020202020204" pitchFamily="34" charset="0"/>
              </a:rPr>
              <a:t>(Fontana &amp; </a:t>
            </a:r>
            <a:r>
              <a:rPr lang="en-US" sz="1400" baseline="30000" dirty="0" err="1">
                <a:latin typeface="Arial" panose="020B0604020202020204" pitchFamily="34" charset="0"/>
                <a:cs typeface="Arial" panose="020B0604020202020204" pitchFamily="34" charset="0"/>
              </a:rPr>
              <a:t>Rosenheck</a:t>
            </a:r>
            <a:r>
              <a:rPr lang="en-US" sz="1400" baseline="30000" dirty="0">
                <a:latin typeface="Arial" panose="020B0604020202020204" pitchFamily="34" charset="0"/>
                <a:cs typeface="Arial" panose="020B0604020202020204" pitchFamily="34" charset="0"/>
              </a:rPr>
              <a:t>, 2004)</a:t>
            </a:r>
          </a:p>
          <a:p>
            <a:r>
              <a:rPr lang="en-US" sz="2400" dirty="0">
                <a:latin typeface="Arial" panose="020B0604020202020204" pitchFamily="34" charset="0"/>
                <a:cs typeface="Arial" panose="020B0604020202020204" pitchFamily="34" charset="0"/>
              </a:rPr>
              <a:t>Clergy are as likely as a mental health specialist to be sought out </a:t>
            </a:r>
            <a:r>
              <a:rPr lang="en-US" sz="1400" baseline="30000" dirty="0">
                <a:latin typeface="Arial" panose="020B0604020202020204" pitchFamily="34" charset="0"/>
                <a:cs typeface="Arial" panose="020B0604020202020204" pitchFamily="34" charset="0"/>
              </a:rPr>
              <a:t>(</a:t>
            </a:r>
            <a:r>
              <a:rPr lang="en-US" sz="1400" baseline="30000" dirty="0" err="1">
                <a:latin typeface="Arial" panose="020B0604020202020204" pitchFamily="34" charset="0"/>
                <a:cs typeface="Arial" panose="020B0604020202020204" pitchFamily="34" charset="0"/>
              </a:rPr>
              <a:t>Hohmann</a:t>
            </a:r>
            <a:r>
              <a:rPr lang="en-US" sz="1400" baseline="30000" dirty="0">
                <a:latin typeface="Arial" panose="020B0604020202020204" pitchFamily="34" charset="0"/>
                <a:cs typeface="Arial" panose="020B0604020202020204" pitchFamily="34" charset="0"/>
              </a:rPr>
              <a:t> &amp; Larson, 1993)</a:t>
            </a:r>
          </a:p>
          <a:p>
            <a:r>
              <a:rPr lang="en-US" sz="2400" dirty="0">
                <a:latin typeface="Arial" panose="020B0604020202020204" pitchFamily="34" charset="0"/>
                <a:cs typeface="Arial" panose="020B0604020202020204" pitchFamily="34" charset="0"/>
              </a:rPr>
              <a:t>Department of Labor statistics: number of hours interfaith clergy engage in pastoral counseling far exceeds the number of hours of treatment recorded by mental health professional members of American Psychiatric Association</a:t>
            </a:r>
          </a:p>
          <a:p>
            <a:pPr algn="just"/>
            <a:endParaRPr lang="en-US" sz="2000" dirty="0"/>
          </a:p>
          <a:p>
            <a:pPr algn="just"/>
            <a:endParaRPr lang="en-US" sz="2000" dirty="0"/>
          </a:p>
        </p:txBody>
      </p:sp>
      <p:sp>
        <p:nvSpPr>
          <p:cNvPr id="4" name="Date Placeholder 3"/>
          <p:cNvSpPr>
            <a:spLocks noGrp="1"/>
          </p:cNvSpPr>
          <p:nvPr>
            <p:ph type="dt" sz="half" idx="10"/>
          </p:nvPr>
        </p:nvSpPr>
        <p:spPr>
          <a:xfrm>
            <a:off x="0" y="6492875"/>
            <a:ext cx="3733800" cy="365125"/>
          </a:xfrm>
        </p:spPr>
        <p:txBody>
          <a:bodyPr/>
          <a:lstStyle/>
          <a:p>
            <a:r>
              <a:rPr lang="en-US" dirty="0"/>
              <a:t>Moral Injury/Spiritual Distress: A Scoping Study</a:t>
            </a:r>
          </a:p>
        </p:txBody>
      </p:sp>
      <p:sp>
        <p:nvSpPr>
          <p:cNvPr id="5" name="Slide Number Placeholder 4"/>
          <p:cNvSpPr>
            <a:spLocks noGrp="1"/>
          </p:cNvSpPr>
          <p:nvPr>
            <p:ph type="sldNum" sz="quarter" idx="12"/>
          </p:nvPr>
        </p:nvSpPr>
        <p:spPr/>
        <p:txBody>
          <a:bodyPr/>
          <a:lstStyle/>
          <a:p>
            <a:fld id="{63325870-3A19-41C7-86BB-E25883363DE6}" type="slidenum">
              <a:rPr lang="en-US" smtClean="0"/>
              <a:t>19</a:t>
            </a:fld>
            <a:endParaRPr lang="en-US" dirty="0"/>
          </a:p>
        </p:txBody>
      </p:sp>
    </p:spTree>
    <p:extLst>
      <p:ext uri="{BB962C8B-B14F-4D97-AF65-F5344CB8AC3E}">
        <p14:creationId xmlns:p14="http://schemas.microsoft.com/office/powerpoint/2010/main" val="298312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63325870-3A19-41C7-86BB-E25883363DE6}" type="slidenum">
              <a:rPr lang="en-US" smtClean="0">
                <a:solidFill>
                  <a:prstClr val="black">
                    <a:shade val="50000"/>
                  </a:prstClr>
                </a:solidFill>
              </a:rPr>
              <a:pPr/>
              <a:t>2</a:t>
            </a:fld>
            <a:endParaRPr lang="en-US" dirty="0">
              <a:solidFill>
                <a:prstClr val="black">
                  <a:shade val="50000"/>
                </a:prstClr>
              </a:solidFill>
            </a:endParaRPr>
          </a:p>
        </p:txBody>
      </p:sp>
      <p:sp>
        <p:nvSpPr>
          <p:cNvPr id="4" name="Subtitle 3"/>
          <p:cNvSpPr>
            <a:spLocks noGrp="1"/>
          </p:cNvSpPr>
          <p:nvPr>
            <p:ph type="subTitle" idx="1"/>
          </p:nvPr>
        </p:nvSpPr>
        <p:spPr>
          <a:xfrm>
            <a:off x="0" y="3925514"/>
            <a:ext cx="6393130" cy="1713286"/>
          </a:xfrm>
        </p:spPr>
        <p:txBody>
          <a:bodyPr>
            <a:normAutofit fontScale="47500" lnSpcReduction="20000"/>
          </a:bodyPr>
          <a:lstStyle/>
          <a:p>
            <a:pPr algn="l"/>
            <a:r>
              <a:rPr lang="en-US" sz="3000" b="1" dirty="0">
                <a:latin typeface="Arial" panose="020B0604020202020204" pitchFamily="34" charset="0"/>
                <a:cs typeface="Arial" panose="020B0604020202020204" pitchFamily="34" charset="0"/>
              </a:rPr>
              <a:t>Research </a:t>
            </a:r>
            <a:r>
              <a:rPr lang="en-US" sz="2900" b="1" dirty="0">
                <a:solidFill>
                  <a:schemeClr val="tx1"/>
                </a:solidFill>
                <a:latin typeface="Arial" panose="020B0604020202020204" pitchFamily="34" charset="0"/>
                <a:cs typeface="Arial" panose="020B0604020202020204" pitchFamily="34" charset="0"/>
              </a:rPr>
              <a:t>Mentor:  Dr. Jeanette Irene Harris, </a:t>
            </a:r>
            <a:br>
              <a:rPr lang="en-US" sz="2900" b="1" dirty="0">
                <a:solidFill>
                  <a:schemeClr val="tx1"/>
                </a:solidFill>
                <a:latin typeface="Arial" panose="020B0604020202020204" pitchFamily="34" charset="0"/>
                <a:cs typeface="Arial" panose="020B0604020202020204" pitchFamily="34" charset="0"/>
              </a:rPr>
            </a:br>
            <a:r>
              <a:rPr lang="en-US" sz="2900" b="1" dirty="0">
                <a:solidFill>
                  <a:schemeClr val="tx1"/>
                </a:solidFill>
                <a:latin typeface="Arial" panose="020B0604020202020204" pitchFamily="34" charset="0"/>
                <a:cs typeface="Arial" panose="020B0604020202020204" pitchFamily="34" charset="0"/>
              </a:rPr>
              <a:t>                                  VA Minneapolis MN     </a:t>
            </a:r>
          </a:p>
          <a:p>
            <a:pPr algn="l"/>
            <a:r>
              <a:rPr lang="en-US" sz="2900" b="1" dirty="0">
                <a:solidFill>
                  <a:schemeClr val="tx1"/>
                </a:solidFill>
                <a:latin typeface="Arial" panose="020B0604020202020204" pitchFamily="34" charset="0"/>
                <a:cs typeface="Arial" panose="020B0604020202020204" pitchFamily="34" charset="0"/>
              </a:rPr>
              <a:t>Subject Matter Expert Consultants: </a:t>
            </a:r>
          </a:p>
          <a:p>
            <a:pPr algn="l"/>
            <a:r>
              <a:rPr lang="en-US" sz="2900" b="1" dirty="0">
                <a:solidFill>
                  <a:schemeClr val="tx1"/>
                </a:solidFill>
                <a:latin typeface="Arial" panose="020B0604020202020204" pitchFamily="34" charset="0"/>
                <a:cs typeface="Arial" panose="020B0604020202020204" pitchFamily="34" charset="0"/>
              </a:rPr>
              <a:t>     Dr. Joseph Currier, </a:t>
            </a:r>
            <a:r>
              <a:rPr lang="en-US" sz="2900" b="1" dirty="0">
                <a:latin typeface="Arial" panose="020B0604020202020204" pitchFamily="34" charset="0"/>
                <a:cs typeface="Arial" panose="020B0604020202020204" pitchFamily="34" charset="0"/>
              </a:rPr>
              <a:t>University of South Alabama</a:t>
            </a:r>
            <a:endParaRPr lang="en-US" sz="2900" b="1" dirty="0">
              <a:solidFill>
                <a:schemeClr val="tx1"/>
              </a:solidFill>
              <a:latin typeface="Arial" panose="020B0604020202020204" pitchFamily="34" charset="0"/>
              <a:cs typeface="Arial" panose="020B0604020202020204" pitchFamily="34" charset="0"/>
            </a:endParaRPr>
          </a:p>
          <a:p>
            <a:pPr algn="l"/>
            <a:r>
              <a:rPr lang="en-US" sz="2900" b="1" dirty="0">
                <a:solidFill>
                  <a:schemeClr val="tx1"/>
                </a:solidFill>
                <a:latin typeface="Arial" panose="020B0604020202020204" pitchFamily="34" charset="0"/>
                <a:cs typeface="Arial" panose="020B0604020202020204" pitchFamily="34" charset="0"/>
              </a:rPr>
              <a:t>     Dr. Marek S. </a:t>
            </a:r>
            <a:r>
              <a:rPr lang="en-US" sz="2900" b="1" dirty="0" err="1">
                <a:solidFill>
                  <a:schemeClr val="tx1"/>
                </a:solidFill>
                <a:latin typeface="Arial" panose="020B0604020202020204" pitchFamily="34" charset="0"/>
                <a:cs typeface="Arial" panose="020B0604020202020204" pitchFamily="34" charset="0"/>
              </a:rPr>
              <a:t>Kopacz</a:t>
            </a:r>
            <a:r>
              <a:rPr lang="en-US" sz="2900" b="1" dirty="0">
                <a:solidFill>
                  <a:schemeClr val="tx1"/>
                </a:solidFill>
                <a:latin typeface="Arial" panose="020B0604020202020204" pitchFamily="34" charset="0"/>
                <a:cs typeface="Arial" panose="020B0604020202020204" pitchFamily="34" charset="0"/>
              </a:rPr>
              <a:t>, </a:t>
            </a:r>
            <a:r>
              <a:rPr lang="en-US" sz="2900" b="1" dirty="0">
                <a:latin typeface="Arial" panose="020B0604020202020204" pitchFamily="34" charset="0"/>
                <a:cs typeface="Arial" panose="020B0604020202020204" pitchFamily="34" charset="0"/>
              </a:rPr>
              <a:t>VA Canandaigua, NY </a:t>
            </a:r>
          </a:p>
          <a:p>
            <a:pPr algn="l"/>
            <a:r>
              <a:rPr lang="en-US" sz="2900" b="1" dirty="0">
                <a:solidFill>
                  <a:schemeClr val="tx1"/>
                </a:solidFill>
                <a:latin typeface="Arial" panose="020B0604020202020204" pitchFamily="34" charset="0"/>
                <a:cs typeface="Arial" panose="020B0604020202020204" pitchFamily="34" charset="0"/>
              </a:rPr>
              <a:t>     Dr. Brett T. </a:t>
            </a:r>
            <a:r>
              <a:rPr lang="en-US" sz="2900" b="1" dirty="0" err="1">
                <a:solidFill>
                  <a:schemeClr val="tx1"/>
                </a:solidFill>
                <a:latin typeface="Arial" panose="020B0604020202020204" pitchFamily="34" charset="0"/>
                <a:cs typeface="Arial" panose="020B0604020202020204" pitchFamily="34" charset="0"/>
              </a:rPr>
              <a:t>Litz</a:t>
            </a:r>
            <a:r>
              <a:rPr lang="en-US" sz="2900" b="1" dirty="0">
                <a:latin typeface="Arial" panose="020B0604020202020204" pitchFamily="34" charset="0"/>
                <a:cs typeface="Arial" panose="020B0604020202020204" pitchFamily="34" charset="0"/>
              </a:rPr>
              <a:t>, Boston University, Massachusetts Veterans   </a:t>
            </a:r>
          </a:p>
          <a:p>
            <a:pPr algn="l"/>
            <a:r>
              <a:rPr lang="en-US" sz="2900" b="1" dirty="0">
                <a:latin typeface="Arial" panose="020B0604020202020204" pitchFamily="34" charset="0"/>
                <a:cs typeface="Arial" panose="020B0604020202020204" pitchFamily="34" charset="0"/>
              </a:rPr>
              <a:t>                                Epidemiological Research and Information Center</a:t>
            </a:r>
            <a:endParaRPr lang="en-US" sz="2900" b="1" dirty="0">
              <a:solidFill>
                <a:schemeClr val="tx1"/>
              </a:solidFill>
              <a:latin typeface="Arial" panose="020B0604020202020204" pitchFamily="34" charset="0"/>
              <a:cs typeface="Arial" panose="020B0604020202020204" pitchFamily="34" charset="0"/>
            </a:endParaRPr>
          </a:p>
          <a:p>
            <a:pPr algn="l"/>
            <a:r>
              <a:rPr lang="en-US" sz="2900" b="1" dirty="0">
                <a:solidFill>
                  <a:schemeClr val="tx1"/>
                </a:solidFill>
                <a:latin typeface="Arial" panose="020B0604020202020204" pitchFamily="34" charset="0"/>
                <a:cs typeface="Arial" panose="020B0604020202020204" pitchFamily="34" charset="0"/>
              </a:rPr>
              <a:t>Library Technician: Mr. Eric Hellman </a:t>
            </a:r>
            <a:r>
              <a:rPr lang="en-US" sz="2300" b="1" dirty="0">
                <a:solidFill>
                  <a:schemeClr val="tx1"/>
                </a:solidFill>
                <a:latin typeface="Arial" panose="020B0604020202020204" pitchFamily="34" charset="0"/>
                <a:cs typeface="Arial" panose="020B0604020202020204" pitchFamily="34" charset="0"/>
              </a:rPr>
              <a:t>                                                      </a:t>
            </a:r>
            <a:r>
              <a:rPr lang="en-US" sz="2300" b="1" dirty="0">
                <a:latin typeface="Arial" panose="020B0604020202020204" pitchFamily="34" charset="0"/>
                <a:cs typeface="Arial" panose="020B0604020202020204" pitchFamily="34" charset="0"/>
              </a:rPr>
              <a:t>                                                                        </a:t>
            </a:r>
          </a:p>
        </p:txBody>
      </p:sp>
      <p:sp>
        <p:nvSpPr>
          <p:cNvPr id="6" name="TextBox 5"/>
          <p:cNvSpPr txBox="1"/>
          <p:nvPr/>
        </p:nvSpPr>
        <p:spPr>
          <a:xfrm>
            <a:off x="1858731" y="1664922"/>
            <a:ext cx="5502321" cy="584775"/>
          </a:xfrm>
          <a:prstGeom prst="rect">
            <a:avLst/>
          </a:prstGeom>
          <a:noFill/>
        </p:spPr>
        <p:txBody>
          <a:bodyPr wrap="square" rtlCol="0">
            <a:spAutoFit/>
          </a:bodyPr>
          <a:lstStyle/>
          <a:p>
            <a:pPr algn="ctr"/>
            <a:r>
              <a:rPr lang="en-US" sz="3200" b="1" dirty="0">
                <a:solidFill>
                  <a:prstClr val="black"/>
                </a:solidFill>
                <a:latin typeface="Arial Black" panose="020B0A04020102020204" pitchFamily="34" charset="0"/>
                <a:cs typeface="Times New Roman" panose="02020603050405020304" pitchFamily="18" charset="0"/>
              </a:rPr>
              <a:t>Spiritual</a:t>
            </a:r>
            <a:r>
              <a:rPr lang="en-US" sz="3200" b="1" dirty="0">
                <a:solidFill>
                  <a:prstClr val="black"/>
                </a:solidFill>
                <a:latin typeface="Arial Black" panose="020B0A04020102020204" pitchFamily="34" charset="0"/>
              </a:rPr>
              <a:t> </a:t>
            </a:r>
            <a:r>
              <a:rPr lang="en-US" sz="3200" b="1" dirty="0">
                <a:solidFill>
                  <a:prstClr val="black"/>
                </a:solidFill>
                <a:latin typeface="Arial Black" panose="020B0A04020102020204" pitchFamily="34" charset="0"/>
                <a:cs typeface="Times New Roman" panose="02020603050405020304" pitchFamily="18" charset="0"/>
              </a:rPr>
              <a:t>Care</a:t>
            </a:r>
            <a:r>
              <a:rPr lang="en-US" sz="3200" b="1" dirty="0">
                <a:solidFill>
                  <a:prstClr val="black"/>
                </a:solidFill>
                <a:latin typeface="Arial Black" panose="020B0A04020102020204" pitchFamily="34" charset="0"/>
              </a:rPr>
              <a:t> </a:t>
            </a:r>
            <a:r>
              <a:rPr lang="en-US" sz="3200" b="1" dirty="0">
                <a:solidFill>
                  <a:prstClr val="black"/>
                </a:solidFill>
                <a:latin typeface="Arial Black" panose="020B0A04020102020204" pitchFamily="34" charset="0"/>
                <a:cs typeface="Times New Roman" panose="02020603050405020304" pitchFamily="18" charset="0"/>
              </a:rPr>
              <a:t>Research </a:t>
            </a:r>
          </a:p>
        </p:txBody>
      </p:sp>
      <p:sp>
        <p:nvSpPr>
          <p:cNvPr id="9" name="TextBox 8"/>
          <p:cNvSpPr txBox="1"/>
          <p:nvPr/>
        </p:nvSpPr>
        <p:spPr>
          <a:xfrm>
            <a:off x="1442852" y="2384048"/>
            <a:ext cx="5943600" cy="646331"/>
          </a:xfrm>
          <a:prstGeom prst="rect">
            <a:avLst/>
          </a:prstGeom>
          <a:noFill/>
        </p:spPr>
        <p:txBody>
          <a:bodyPr wrap="square" rtlCol="0">
            <a:spAutoFit/>
          </a:bodyPr>
          <a:lstStyle/>
          <a:p>
            <a:pPr algn="ctr"/>
            <a:r>
              <a:rPr lang="en-US" b="1" dirty="0">
                <a:solidFill>
                  <a:prstClr val="black"/>
                </a:solidFill>
                <a:latin typeface="Arial Black" panose="020B0A04020102020204" pitchFamily="34" charset="0"/>
              </a:rPr>
              <a:t>VA</a:t>
            </a:r>
            <a:r>
              <a:rPr lang="en-US" dirty="0">
                <a:solidFill>
                  <a:prstClr val="black"/>
                </a:solidFill>
                <a:latin typeface="Arial Black" panose="020B0A04020102020204" pitchFamily="34" charset="0"/>
              </a:rPr>
              <a:t> </a:t>
            </a:r>
            <a:r>
              <a:rPr lang="en-US" b="1" dirty="0">
                <a:solidFill>
                  <a:prstClr val="black"/>
                </a:solidFill>
                <a:latin typeface="Arial Black" panose="020B0A04020102020204" pitchFamily="34" charset="0"/>
              </a:rPr>
              <a:t>NYHHS Chaplain Residency Program </a:t>
            </a:r>
          </a:p>
          <a:p>
            <a:pPr algn="ctr"/>
            <a:r>
              <a:rPr lang="en-US" b="1" dirty="0">
                <a:solidFill>
                  <a:prstClr val="black"/>
                </a:solidFill>
                <a:latin typeface="Arial Black" panose="020B0A04020102020204" pitchFamily="34" charset="0"/>
              </a:rPr>
              <a:t>12 July 2017</a:t>
            </a:r>
          </a:p>
        </p:txBody>
      </p:sp>
      <p:sp>
        <p:nvSpPr>
          <p:cNvPr id="10" name="TextBox 9"/>
          <p:cNvSpPr txBox="1"/>
          <p:nvPr/>
        </p:nvSpPr>
        <p:spPr>
          <a:xfrm>
            <a:off x="1524000" y="3146048"/>
            <a:ext cx="6248400" cy="892552"/>
          </a:xfrm>
          <a:prstGeom prst="rect">
            <a:avLst/>
          </a:prstGeom>
          <a:noFill/>
        </p:spPr>
        <p:txBody>
          <a:bodyPr wrap="square" rtlCol="0">
            <a:spAutoFit/>
          </a:bodyPr>
          <a:lstStyle/>
          <a:p>
            <a:pPr algn="ctr"/>
            <a:r>
              <a:rPr lang="en-US" sz="1600" b="1" dirty="0">
                <a:solidFill>
                  <a:prstClr val="black"/>
                </a:solidFill>
                <a:latin typeface="Arial Black" panose="020B0A04020102020204" pitchFamily="34" charset="0"/>
                <a:cs typeface="Arial" panose="020B0604020202020204" pitchFamily="34" charset="0"/>
              </a:rPr>
              <a:t>Team: Chaplain Residents Courtney Ducharme, </a:t>
            </a:r>
            <a:br>
              <a:rPr lang="en-US" sz="1600" b="1" dirty="0">
                <a:solidFill>
                  <a:prstClr val="black"/>
                </a:solidFill>
                <a:latin typeface="Arial Black" panose="020B0A04020102020204" pitchFamily="34" charset="0"/>
                <a:cs typeface="Arial" panose="020B0604020202020204" pitchFamily="34" charset="0"/>
              </a:rPr>
            </a:br>
            <a:r>
              <a:rPr lang="en-US" sz="1600" b="1" dirty="0">
                <a:solidFill>
                  <a:prstClr val="black"/>
                </a:solidFill>
                <a:latin typeface="Arial Black" panose="020B0A04020102020204" pitchFamily="34" charset="0"/>
                <a:cs typeface="Arial" panose="020B0604020202020204" pitchFamily="34" charset="0"/>
              </a:rPr>
              <a:t>David Ani, Ahmet Atlig, Richard Mattox, Stacy Sokol</a:t>
            </a:r>
            <a:r>
              <a:rPr lang="en-US" sz="2000" b="1" dirty="0">
                <a:solidFill>
                  <a:prstClr val="black"/>
                </a:solidFill>
                <a:cs typeface="Arial" panose="020B0604020202020204" pitchFamily="34" charset="0"/>
              </a:rPr>
              <a:t/>
            </a:r>
            <a:br>
              <a:rPr lang="en-US" sz="2000" b="1" dirty="0">
                <a:solidFill>
                  <a:prstClr val="black"/>
                </a:solidFill>
                <a:cs typeface="Arial" panose="020B0604020202020204" pitchFamily="34" charset="0"/>
              </a:rPr>
            </a:br>
            <a:endParaRPr lang="en-US" sz="2000" b="1" dirty="0">
              <a:solidFill>
                <a:prstClr val="black"/>
              </a:solidFill>
            </a:endParaRPr>
          </a:p>
        </p:txBody>
      </p:sp>
      <p:sp>
        <p:nvSpPr>
          <p:cNvPr id="15" name="TextBox 14"/>
          <p:cNvSpPr txBox="1"/>
          <p:nvPr/>
        </p:nvSpPr>
        <p:spPr>
          <a:xfrm>
            <a:off x="381000" y="152400"/>
            <a:ext cx="8763000" cy="1323439"/>
          </a:xfrm>
          <a:prstGeom prst="rect">
            <a:avLst/>
          </a:prstGeom>
          <a:noFill/>
        </p:spPr>
        <p:txBody>
          <a:bodyPr wrap="square" rtlCol="0">
            <a:spAutoFit/>
          </a:bodyPr>
          <a:lstStyle/>
          <a:p>
            <a:pPr algn="ctr"/>
            <a:r>
              <a:rPr lang="en-US" sz="4000" b="1" dirty="0">
                <a:solidFill>
                  <a:prstClr val="black"/>
                </a:solidFill>
                <a:latin typeface="Arial Black" panose="020B0A04020102020204" pitchFamily="34" charset="0"/>
              </a:rPr>
              <a:t>Moral Injury/Spiritual Distress: A Scoping Study</a:t>
            </a:r>
          </a:p>
        </p:txBody>
      </p:sp>
      <p:sp>
        <p:nvSpPr>
          <p:cNvPr id="5" name="TextBox 4"/>
          <p:cNvSpPr txBox="1"/>
          <p:nvPr/>
        </p:nvSpPr>
        <p:spPr>
          <a:xfrm>
            <a:off x="4648200" y="3800379"/>
            <a:ext cx="4800600" cy="954107"/>
          </a:xfrm>
          <a:prstGeom prst="rect">
            <a:avLst/>
          </a:prstGeom>
          <a:noFill/>
        </p:spPr>
        <p:txBody>
          <a:bodyPr wrap="square" rtlCol="0">
            <a:spAutoFit/>
          </a:bodyPr>
          <a:lstStyle/>
          <a:p>
            <a:r>
              <a:rPr lang="en-US" sz="1400" b="1" dirty="0">
                <a:solidFill>
                  <a:prstClr val="black"/>
                </a:solidFill>
                <a:cs typeface="Arial" panose="020B0604020202020204" pitchFamily="34" charset="0"/>
              </a:rPr>
              <a:t>CPE Supervisor: Chaplain Andrew Sioleti, IV </a:t>
            </a:r>
            <a:br>
              <a:rPr lang="en-US" sz="1400" b="1" dirty="0">
                <a:solidFill>
                  <a:prstClr val="black"/>
                </a:solidFill>
                <a:cs typeface="Arial" panose="020B0604020202020204" pitchFamily="34" charset="0"/>
              </a:rPr>
            </a:br>
            <a:r>
              <a:rPr lang="en-US" sz="1400" b="1" dirty="0">
                <a:solidFill>
                  <a:prstClr val="black"/>
                </a:solidFill>
                <a:cs typeface="Arial" panose="020B0604020202020204" pitchFamily="34" charset="0"/>
              </a:rPr>
              <a:t>Dei, LCSW, </a:t>
            </a:r>
            <a:r>
              <a:rPr lang="en-US" sz="1400" b="1" dirty="0" err="1">
                <a:solidFill>
                  <a:prstClr val="black"/>
                </a:solidFill>
                <a:cs typeface="Arial" panose="020B0604020202020204" pitchFamily="34" charset="0"/>
              </a:rPr>
              <a:t>D.Min</a:t>
            </a:r>
            <a:r>
              <a:rPr lang="en-US" sz="1400" b="1" dirty="0">
                <a:solidFill>
                  <a:prstClr val="black"/>
                </a:solidFill>
                <a:cs typeface="Arial" panose="020B0604020202020204" pitchFamily="34" charset="0"/>
              </a:rPr>
              <a:t>, Chief of Chaplains, VA NYHHS,</a:t>
            </a:r>
          </a:p>
          <a:p>
            <a:r>
              <a:rPr lang="en-US" sz="1400" b="1" dirty="0">
                <a:solidFill>
                  <a:prstClr val="black"/>
                </a:solidFill>
                <a:cs typeface="Arial" panose="020B0604020202020204" pitchFamily="34" charset="0"/>
              </a:rPr>
              <a:t>ACPE Certified Educator </a:t>
            </a:r>
          </a:p>
          <a:p>
            <a:r>
              <a:rPr lang="en-US" sz="1400" b="1" dirty="0">
                <a:solidFill>
                  <a:prstClr val="black"/>
                </a:solidFill>
                <a:cs typeface="Arial" panose="020B0604020202020204" pitchFamily="34" charset="0"/>
              </a:rPr>
              <a:t>Research Instructor:  Chaplain Fellow John Schultz </a:t>
            </a:r>
          </a:p>
        </p:txBody>
      </p:sp>
      <p:sp>
        <p:nvSpPr>
          <p:cNvPr id="2" name="TextBox 1"/>
          <p:cNvSpPr txBox="1"/>
          <p:nvPr/>
        </p:nvSpPr>
        <p:spPr>
          <a:xfrm>
            <a:off x="1006522" y="5878015"/>
            <a:ext cx="7238999" cy="707886"/>
          </a:xfrm>
          <a:prstGeom prst="rect">
            <a:avLst/>
          </a:prstGeom>
          <a:noFill/>
        </p:spPr>
        <p:txBody>
          <a:bodyPr wrap="square" rtlCol="0">
            <a:spAutoFit/>
          </a:bodyPr>
          <a:lstStyle/>
          <a:p>
            <a:r>
              <a:rPr lang="en-US" sz="1000" dirty="0">
                <a:solidFill>
                  <a:prstClr val="black"/>
                </a:solidFill>
              </a:rPr>
              <a:t>This material is based upon work supported (or supported in part) by the Department of Veterans Affairs, Veterans Health Administration, Office of Research and Development. The contents of the publication/presentation do not represent the views of the Department of Veterans Affairs or the United States Government. Correspondence concerning this article should be sent to Chaplain Andrew Sioleti, </a:t>
            </a:r>
            <a:r>
              <a:rPr lang="en-US" sz="1000" dirty="0">
                <a:solidFill>
                  <a:prstClr val="black"/>
                </a:solidFill>
                <a:hlinkClick r:id="rId3"/>
              </a:rPr>
              <a:t>andrew.siolet@va.gov</a:t>
            </a:r>
            <a:r>
              <a:rPr lang="en-US" sz="1000" dirty="0">
                <a:solidFill>
                  <a:prstClr val="black"/>
                </a:solidFill>
              </a:rPr>
              <a:t> or 212-686-7500, ext. 7371.</a:t>
            </a:r>
          </a:p>
        </p:txBody>
      </p:sp>
    </p:spTree>
    <p:extLst>
      <p:ext uri="{BB962C8B-B14F-4D97-AF65-F5344CB8AC3E}">
        <p14:creationId xmlns:p14="http://schemas.microsoft.com/office/powerpoint/2010/main" val="342516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954137" cy="1188132"/>
          </a:xfrm>
        </p:spPr>
        <p:txBody>
          <a:bodyPr>
            <a:normAutofit/>
          </a:bodyPr>
          <a:lstStyle/>
          <a:p>
            <a:r>
              <a:rPr lang="en-US" sz="3600" dirty="0">
                <a:solidFill>
                  <a:schemeClr val="tx1"/>
                </a:solidFill>
                <a:effectLst/>
                <a:latin typeface="Arial Black" panose="020B0A04020102020204" pitchFamily="34" charset="0"/>
              </a:rPr>
              <a:t>What is a Chaplain </a:t>
            </a:r>
            <a:r>
              <a:rPr lang="en-US" sz="1000" b="0" baseline="30000" dirty="0">
                <a:solidFill>
                  <a:schemeClr val="tx1"/>
                </a:solidFill>
                <a:effectLst/>
              </a:rPr>
              <a:t>(Haynes, 2017)</a:t>
            </a:r>
          </a:p>
        </p:txBody>
      </p:sp>
      <p:sp>
        <p:nvSpPr>
          <p:cNvPr id="3" name="Content Placeholder 2"/>
          <p:cNvSpPr>
            <a:spLocks noGrp="1"/>
          </p:cNvSpPr>
          <p:nvPr>
            <p:ph idx="1"/>
          </p:nvPr>
        </p:nvSpPr>
        <p:spPr>
          <a:xfrm>
            <a:off x="737573" y="1295400"/>
            <a:ext cx="7776863" cy="4084456"/>
          </a:xfrm>
        </p:spPr>
        <p:txBody>
          <a:bodyPr>
            <a:noAutofit/>
          </a:bodyPr>
          <a:lstStyle/>
          <a:p>
            <a:r>
              <a:rPr lang="en-US" sz="3200" dirty="0"/>
              <a:t>Specialist in guilt, shame, forgiveness, restoration, community and ritual</a:t>
            </a:r>
          </a:p>
          <a:p>
            <a:r>
              <a:rPr lang="en-US" sz="3200" dirty="0"/>
              <a:t>Moral/ethical authority</a:t>
            </a:r>
          </a:p>
          <a:p>
            <a:r>
              <a:rPr lang="en-US" sz="3200" dirty="0"/>
              <a:t>Representative of the Divine</a:t>
            </a:r>
          </a:p>
          <a:p>
            <a:r>
              <a:rPr lang="en-US" sz="3200" dirty="0"/>
              <a:t>Less stigma</a:t>
            </a:r>
          </a:p>
          <a:p>
            <a:r>
              <a:rPr lang="en-US" sz="3200" dirty="0"/>
              <a:t>Confidentiality</a:t>
            </a:r>
          </a:p>
        </p:txBody>
      </p:sp>
      <p:sp>
        <p:nvSpPr>
          <p:cNvPr id="5" name="Rectangle 4"/>
          <p:cNvSpPr/>
          <p:nvPr/>
        </p:nvSpPr>
        <p:spPr>
          <a:xfrm>
            <a:off x="238683" y="4867870"/>
            <a:ext cx="4866717" cy="923330"/>
          </a:xfrm>
          <a:prstGeom prst="rect">
            <a:avLst/>
          </a:prstGeom>
          <a:noFill/>
        </p:spPr>
        <p:txBody>
          <a:bodyPr wrap="none" lIns="91440" tIns="45720" rIns="91440" bIns="45720">
            <a:spAutoFit/>
          </a:bodyPr>
          <a:lstStyle/>
          <a:p>
            <a:pPr algn="ctr"/>
            <a:r>
              <a:rPr lang="en-US" sz="5400" b="1" dirty="0">
                <a:ln w="10541" cmpd="sng">
                  <a:solidFill>
                    <a:schemeClr val="accent1">
                      <a:shade val="88000"/>
                      <a:satMod val="110000"/>
                    </a:schemeClr>
                  </a:solidFill>
                  <a:prstDash val="solid"/>
                </a:ln>
                <a:solidFill>
                  <a:schemeClr val="bg2">
                    <a:lumMod val="75000"/>
                  </a:schemeClr>
                </a:solidFill>
              </a:rPr>
              <a:t>Non-judgmental</a:t>
            </a:r>
            <a:endParaRPr lang="en-US" sz="5400" b="1" cap="none" spc="0" dirty="0">
              <a:ln w="10541" cmpd="sng">
                <a:solidFill>
                  <a:schemeClr val="accent1">
                    <a:shade val="88000"/>
                    <a:satMod val="110000"/>
                  </a:schemeClr>
                </a:solidFill>
                <a:prstDash val="solid"/>
              </a:ln>
              <a:solidFill>
                <a:schemeClr val="bg2">
                  <a:lumMod val="75000"/>
                </a:schemeClr>
              </a:solidFill>
              <a:effectLst/>
            </a:endParaRPr>
          </a:p>
        </p:txBody>
      </p:sp>
      <p:sp>
        <p:nvSpPr>
          <p:cNvPr id="6" name="Rectangle 5"/>
          <p:cNvSpPr/>
          <p:nvPr/>
        </p:nvSpPr>
        <p:spPr>
          <a:xfrm>
            <a:off x="4800600" y="4343400"/>
            <a:ext cx="3810660" cy="923330"/>
          </a:xfrm>
          <a:prstGeom prst="rect">
            <a:avLst/>
          </a:prstGeom>
          <a:noFill/>
        </p:spPr>
        <p:txBody>
          <a:bodyPr wrap="none" lIns="91440" tIns="45720" rIns="91440" bIns="45720">
            <a:spAutoFit/>
          </a:bodyPr>
          <a:lstStyle/>
          <a:p>
            <a:pPr algn="ct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Non-anxious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Rectangle 6"/>
          <p:cNvSpPr/>
          <p:nvPr/>
        </p:nvSpPr>
        <p:spPr>
          <a:xfrm>
            <a:off x="197523" y="5876330"/>
            <a:ext cx="3764877" cy="769441"/>
          </a:xfrm>
          <a:prstGeom prst="rect">
            <a:avLst/>
          </a:prstGeom>
          <a:noFill/>
        </p:spPr>
        <p:txBody>
          <a:bodyPr wrap="none" lIns="91440" tIns="45720" rIns="91440" bIns="45720">
            <a:spAutoFit/>
          </a:bodyPr>
          <a:lstStyle/>
          <a:p>
            <a:pPr algn="ctr"/>
            <a:r>
              <a:rPr lang="en-US" sz="4400" b="1" i="1" dirty="0">
                <a:ln w="10541" cmpd="sng">
                  <a:solidFill>
                    <a:schemeClr val="accent1">
                      <a:shade val="88000"/>
                      <a:satMod val="110000"/>
                    </a:schemeClr>
                  </a:solidFill>
                  <a:prstDash val="solid"/>
                </a:ln>
                <a:solidFill>
                  <a:srgbClr val="00B050"/>
                </a:solidFill>
              </a:rPr>
              <a:t>Compassionate</a:t>
            </a:r>
            <a:endParaRPr lang="en-US" sz="4400" b="1" i="1" cap="none" spc="0" dirty="0">
              <a:ln w="10541" cmpd="sng">
                <a:solidFill>
                  <a:schemeClr val="accent1">
                    <a:shade val="88000"/>
                    <a:satMod val="110000"/>
                  </a:schemeClr>
                </a:solidFill>
                <a:prstDash val="solid"/>
              </a:ln>
              <a:solidFill>
                <a:srgbClr val="00B050"/>
              </a:solidFill>
              <a:effectLst/>
            </a:endParaRPr>
          </a:p>
        </p:txBody>
      </p:sp>
      <p:sp>
        <p:nvSpPr>
          <p:cNvPr id="8" name="Rectangle 7"/>
          <p:cNvSpPr/>
          <p:nvPr/>
        </p:nvSpPr>
        <p:spPr>
          <a:xfrm>
            <a:off x="6018988" y="3420070"/>
            <a:ext cx="2239011" cy="923330"/>
          </a:xfrm>
          <a:prstGeom prst="rect">
            <a:avLst/>
          </a:prstGeom>
          <a:noFill/>
        </p:spPr>
        <p:txBody>
          <a:bodyPr wrap="none" lIns="91440" tIns="45720" rIns="91440" bIns="45720">
            <a:spAutoFit/>
          </a:bodyPr>
          <a:lstStyle/>
          <a:p>
            <a:pPr algn="ctr"/>
            <a:r>
              <a:rPr lang="en-US" sz="5400" b="1" dirty="0">
                <a:ln w="10541" cmpd="sng">
                  <a:solidFill>
                    <a:schemeClr val="accent1">
                      <a:shade val="88000"/>
                      <a:satMod val="110000"/>
                    </a:schemeClr>
                  </a:solidFill>
                  <a:prstDash val="solid"/>
                </a:ln>
                <a:solidFill>
                  <a:srgbClr val="7030A0"/>
                </a:solidFill>
              </a:rPr>
              <a:t>Patient</a:t>
            </a:r>
            <a:endParaRPr lang="en-US" sz="5400" b="1" cap="none" spc="0" dirty="0">
              <a:ln w="10541" cmpd="sng">
                <a:solidFill>
                  <a:schemeClr val="accent1">
                    <a:shade val="88000"/>
                    <a:satMod val="110000"/>
                  </a:schemeClr>
                </a:solidFill>
                <a:prstDash val="solid"/>
              </a:ln>
              <a:solidFill>
                <a:srgbClr val="7030A0"/>
              </a:solidFill>
              <a:effectLst/>
            </a:endParaRPr>
          </a:p>
        </p:txBody>
      </p:sp>
      <p:sp>
        <p:nvSpPr>
          <p:cNvPr id="9" name="Rectangle 8"/>
          <p:cNvSpPr/>
          <p:nvPr/>
        </p:nvSpPr>
        <p:spPr>
          <a:xfrm>
            <a:off x="4558130" y="5522387"/>
            <a:ext cx="4295599" cy="707886"/>
          </a:xfrm>
          <a:prstGeom prst="rect">
            <a:avLst/>
          </a:prstGeom>
          <a:noFill/>
        </p:spPr>
        <p:txBody>
          <a:bodyPr wrap="none" lIns="91440" tIns="45720" rIns="91440" bIns="45720">
            <a:spAutoFit/>
          </a:bodyPr>
          <a:lstStyle/>
          <a:p>
            <a:pPr algn="ctr"/>
            <a:r>
              <a:rPr lang="en-US" sz="4000" b="1" dirty="0">
                <a:ln w="10541" cmpd="sng">
                  <a:solidFill>
                    <a:schemeClr val="accent1">
                      <a:shade val="88000"/>
                      <a:satMod val="110000"/>
                    </a:schemeClr>
                  </a:solidFill>
                  <a:prstDash val="solid"/>
                </a:ln>
                <a:solidFill>
                  <a:schemeClr val="accent2">
                    <a:lumMod val="75000"/>
                  </a:schemeClr>
                </a:solidFill>
              </a:rPr>
              <a:t>Engaging “in place”</a:t>
            </a:r>
            <a:endParaRPr lang="en-US" sz="4000" b="1" cap="none" spc="0" dirty="0">
              <a:ln w="10541" cmpd="sng">
                <a:solidFill>
                  <a:schemeClr val="accent1">
                    <a:shade val="88000"/>
                    <a:satMod val="110000"/>
                  </a:schemeClr>
                </a:solidFill>
                <a:prstDash val="solid"/>
              </a:ln>
              <a:solidFill>
                <a:schemeClr val="accent2">
                  <a:lumMod val="75000"/>
                </a:schemeClr>
              </a:solidFill>
              <a:effectLst/>
            </a:endParaRPr>
          </a:p>
        </p:txBody>
      </p:sp>
      <p:sp>
        <p:nvSpPr>
          <p:cNvPr id="10" name="Date Placeholder 3"/>
          <p:cNvSpPr>
            <a:spLocks noGrp="1"/>
          </p:cNvSpPr>
          <p:nvPr>
            <p:ph type="dt" sz="half" idx="10"/>
          </p:nvPr>
        </p:nvSpPr>
        <p:spPr>
          <a:xfrm>
            <a:off x="0" y="6492875"/>
            <a:ext cx="3962400" cy="365125"/>
          </a:xfrm>
        </p:spPr>
        <p:txBody>
          <a:bodyPr/>
          <a:lstStyle/>
          <a:p>
            <a:r>
              <a:rPr lang="en-US" dirty="0"/>
              <a:t>Moral Injury/Spiritual Distress: A Scoping Study</a:t>
            </a:r>
          </a:p>
        </p:txBody>
      </p:sp>
      <p:sp>
        <p:nvSpPr>
          <p:cNvPr id="11"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20</a:t>
            </a:fld>
            <a:endParaRPr lang="en-US" dirty="0"/>
          </a:p>
        </p:txBody>
      </p:sp>
    </p:spTree>
    <p:extLst>
      <p:ext uri="{BB962C8B-B14F-4D97-AF65-F5344CB8AC3E}">
        <p14:creationId xmlns:p14="http://schemas.microsoft.com/office/powerpoint/2010/main" val="2978241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018548" cy="1049235"/>
          </a:xfrm>
        </p:spPr>
        <p:txBody>
          <a:bodyPr>
            <a:noAutofit/>
          </a:bodyPr>
          <a:lstStyle/>
          <a:p>
            <a:r>
              <a:rPr lang="en-US" sz="2800" dirty="0">
                <a:solidFill>
                  <a:schemeClr val="tx1"/>
                </a:solidFill>
                <a:effectLst/>
                <a:latin typeface="Arial Black" panose="020B0A04020102020204" pitchFamily="34" charset="0"/>
              </a:rPr>
              <a:t>   Spiritual Care Practices </a:t>
            </a:r>
            <a:r>
              <a:rPr lang="en-US" sz="1000" b="0" baseline="30000" dirty="0">
                <a:solidFill>
                  <a:schemeClr val="tx1"/>
                </a:solidFill>
                <a:effectLst/>
              </a:rPr>
              <a:t>(Haynes, 2017)</a:t>
            </a:r>
          </a:p>
        </p:txBody>
      </p:sp>
      <p:sp>
        <p:nvSpPr>
          <p:cNvPr id="3" name="Content Placeholder 2"/>
          <p:cNvSpPr>
            <a:spLocks noGrp="1"/>
          </p:cNvSpPr>
          <p:nvPr>
            <p:ph idx="1"/>
          </p:nvPr>
        </p:nvSpPr>
        <p:spPr>
          <a:xfrm>
            <a:off x="838200" y="1066800"/>
            <a:ext cx="8153400" cy="4752528"/>
          </a:xfrm>
        </p:spPr>
        <p:txBody>
          <a:bodyPr>
            <a:noAutofit/>
          </a:bodyPr>
          <a:lstStyle/>
          <a:p>
            <a:r>
              <a:rPr lang="en-US" sz="2400" dirty="0"/>
              <a:t>Active listening and compassionate presence</a:t>
            </a:r>
          </a:p>
          <a:p>
            <a:r>
              <a:rPr lang="en-US" sz="2400" dirty="0"/>
              <a:t>Normalization</a:t>
            </a:r>
          </a:p>
          <a:p>
            <a:r>
              <a:rPr lang="en-US" sz="2400" dirty="0"/>
              <a:t>Making space for mourning</a:t>
            </a:r>
          </a:p>
          <a:p>
            <a:r>
              <a:rPr lang="en-US" sz="2400" dirty="0"/>
              <a:t>Guiding in meaning-making rituals</a:t>
            </a:r>
          </a:p>
          <a:p>
            <a:pPr lvl="1"/>
            <a:r>
              <a:rPr lang="en-US" sz="2000" dirty="0"/>
              <a:t>Lament/confession/repentance/making amends</a:t>
            </a:r>
          </a:p>
          <a:p>
            <a:r>
              <a:rPr lang="en-US" sz="2400" dirty="0"/>
              <a:t>Reintegrating into community</a:t>
            </a:r>
          </a:p>
          <a:p>
            <a:r>
              <a:rPr lang="en-US" sz="2400" dirty="0"/>
              <a:t>Exploring “pathways” and “destinations” </a:t>
            </a:r>
            <a:r>
              <a:rPr lang="en-US" sz="1000" baseline="30000" dirty="0"/>
              <a:t>(</a:t>
            </a:r>
            <a:r>
              <a:rPr lang="en-US" sz="1000" baseline="30000" dirty="0" err="1"/>
              <a:t>Pargament</a:t>
            </a:r>
            <a:r>
              <a:rPr lang="en-US" sz="1000" baseline="30000" dirty="0"/>
              <a:t>, 2007) </a:t>
            </a:r>
          </a:p>
          <a:p>
            <a:r>
              <a:rPr lang="en-US" sz="2400" dirty="0"/>
              <a:t>Observe anniversaries </a:t>
            </a:r>
          </a:p>
          <a:p>
            <a:r>
              <a:rPr lang="en-US" sz="2400" dirty="0"/>
              <a:t>Relationship/family relationships</a:t>
            </a:r>
          </a:p>
          <a:p>
            <a:r>
              <a:rPr lang="en-US" sz="2400" dirty="0"/>
              <a:t>Healing services &amp; healing rituals synched </a:t>
            </a:r>
            <a:br>
              <a:rPr lang="en-US" sz="2400" dirty="0"/>
            </a:br>
            <a:r>
              <a:rPr lang="en-US" sz="2400" dirty="0"/>
              <a:t>w/ liturgical calendar</a:t>
            </a:r>
          </a:p>
          <a:p>
            <a:r>
              <a:rPr lang="en-US" sz="2400" dirty="0"/>
              <a:t>Refer when necessary</a:t>
            </a:r>
          </a:p>
        </p:txBody>
      </p:sp>
      <p:sp>
        <p:nvSpPr>
          <p:cNvPr id="4" name="Date Placeholder 3"/>
          <p:cNvSpPr>
            <a:spLocks noGrp="1"/>
          </p:cNvSpPr>
          <p:nvPr>
            <p:ph type="dt" sz="half" idx="10"/>
          </p:nvPr>
        </p:nvSpPr>
        <p:spPr>
          <a:xfrm>
            <a:off x="-7257" y="6478361"/>
            <a:ext cx="3886200" cy="365125"/>
          </a:xfrm>
        </p:spPr>
        <p:txBody>
          <a:bodyPr/>
          <a:lstStyle/>
          <a:p>
            <a:r>
              <a:rPr lang="en-US" dirty="0"/>
              <a:t>Moral Injury/Spiritual Distress: A Scoping Study</a:t>
            </a:r>
          </a:p>
        </p:txBody>
      </p:sp>
      <p:sp>
        <p:nvSpPr>
          <p:cNvPr id="5"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21</a:t>
            </a:fld>
            <a:endParaRPr lang="en-US" dirty="0"/>
          </a:p>
        </p:txBody>
      </p:sp>
    </p:spTree>
    <p:extLst>
      <p:ext uri="{BB962C8B-B14F-4D97-AF65-F5344CB8AC3E}">
        <p14:creationId xmlns:p14="http://schemas.microsoft.com/office/powerpoint/2010/main" val="3260421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1" algn="ctr" rtl="0">
              <a:spcBef>
                <a:spcPct val="0"/>
              </a:spcBef>
            </a:pPr>
            <a:r>
              <a:rPr lang="en-US" sz="3200" dirty="0">
                <a:solidFill>
                  <a:schemeClr val="tx1"/>
                </a:solidFill>
                <a:effectLst/>
                <a:latin typeface="Arial Black" panose="020B0A04020102020204" pitchFamily="34" charset="0"/>
              </a:rPr>
              <a:t>Spiritually-Integrated Interventions: Interfaith Perspectives</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3100" dirty="0">
                <a:solidFill>
                  <a:schemeClr val="tx1"/>
                </a:solidFill>
                <a:latin typeface="Arial Black" panose="020B0A04020102020204" pitchFamily="34" charset="0"/>
              </a:rPr>
              <a:t/>
            </a:r>
            <a:br>
              <a:rPr lang="en-US" sz="3100" dirty="0">
                <a:solidFill>
                  <a:schemeClr val="tx1"/>
                </a:solidFill>
                <a:latin typeface="Arial Black" panose="020B0A04020102020204" pitchFamily="34" charset="0"/>
              </a:rPr>
            </a:br>
            <a:endParaRPr lang="en-US" sz="31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381000" y="1066800"/>
            <a:ext cx="8305800" cy="5181600"/>
          </a:xfrm>
        </p:spPr>
        <p:txBody>
          <a:bodyPr>
            <a:normAutofit fontScale="92500" lnSpcReduction="20000"/>
          </a:bodyPr>
          <a:lstStyle/>
          <a:p>
            <a:r>
              <a:rPr lang="en-US" dirty="0">
                <a:latin typeface="Arial" panose="020B0604020202020204" pitchFamily="34" charset="0"/>
                <a:cs typeface="Arial" panose="020B0604020202020204" pitchFamily="34" charset="0"/>
              </a:rPr>
              <a:t>Judaism</a:t>
            </a:r>
            <a:r>
              <a:rPr lang="en-US" b="1" dirty="0">
                <a:latin typeface="Arial" panose="020B0604020202020204" pitchFamily="34" charset="0"/>
                <a:cs typeface="Arial" panose="020B0604020202020204" pitchFamily="34" charset="0"/>
              </a:rPr>
              <a:t> </a:t>
            </a:r>
            <a:r>
              <a:rPr lang="en-US" sz="1200" baseline="30000" dirty="0">
                <a:ln w="6350">
                  <a:noFill/>
                </a:ln>
                <a:latin typeface="Arial" panose="020B0604020202020204" pitchFamily="34" charset="0"/>
                <a:ea typeface="+mj-ea"/>
                <a:cs typeface="Arial" panose="020B0604020202020204" pitchFamily="34" charset="0"/>
              </a:rPr>
              <a:t>(Sacks, 2014) </a:t>
            </a:r>
          </a:p>
          <a:p>
            <a:pPr lvl="1"/>
            <a:r>
              <a:rPr lang="en-US" dirty="0"/>
              <a:t>Repentance-and-forgiveness culture whose central concepts are free will and choice </a:t>
            </a:r>
          </a:p>
          <a:p>
            <a:pPr lvl="1"/>
            <a:r>
              <a:rPr lang="en-US" dirty="0">
                <a:latin typeface="Arial" panose="020B0604020202020204" pitchFamily="34" charset="0"/>
                <a:cs typeface="Arial" panose="020B0604020202020204" pitchFamily="34" charset="0"/>
              </a:rPr>
              <a:t>Talmud gives </a:t>
            </a:r>
            <a:r>
              <a:rPr lang="en-US" dirty="0"/>
              <a:t>three stages of repentance</a:t>
            </a:r>
          </a:p>
          <a:p>
            <a:pPr lvl="2"/>
            <a:r>
              <a:rPr lang="en-US" dirty="0"/>
              <a:t>Admission of guilt</a:t>
            </a:r>
          </a:p>
          <a:p>
            <a:pPr lvl="2"/>
            <a:r>
              <a:rPr lang="en-US" dirty="0"/>
              <a:t>Confession</a:t>
            </a:r>
          </a:p>
          <a:p>
            <a:pPr lvl="2"/>
            <a:r>
              <a:rPr lang="en-US" dirty="0"/>
              <a:t>Behavioral change that leads to forgiveness </a:t>
            </a:r>
          </a:p>
          <a:p>
            <a:pPr lvl="1"/>
            <a:r>
              <a:rPr lang="en-US" dirty="0"/>
              <a:t>Repentance presuppositions</a:t>
            </a:r>
          </a:p>
          <a:p>
            <a:pPr lvl="2"/>
            <a:r>
              <a:rPr lang="en-US" dirty="0"/>
              <a:t>We are free and morally responsible agents capable of change </a:t>
            </a:r>
          </a:p>
          <a:p>
            <a:pPr lvl="2"/>
            <a:r>
              <a:rPr lang="en-US" dirty="0"/>
              <a:t>Possibility that we are not condemned endlessly to repeat the past</a:t>
            </a:r>
            <a:r>
              <a:rPr lang="mr-IN" dirty="0"/>
              <a:t>…</a:t>
            </a:r>
            <a:r>
              <a:rPr lang="en-US" dirty="0"/>
              <a:t>future is not predestined </a:t>
            </a:r>
          </a:p>
          <a:p>
            <a:pPr lvl="1"/>
            <a:r>
              <a:rPr lang="en-US" dirty="0"/>
              <a:t>Forgiveness</a:t>
            </a:r>
          </a:p>
          <a:p>
            <a:pPr lvl="2"/>
            <a:r>
              <a:rPr lang="en-US" dirty="0"/>
              <a:t>Liberates us from the past</a:t>
            </a:r>
          </a:p>
          <a:p>
            <a:pPr lvl="2"/>
            <a:r>
              <a:rPr lang="en-US" dirty="0"/>
              <a:t>Breaks the irreversibility of reaction and revenge </a:t>
            </a:r>
          </a:p>
          <a:p>
            <a:pPr lvl="2"/>
            <a:r>
              <a:rPr lang="en-US" dirty="0"/>
              <a:t>Undoing of what has been done</a:t>
            </a:r>
          </a:p>
        </p:txBody>
      </p:sp>
      <p:sp>
        <p:nvSpPr>
          <p:cNvPr id="4" name="Date Placeholder 3"/>
          <p:cNvSpPr>
            <a:spLocks noGrp="1"/>
          </p:cNvSpPr>
          <p:nvPr>
            <p:ph type="dt" sz="half" idx="10"/>
          </p:nvPr>
        </p:nvSpPr>
        <p:spPr>
          <a:xfrm>
            <a:off x="0" y="6492875"/>
            <a:ext cx="3581400" cy="365125"/>
          </a:xfrm>
        </p:spPr>
        <p:txBody>
          <a:bodyPr/>
          <a:lstStyle/>
          <a:p>
            <a:r>
              <a:rPr lang="en-US" dirty="0"/>
              <a:t>Moral Injury/Spiritual Distress: A Scoping Study</a:t>
            </a:r>
          </a:p>
        </p:txBody>
      </p:sp>
      <p:sp>
        <p:nvSpPr>
          <p:cNvPr id="5" name="Slide Number Placeholder 4"/>
          <p:cNvSpPr>
            <a:spLocks noGrp="1"/>
          </p:cNvSpPr>
          <p:nvPr>
            <p:ph type="sldNum" sz="quarter" idx="12"/>
          </p:nvPr>
        </p:nvSpPr>
        <p:spPr/>
        <p:txBody>
          <a:bodyPr/>
          <a:lstStyle/>
          <a:p>
            <a:fld id="{63325870-3A19-41C7-86BB-E25883363DE6}" type="slidenum">
              <a:rPr lang="en-US" smtClean="0"/>
              <a:t>22</a:t>
            </a:fld>
            <a:endParaRPr lang="en-US" dirty="0"/>
          </a:p>
        </p:txBody>
      </p:sp>
    </p:spTree>
    <p:extLst>
      <p:ext uri="{BB962C8B-B14F-4D97-AF65-F5344CB8AC3E}">
        <p14:creationId xmlns:p14="http://schemas.microsoft.com/office/powerpoint/2010/main" val="2448051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1" algn="ctr" rtl="0">
              <a:spcBef>
                <a:spcPct val="0"/>
              </a:spcBef>
            </a:pPr>
            <a:r>
              <a:rPr lang="en-US" sz="3200" dirty="0">
                <a:solidFill>
                  <a:schemeClr val="tx1"/>
                </a:solidFill>
                <a:effectLst/>
                <a:latin typeface="Arial Black" panose="020B0A04020102020204" pitchFamily="34" charset="0"/>
              </a:rPr>
              <a:t>Spiritually-Integrated Interventions: Interfaith Perspectives</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3100" dirty="0">
                <a:solidFill>
                  <a:schemeClr val="tx1"/>
                </a:solidFill>
                <a:latin typeface="Arial Black" panose="020B0A04020102020204" pitchFamily="34" charset="0"/>
              </a:rPr>
              <a:t/>
            </a:r>
            <a:br>
              <a:rPr lang="en-US" sz="3100" dirty="0">
                <a:solidFill>
                  <a:schemeClr val="tx1"/>
                </a:solidFill>
                <a:latin typeface="Arial Black" panose="020B0A04020102020204" pitchFamily="34" charset="0"/>
              </a:rPr>
            </a:br>
            <a:endParaRPr lang="en-US" sz="31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533400" y="1325265"/>
            <a:ext cx="8153400" cy="5181600"/>
          </a:xfrm>
        </p:spPr>
        <p:txBody>
          <a:bodyPr>
            <a:normAutofit lnSpcReduction="10000"/>
          </a:bodyPr>
          <a:lstStyle/>
          <a:p>
            <a:r>
              <a:rPr lang="en-US" dirty="0"/>
              <a:t>Christianity</a:t>
            </a:r>
          </a:p>
          <a:p>
            <a:pPr lvl="1"/>
            <a:r>
              <a:rPr lang="en-US" dirty="0"/>
              <a:t>Desires reconciliation and restoration of the soldier or veteran to God and full participation in the Christian community </a:t>
            </a:r>
            <a:r>
              <a:rPr lang="en-US" sz="1000" baseline="30000" dirty="0"/>
              <a:t>(</a:t>
            </a:r>
            <a:r>
              <a:rPr lang="en-US" sz="1000" baseline="30000" dirty="0" err="1"/>
              <a:t>Kinghorn</a:t>
            </a:r>
            <a:r>
              <a:rPr lang="en-US" sz="1000" baseline="30000" dirty="0"/>
              <a:t>, 2012)</a:t>
            </a:r>
          </a:p>
          <a:p>
            <a:pPr lvl="1"/>
            <a:r>
              <a:rPr lang="en-US" dirty="0"/>
              <a:t>Reconciliation calls for </a:t>
            </a:r>
            <a:r>
              <a:rPr lang="en-US" sz="1200" baseline="30000" dirty="0"/>
              <a:t>(</a:t>
            </a:r>
            <a:r>
              <a:rPr lang="en-US" sz="1200" baseline="30000" dirty="0" err="1"/>
              <a:t>Kinghorn</a:t>
            </a:r>
            <a:r>
              <a:rPr lang="en-US" sz="1200" baseline="30000" dirty="0"/>
              <a:t> 2012)</a:t>
            </a:r>
          </a:p>
          <a:p>
            <a:pPr lvl="2">
              <a:buFont typeface="Wingdings" panose="05000000000000000000" pitchFamily="2" charset="2"/>
              <a:buChar char="§"/>
            </a:pPr>
            <a:r>
              <a:rPr lang="en-US" sz="2000" dirty="0"/>
              <a:t>Patience</a:t>
            </a:r>
          </a:p>
          <a:p>
            <a:pPr lvl="2">
              <a:buFont typeface="Wingdings" panose="05000000000000000000" pitchFamily="2" charset="2"/>
              <a:buChar char="§"/>
            </a:pPr>
            <a:r>
              <a:rPr lang="en-US" sz="2000" dirty="0"/>
              <a:t>Eucharist</a:t>
            </a:r>
          </a:p>
          <a:p>
            <a:pPr lvl="2">
              <a:buFont typeface="Wingdings" panose="05000000000000000000" pitchFamily="2" charset="2"/>
              <a:buChar char="§"/>
            </a:pPr>
            <a:r>
              <a:rPr lang="en-US" sz="2000" dirty="0"/>
              <a:t>Confession</a:t>
            </a:r>
          </a:p>
          <a:p>
            <a:pPr lvl="2">
              <a:buFont typeface="Wingdings" panose="05000000000000000000" pitchFamily="2" charset="2"/>
              <a:buChar char="§"/>
            </a:pPr>
            <a:r>
              <a:rPr lang="en-US" sz="2000" dirty="0"/>
              <a:t>Forgiveness</a:t>
            </a:r>
          </a:p>
          <a:p>
            <a:pPr lvl="1">
              <a:buFont typeface="Wingdings" panose="05000000000000000000" pitchFamily="2" charset="2"/>
              <a:buChar char="§"/>
            </a:pPr>
            <a:r>
              <a:rPr lang="en-US" dirty="0"/>
              <a:t>Role of the cross </a:t>
            </a:r>
            <a:r>
              <a:rPr lang="en-US" sz="1000" baseline="30000" dirty="0"/>
              <a:t>(O’Donnell 2015)</a:t>
            </a:r>
          </a:p>
          <a:p>
            <a:pPr lvl="1">
              <a:buFont typeface="Wingdings" panose="05000000000000000000" pitchFamily="2" charset="2"/>
              <a:buChar char="§"/>
            </a:pPr>
            <a:r>
              <a:rPr lang="en-US" dirty="0"/>
              <a:t>Kingdom of God: here but not yet </a:t>
            </a:r>
            <a:r>
              <a:rPr lang="en-US" sz="1000" dirty="0"/>
              <a:t>(</a:t>
            </a:r>
            <a:r>
              <a:rPr lang="en-US" sz="1000" dirty="0" err="1"/>
              <a:t>Kinghorn</a:t>
            </a:r>
            <a:r>
              <a:rPr lang="en-US" sz="1000" dirty="0"/>
              <a:t> 2012)</a:t>
            </a:r>
          </a:p>
          <a:p>
            <a:pPr lvl="1">
              <a:buFont typeface="Wingdings" panose="05000000000000000000" pitchFamily="2" charset="2"/>
              <a:buChar char="§"/>
            </a:pPr>
            <a:r>
              <a:rPr lang="en-US" dirty="0"/>
              <a:t>Spiritual disciplines and the ordinary means of grace </a:t>
            </a:r>
            <a:r>
              <a:rPr lang="en-US" sz="1100" baseline="30000" dirty="0"/>
              <a:t>(</a:t>
            </a:r>
            <a:r>
              <a:rPr lang="en-US" sz="1100" baseline="30000" dirty="0" err="1"/>
              <a:t>Antal</a:t>
            </a:r>
            <a:r>
              <a:rPr lang="en-US" sz="1100" baseline="30000" dirty="0"/>
              <a:t>, 2017 cites Foster, 1998) </a:t>
            </a:r>
          </a:p>
          <a:p>
            <a:pPr lvl="1">
              <a:buFont typeface="Wingdings" panose="05000000000000000000" pitchFamily="2" charset="2"/>
              <a:buChar char="§"/>
            </a:pPr>
            <a:r>
              <a:rPr lang="en-US" dirty="0"/>
              <a:t>Just War Theory</a:t>
            </a:r>
            <a:endParaRPr lang="en-US" sz="2400" dirty="0"/>
          </a:p>
          <a:p>
            <a:pPr lvl="1"/>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0" y="6492875"/>
            <a:ext cx="3581400" cy="365125"/>
          </a:xfrm>
        </p:spPr>
        <p:txBody>
          <a:bodyPr/>
          <a:lstStyle/>
          <a:p>
            <a:r>
              <a:rPr lang="en-US" dirty="0"/>
              <a:t>Moral Injury/Spiritual Distress: A Scoping Study</a:t>
            </a:r>
          </a:p>
        </p:txBody>
      </p:sp>
      <p:sp>
        <p:nvSpPr>
          <p:cNvPr id="5" name="Slide Number Placeholder 4"/>
          <p:cNvSpPr>
            <a:spLocks noGrp="1"/>
          </p:cNvSpPr>
          <p:nvPr>
            <p:ph type="sldNum" sz="quarter" idx="12"/>
          </p:nvPr>
        </p:nvSpPr>
        <p:spPr/>
        <p:txBody>
          <a:bodyPr/>
          <a:lstStyle/>
          <a:p>
            <a:fld id="{63325870-3A19-41C7-86BB-E25883363DE6}" type="slidenum">
              <a:rPr lang="en-US" smtClean="0"/>
              <a:t>23</a:t>
            </a:fld>
            <a:endParaRPr lang="en-US" dirty="0"/>
          </a:p>
        </p:txBody>
      </p:sp>
    </p:spTree>
    <p:extLst>
      <p:ext uri="{BB962C8B-B14F-4D97-AF65-F5344CB8AC3E}">
        <p14:creationId xmlns:p14="http://schemas.microsoft.com/office/powerpoint/2010/main" val="2856637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1" algn="ctr" rtl="0">
              <a:spcBef>
                <a:spcPct val="0"/>
              </a:spcBef>
            </a:pPr>
            <a:r>
              <a:rPr lang="en-US" sz="3200" dirty="0">
                <a:solidFill>
                  <a:schemeClr val="tx1"/>
                </a:solidFill>
                <a:effectLst/>
                <a:latin typeface="Arial Black" panose="020B0A04020102020204" pitchFamily="34" charset="0"/>
              </a:rPr>
              <a:t>Spiritually-Integrated Interventions Interfaith Perspectives</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3100" dirty="0">
                <a:solidFill>
                  <a:schemeClr val="tx1"/>
                </a:solidFill>
                <a:latin typeface="Arial Black" panose="020B0A04020102020204" pitchFamily="34" charset="0"/>
              </a:rPr>
              <a:t/>
            </a:r>
            <a:br>
              <a:rPr lang="en-US" sz="3100" dirty="0">
                <a:solidFill>
                  <a:schemeClr val="tx1"/>
                </a:solidFill>
                <a:latin typeface="Arial Black" panose="020B0A04020102020204" pitchFamily="34" charset="0"/>
              </a:rPr>
            </a:br>
            <a:endParaRPr lang="en-US" sz="31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533400" y="1066800"/>
            <a:ext cx="8153400" cy="5181600"/>
          </a:xfrm>
        </p:spPr>
        <p:txBody>
          <a:bodyPr>
            <a:normAutofit fontScale="85000" lnSpcReduction="20000"/>
          </a:bodyPr>
          <a:lstStyle/>
          <a:p>
            <a:r>
              <a:rPr lang="en-US" dirty="0">
                <a:latin typeface="Arial" panose="020B0604020202020204" pitchFamily="34" charset="0"/>
                <a:cs typeface="Arial" panose="020B0604020202020204" pitchFamily="34" charset="0"/>
              </a:rPr>
              <a:t>Islam</a:t>
            </a:r>
          </a:p>
          <a:p>
            <a:pPr lvl="1"/>
            <a:r>
              <a:rPr lang="en-US" i="1" dirty="0"/>
              <a:t>Qur’an</a:t>
            </a:r>
            <a:r>
              <a:rPr lang="en-US" dirty="0"/>
              <a:t> mentions different levels of moral consciousness of </a:t>
            </a:r>
            <a:r>
              <a:rPr lang="en-US" i="1" dirty="0" err="1"/>
              <a:t>Nafs</a:t>
            </a:r>
            <a:r>
              <a:rPr lang="en-US" dirty="0"/>
              <a:t>, </a:t>
            </a:r>
            <a:r>
              <a:rPr lang="en-US" sz="1600" dirty="0"/>
              <a:t>(</a:t>
            </a:r>
            <a:r>
              <a:rPr lang="en-US" sz="1300" dirty="0"/>
              <a:t>‘Self’ (</a:t>
            </a:r>
            <a:r>
              <a:rPr lang="en-US" sz="1300" i="1" dirty="0" err="1"/>
              <a:t>nafs</a:t>
            </a:r>
            <a:r>
              <a:rPr lang="en-US" sz="1300" dirty="0"/>
              <a:t>) in this verse denotes the human personality as a whole, including both the physical body and the soul (</a:t>
            </a:r>
            <a:r>
              <a:rPr lang="en-US" sz="1300" i="1" dirty="0" err="1"/>
              <a:t>ru¯h</a:t>
            </a:r>
            <a:r>
              <a:rPr lang="en-US" sz="1300" dirty="0"/>
              <a:t>)</a:t>
            </a:r>
            <a:r>
              <a:rPr lang="en-US" sz="1600" dirty="0"/>
              <a:t>)</a:t>
            </a:r>
            <a:r>
              <a:rPr lang="en-US" dirty="0"/>
              <a:t> </a:t>
            </a:r>
          </a:p>
          <a:p>
            <a:pPr lvl="2">
              <a:buFont typeface="Wingdings" panose="05000000000000000000" pitchFamily="2" charset="2"/>
              <a:buChar char="§"/>
            </a:pPr>
            <a:r>
              <a:rPr lang="en-US" dirty="0"/>
              <a:t>Negatively inclined state </a:t>
            </a:r>
            <a:r>
              <a:rPr lang="en-US" sz="1000" baseline="30000" dirty="0"/>
              <a:t>(Qur’an 12: 53)</a:t>
            </a:r>
          </a:p>
          <a:p>
            <a:pPr lvl="2">
              <a:buFont typeface="Wingdings" panose="05000000000000000000" pitchFamily="2" charset="2"/>
              <a:buChar char="§"/>
            </a:pPr>
            <a:r>
              <a:rPr lang="en-US" dirty="0"/>
              <a:t>Self-reproaching state </a:t>
            </a:r>
            <a:r>
              <a:rPr lang="en-US" sz="1000" baseline="30000" dirty="0"/>
              <a:t>(Qur’an 75: 2) </a:t>
            </a:r>
          </a:p>
          <a:p>
            <a:pPr lvl="2">
              <a:buFont typeface="Wingdings" panose="05000000000000000000" pitchFamily="2" charset="2"/>
              <a:buChar char="§"/>
            </a:pPr>
            <a:r>
              <a:rPr lang="en-US" dirty="0"/>
              <a:t>State of inner peace </a:t>
            </a:r>
            <a:r>
              <a:rPr lang="en-US" sz="1000" baseline="30000" dirty="0"/>
              <a:t>(Qur’an 89: 27)</a:t>
            </a:r>
          </a:p>
          <a:p>
            <a:pPr lvl="1"/>
            <a:r>
              <a:rPr lang="en-US" dirty="0"/>
              <a:t>The Islamic goal is to purify the self of disjointed and conflicting states thereby  attaining and experiencing a unified self through </a:t>
            </a:r>
          </a:p>
          <a:p>
            <a:pPr lvl="2">
              <a:buFont typeface="Wingdings" panose="05000000000000000000" pitchFamily="2" charset="2"/>
              <a:buChar char="§"/>
            </a:pPr>
            <a:r>
              <a:rPr lang="en-US" dirty="0"/>
              <a:t>Beliefs - All is from God, both good and evil</a:t>
            </a:r>
          </a:p>
          <a:p>
            <a:pPr lvl="2">
              <a:buFont typeface="Wingdings" panose="05000000000000000000" pitchFamily="2" charset="2"/>
              <a:buChar char="§"/>
            </a:pPr>
            <a:r>
              <a:rPr lang="en-US" dirty="0"/>
              <a:t>Intentions - Do God’s will</a:t>
            </a:r>
          </a:p>
          <a:p>
            <a:pPr lvl="2">
              <a:buFont typeface="Wingdings" panose="05000000000000000000" pitchFamily="2" charset="2"/>
              <a:buChar char="§"/>
            </a:pPr>
            <a:r>
              <a:rPr lang="en-US" dirty="0"/>
              <a:t>Practices – Of Gods will</a:t>
            </a:r>
          </a:p>
          <a:p>
            <a:pPr lvl="1"/>
            <a:r>
              <a:rPr lang="en-US" dirty="0"/>
              <a:t>‘To a happy state shall indeed attain he who causes this [self] to grow in purity’ </a:t>
            </a:r>
            <a:r>
              <a:rPr lang="en-US" sz="800" baseline="30000" dirty="0"/>
              <a:t>(Qur’an 91: 9–10). </a:t>
            </a:r>
          </a:p>
          <a:p>
            <a:pPr lvl="1"/>
            <a:r>
              <a:rPr lang="en-US" dirty="0"/>
              <a:t>The purification process leads to an inner unfolding of ‘something ‘God-like’ in man’ reflected in the highest qualities that a person possesses </a:t>
            </a:r>
            <a:r>
              <a:rPr lang="en-US" sz="800" baseline="30000" dirty="0"/>
              <a:t>(Nasr, 2000, p. 4).</a:t>
            </a:r>
          </a:p>
          <a:p>
            <a:pPr marL="137160" indent="0">
              <a:buNone/>
            </a:pPr>
            <a:endParaRPr lang="en-US" dirty="0"/>
          </a:p>
        </p:txBody>
      </p:sp>
      <p:sp>
        <p:nvSpPr>
          <p:cNvPr id="4" name="Date Placeholder 3"/>
          <p:cNvSpPr>
            <a:spLocks noGrp="1"/>
          </p:cNvSpPr>
          <p:nvPr>
            <p:ph type="dt" sz="half" idx="10"/>
          </p:nvPr>
        </p:nvSpPr>
        <p:spPr>
          <a:xfrm>
            <a:off x="0" y="6492875"/>
            <a:ext cx="3581400" cy="365125"/>
          </a:xfrm>
        </p:spPr>
        <p:txBody>
          <a:bodyPr/>
          <a:lstStyle/>
          <a:p>
            <a:r>
              <a:rPr lang="en-US" dirty="0">
                <a:solidFill>
                  <a:prstClr val="black">
                    <a:shade val="50000"/>
                  </a:prstClr>
                </a:solidFill>
              </a:rPr>
              <a:t>Moral Injury/Spiritual Distress: A Scoping Study</a:t>
            </a:r>
          </a:p>
        </p:txBody>
      </p:sp>
      <p:sp>
        <p:nvSpPr>
          <p:cNvPr id="5" name="Slide Number Placeholder 4"/>
          <p:cNvSpPr>
            <a:spLocks noGrp="1"/>
          </p:cNvSpPr>
          <p:nvPr>
            <p:ph type="sldNum" sz="quarter" idx="12"/>
          </p:nvPr>
        </p:nvSpPr>
        <p:spPr/>
        <p:txBody>
          <a:bodyPr/>
          <a:lstStyle/>
          <a:p>
            <a:fld id="{63325870-3A19-41C7-86BB-E25883363DE6}" type="slidenum">
              <a:rPr lang="en-US" smtClean="0">
                <a:solidFill>
                  <a:prstClr val="black">
                    <a:shade val="50000"/>
                  </a:prstClr>
                </a:solidFill>
              </a:rPr>
              <a:pPr/>
              <a:t>24</a:t>
            </a:fld>
            <a:endParaRPr lang="en-US" dirty="0">
              <a:solidFill>
                <a:prstClr val="black">
                  <a:shade val="50000"/>
                </a:prstClr>
              </a:solidFill>
            </a:endParaRPr>
          </a:p>
        </p:txBody>
      </p:sp>
    </p:spTree>
    <p:extLst>
      <p:ext uri="{BB962C8B-B14F-4D97-AF65-F5344CB8AC3E}">
        <p14:creationId xmlns:p14="http://schemas.microsoft.com/office/powerpoint/2010/main" val="486552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bwMode="auto">
          <a:xfrm>
            <a:off x="1477963" y="298450"/>
            <a:ext cx="5603875" cy="5572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en-US" altLang="ja-JP" sz="3600" dirty="0">
                <a:solidFill>
                  <a:srgbClr val="19194D"/>
                </a:solidFill>
                <a:effectLst/>
                <a:latin typeface="Times New Roman" pitchFamily="18" charset="0"/>
              </a:rPr>
              <a:t>Spiritual Diagnosis </a:t>
            </a:r>
            <a:br>
              <a:rPr lang="en-US" altLang="ja-JP" sz="3600" dirty="0">
                <a:solidFill>
                  <a:srgbClr val="19194D"/>
                </a:solidFill>
                <a:effectLst/>
                <a:latin typeface="Times New Roman" pitchFamily="18" charset="0"/>
              </a:rPr>
            </a:br>
            <a:r>
              <a:rPr lang="en-US" altLang="ja-JP" sz="2800" dirty="0">
                <a:solidFill>
                  <a:srgbClr val="19194D"/>
                </a:solidFill>
                <a:effectLst/>
                <a:latin typeface="Times New Roman" pitchFamily="18" charset="0"/>
              </a:rPr>
              <a:t>(NCCN Distress Guidelines)</a:t>
            </a:r>
          </a:p>
        </p:txBody>
      </p:sp>
      <p:graphicFrame>
        <p:nvGraphicFramePr>
          <p:cNvPr id="37922" name="Group 34"/>
          <p:cNvGraphicFramePr>
            <a:graphicFrameLocks noGrp="1"/>
          </p:cNvGraphicFramePr>
          <p:nvPr>
            <p:ph idx="4294967295"/>
          </p:nvPr>
        </p:nvGraphicFramePr>
        <p:xfrm>
          <a:off x="473075" y="1201738"/>
          <a:ext cx="8304213" cy="4883151"/>
        </p:xfrm>
        <a:graphic>
          <a:graphicData uri="http://schemas.openxmlformats.org/drawingml/2006/table">
            <a:tbl>
              <a:tblPr/>
              <a:tblGrid>
                <a:gridCol w="2125663">
                  <a:extLst>
                    <a:ext uri="{9D8B030D-6E8A-4147-A177-3AD203B41FA5}">
                      <a16:colId xmlns:a16="http://schemas.microsoft.com/office/drawing/2014/main" val="20000"/>
                    </a:ext>
                  </a:extLst>
                </a:gridCol>
                <a:gridCol w="3108325">
                  <a:extLst>
                    <a:ext uri="{9D8B030D-6E8A-4147-A177-3AD203B41FA5}">
                      <a16:colId xmlns:a16="http://schemas.microsoft.com/office/drawing/2014/main" val="20001"/>
                    </a:ext>
                  </a:extLst>
                </a:gridCol>
                <a:gridCol w="3070225">
                  <a:extLst>
                    <a:ext uri="{9D8B030D-6E8A-4147-A177-3AD203B41FA5}">
                      <a16:colId xmlns:a16="http://schemas.microsoft.com/office/drawing/2014/main" val="20002"/>
                    </a:ext>
                  </a:extLst>
                </a:gridCol>
              </a:tblGrid>
              <a:tr h="538163">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1" u="none" strike="noStrike" cap="none" normalizeH="0" baseline="0" dirty="0">
                          <a:ln>
                            <a:noFill/>
                          </a:ln>
                          <a:solidFill>
                            <a:schemeClr val="tx1"/>
                          </a:solidFill>
                          <a:effectLst/>
                          <a:latin typeface="Arial" pitchFamily="34" charset="0"/>
                          <a:ea typeface="MS PGothic" pitchFamily="34" charset="-128"/>
                        </a:rPr>
                        <a:t>Diagnoses (Primary)</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1" i="1" u="none" strike="noStrike" cap="none" normalizeH="0" baseline="0" dirty="0">
                          <a:ln>
                            <a:noFill/>
                          </a:ln>
                          <a:solidFill>
                            <a:schemeClr val="tx1"/>
                          </a:solidFill>
                          <a:effectLst/>
                          <a:latin typeface="Arial" pitchFamily="34" charset="0"/>
                          <a:ea typeface="MS PGothic" pitchFamily="34" charset="-128"/>
                        </a:rPr>
                        <a:t>Key feature from history</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1" i="1" u="none" strike="noStrike" cap="none" normalizeH="0" baseline="0">
                          <a:ln>
                            <a:noFill/>
                          </a:ln>
                          <a:solidFill>
                            <a:schemeClr val="tx1"/>
                          </a:solidFill>
                          <a:effectLst/>
                          <a:latin typeface="Arial" pitchFamily="34" charset="0"/>
                          <a:ea typeface="MS PGothic" pitchFamily="34" charset="-128"/>
                        </a:rPr>
                        <a:t>Example Statements</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1063">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dirty="0">
                          <a:ln>
                            <a:noFill/>
                          </a:ln>
                          <a:solidFill>
                            <a:schemeClr val="tx1"/>
                          </a:solidFill>
                          <a:effectLst/>
                          <a:latin typeface="Arial" pitchFamily="34" charset="0"/>
                          <a:ea typeface="MS PGothic" pitchFamily="34" charset="-128"/>
                        </a:rPr>
                        <a:t>Existential</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Arial" pitchFamily="34" charset="0"/>
                          <a:ea typeface="MS PGothic" pitchFamily="34" charset="-128"/>
                        </a:rPr>
                        <a:t>Lack of meaning / questions meaning about one</a:t>
                      </a:r>
                      <a:r>
                        <a:rPr kumimoji="0" lang="ja-JP" altLang="en-US" sz="1200" b="0" i="0" u="none" strike="noStrike" cap="none" normalizeH="0" baseline="0" dirty="0">
                          <a:ln>
                            <a:noFill/>
                          </a:ln>
                          <a:solidFill>
                            <a:schemeClr val="tx1"/>
                          </a:solidFill>
                          <a:effectLst/>
                          <a:latin typeface="Arial" pitchFamily="34" charset="0"/>
                          <a:ea typeface="MS PGothic" pitchFamily="34" charset="-128"/>
                        </a:rPr>
                        <a:t>’</a:t>
                      </a:r>
                      <a:r>
                        <a:rPr kumimoji="0" lang="en-US" altLang="ja-JP" sz="1200" b="0" i="0" u="none" strike="noStrike" cap="none" normalizeH="0" baseline="0" dirty="0">
                          <a:ln>
                            <a:noFill/>
                          </a:ln>
                          <a:solidFill>
                            <a:schemeClr val="tx1"/>
                          </a:solidFill>
                          <a:effectLst/>
                          <a:latin typeface="Arial" pitchFamily="34" charset="0"/>
                          <a:ea typeface="MS PGothic" pitchFamily="34" charset="-128"/>
                        </a:rPr>
                        <a:t>s own existence / Concern about afterlife / Questions the meaning of suffering / Seeks spiritual assistance </a:t>
                      </a:r>
                    </a:p>
                  </a:txBody>
                  <a:tcPr marL="45720" marR="45720"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tabLst>
                          <a:tab pos="522288" algn="l"/>
                          <a:tab pos="1162050" algn="ctr"/>
                        </a:tabLst>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tabLst>
                          <a:tab pos="522288" algn="l"/>
                          <a:tab pos="1162050" algn="ctr"/>
                        </a:tabLst>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tabLst>
                          <a:tab pos="522288" algn="l"/>
                          <a:tab pos="1162050" algn="ctr"/>
                        </a:tabLst>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tabLst>
                          <a:tab pos="522288" algn="l"/>
                          <a:tab pos="1162050" algn="ctr"/>
                        </a:tabLst>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tabLst>
                          <a:tab pos="522288" algn="l"/>
                          <a:tab pos="1162050" algn="ctr"/>
                        </a:tabLst>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tabLst>
                          <a:tab pos="522288" algn="l"/>
                          <a:tab pos="1162050" algn="ctr"/>
                        </a:tabLst>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tabLst>
                          <a:tab pos="522288" algn="l"/>
                          <a:tab pos="1162050" algn="ctr"/>
                        </a:tabLst>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tabLst>
                          <a:tab pos="522288" algn="l"/>
                          <a:tab pos="1162050" algn="ctr"/>
                        </a:tabLst>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tabLst>
                          <a:tab pos="522288" algn="l"/>
                          <a:tab pos="1162050" algn="ctr"/>
                        </a:tabLst>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22288" algn="l"/>
                          <a:tab pos="1162050" algn="ctr"/>
                        </a:tabLst>
                      </a:pPr>
                      <a:r>
                        <a:rPr kumimoji="0" lang="ja-JP" altLang="en-US" sz="1500" b="1" i="0" u="none" strike="noStrike" cap="none" normalizeH="0" baseline="0">
                          <a:ln>
                            <a:noFill/>
                          </a:ln>
                          <a:solidFill>
                            <a:schemeClr val="tx1"/>
                          </a:solidFill>
                          <a:effectLst/>
                          <a:latin typeface="Arial" pitchFamily="34" charset="0"/>
                          <a:ea typeface="MS PGothic" pitchFamily="34" charset="-128"/>
                        </a:rPr>
                        <a:t>“</a:t>
                      </a:r>
                      <a:r>
                        <a:rPr kumimoji="0" lang="en-US" altLang="ja-JP" sz="1500" b="1" i="0" u="none" strike="noStrike" cap="none" normalizeH="0" baseline="0">
                          <a:ln>
                            <a:noFill/>
                          </a:ln>
                          <a:solidFill>
                            <a:schemeClr val="tx1"/>
                          </a:solidFill>
                          <a:effectLst/>
                          <a:latin typeface="Arial" pitchFamily="34" charset="0"/>
                          <a:ea typeface="MS PGothic" pitchFamily="34" charset="-128"/>
                        </a:rPr>
                        <a:t>My life is meaningless</a:t>
                      </a:r>
                      <a:r>
                        <a:rPr kumimoji="0" lang="ja-JP" altLang="en-US" sz="1500" b="1" i="0" u="none" strike="noStrike" cap="none" normalizeH="0" baseline="0">
                          <a:ln>
                            <a:noFill/>
                          </a:ln>
                          <a:solidFill>
                            <a:schemeClr val="tx1"/>
                          </a:solidFill>
                          <a:effectLst/>
                          <a:latin typeface="Arial" pitchFamily="34" charset="0"/>
                          <a:ea typeface="MS PGothic" pitchFamily="34" charset="-128"/>
                        </a:rPr>
                        <a:t>”</a:t>
                      </a:r>
                      <a:endParaRPr kumimoji="0" lang="en-US" altLang="ja-JP" sz="1500" b="1" i="0" u="none" strike="noStrike" cap="none" normalizeH="0" baseline="0">
                        <a:ln>
                          <a:noFill/>
                        </a:ln>
                        <a:solidFill>
                          <a:schemeClr val="tx1"/>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tab pos="522288" algn="l"/>
                          <a:tab pos="1162050" algn="ctr"/>
                        </a:tabLst>
                      </a:pPr>
                      <a:r>
                        <a:rPr kumimoji="0" lang="ja-JP" altLang="en-US" sz="1500" b="1" i="0" u="none" strike="noStrike" cap="none" normalizeH="0" baseline="0">
                          <a:ln>
                            <a:noFill/>
                          </a:ln>
                          <a:solidFill>
                            <a:schemeClr val="tx1"/>
                          </a:solidFill>
                          <a:effectLst/>
                          <a:latin typeface="Arial" pitchFamily="34" charset="0"/>
                          <a:ea typeface="MS PGothic" pitchFamily="34" charset="-128"/>
                        </a:rPr>
                        <a:t>“</a:t>
                      </a:r>
                      <a:r>
                        <a:rPr kumimoji="0" lang="en-US" altLang="ja-JP" sz="1500" b="1" i="0" u="none" strike="noStrike" cap="none" normalizeH="0" baseline="0">
                          <a:ln>
                            <a:noFill/>
                          </a:ln>
                          <a:solidFill>
                            <a:schemeClr val="tx1"/>
                          </a:solidFill>
                          <a:effectLst/>
                          <a:latin typeface="Arial" pitchFamily="34" charset="0"/>
                          <a:ea typeface="MS PGothic" pitchFamily="34" charset="-128"/>
                        </a:rPr>
                        <a:t>I feel useless</a:t>
                      </a:r>
                      <a:r>
                        <a:rPr kumimoji="0" lang="ja-JP" altLang="en-US" sz="1500" b="1" i="0" u="none" strike="noStrike" cap="none" normalizeH="0" baseline="0">
                          <a:ln>
                            <a:noFill/>
                          </a:ln>
                          <a:solidFill>
                            <a:schemeClr val="tx1"/>
                          </a:solidFill>
                          <a:effectLst/>
                          <a:latin typeface="Arial" pitchFamily="34" charset="0"/>
                          <a:ea typeface="MS PGothic" pitchFamily="34" charset="-128"/>
                        </a:rPr>
                        <a:t>”</a:t>
                      </a:r>
                      <a:endParaRPr kumimoji="0" lang="en-US" altLang="ja-JP" sz="1500" b="1" i="0" u="none" strike="noStrike" cap="none" normalizeH="0" baseline="0">
                        <a:ln>
                          <a:noFill/>
                        </a:ln>
                        <a:solidFill>
                          <a:schemeClr val="tx1"/>
                        </a:solidFill>
                        <a:effectLst/>
                        <a:latin typeface="Arial" pitchFamily="34" charset="0"/>
                        <a:ea typeface="MS PGothic" pitchFamily="34" charset="-128"/>
                      </a:endParaRP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35000">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dirty="0">
                          <a:ln>
                            <a:noFill/>
                          </a:ln>
                          <a:solidFill>
                            <a:schemeClr val="tx1"/>
                          </a:solidFill>
                          <a:effectLst/>
                          <a:latin typeface="Arial" pitchFamily="34" charset="0"/>
                          <a:ea typeface="MS PGothic" pitchFamily="34" charset="-128"/>
                        </a:rPr>
                        <a:t>Abandonment  God or others</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chemeClr val="tx1"/>
                          </a:solidFill>
                          <a:effectLst/>
                          <a:latin typeface="Arial" pitchFamily="34" charset="0"/>
                          <a:ea typeface="MS PGothic" pitchFamily="34" charset="-128"/>
                        </a:rPr>
                        <a:t>Lack of love, loneliness  / Not being remembered  / No Sense of Relatedness  </a:t>
                      </a:r>
                    </a:p>
                  </a:txBody>
                  <a:tcPr marL="45720" marR="45720"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Arial" pitchFamily="34" charset="0"/>
                          <a:ea typeface="MS PGothic" pitchFamily="34" charset="-128"/>
                        </a:rPr>
                        <a:t>“</a:t>
                      </a:r>
                      <a:r>
                        <a:rPr kumimoji="0" lang="en-US" altLang="ja-JP" sz="1500" b="1" i="0" u="none" strike="noStrike" cap="none" normalizeH="0" baseline="0">
                          <a:ln>
                            <a:noFill/>
                          </a:ln>
                          <a:solidFill>
                            <a:schemeClr val="tx1"/>
                          </a:solidFill>
                          <a:effectLst/>
                          <a:latin typeface="Arial" pitchFamily="34" charset="0"/>
                          <a:ea typeface="MS PGothic" pitchFamily="34" charset="-128"/>
                        </a:rPr>
                        <a:t>God has abandoned me</a:t>
                      </a:r>
                      <a:r>
                        <a:rPr kumimoji="0" lang="ja-JP" altLang="en-US" sz="1500" b="1" i="0" u="none" strike="noStrike" cap="none" normalizeH="0" baseline="0">
                          <a:ln>
                            <a:noFill/>
                          </a:ln>
                          <a:solidFill>
                            <a:schemeClr val="tx1"/>
                          </a:solidFill>
                          <a:effectLst/>
                          <a:latin typeface="Arial" pitchFamily="34" charset="0"/>
                          <a:ea typeface="MS PGothic" pitchFamily="34" charset="-128"/>
                        </a:rPr>
                        <a:t>”</a:t>
                      </a:r>
                      <a:endParaRPr kumimoji="0" lang="en-US" altLang="ja-JP" sz="1500" b="1" i="0" u="none" strike="noStrike" cap="none" normalizeH="0" baseline="0">
                        <a:ln>
                          <a:noFill/>
                        </a:ln>
                        <a:solidFill>
                          <a:schemeClr val="tx1"/>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Arial" pitchFamily="34" charset="0"/>
                          <a:ea typeface="MS PGothic" pitchFamily="34" charset="-128"/>
                        </a:rPr>
                        <a:t>“</a:t>
                      </a:r>
                      <a:r>
                        <a:rPr kumimoji="0" lang="en-US" altLang="ja-JP" sz="1500" b="1" i="0" u="none" strike="noStrike" cap="none" normalizeH="0" baseline="0">
                          <a:ln>
                            <a:noFill/>
                          </a:ln>
                          <a:solidFill>
                            <a:schemeClr val="tx1"/>
                          </a:solidFill>
                          <a:effectLst/>
                          <a:latin typeface="Arial" pitchFamily="34" charset="0"/>
                          <a:ea typeface="MS PGothic" pitchFamily="34" charset="-128"/>
                        </a:rPr>
                        <a:t>No one comes by anymore</a:t>
                      </a:r>
                      <a:r>
                        <a:rPr kumimoji="0" lang="ja-JP" altLang="en-US" sz="1500" b="1" i="0" u="none" strike="noStrike" cap="none" normalizeH="0" baseline="0">
                          <a:ln>
                            <a:noFill/>
                          </a:ln>
                          <a:solidFill>
                            <a:schemeClr val="tx1"/>
                          </a:solidFill>
                          <a:effectLst/>
                          <a:latin typeface="Arial" pitchFamily="34" charset="0"/>
                          <a:ea typeface="MS PGothic" pitchFamily="34" charset="-128"/>
                        </a:rPr>
                        <a:t>”</a:t>
                      </a:r>
                      <a:endParaRPr kumimoji="0" lang="en-US" altLang="ja-JP" sz="1500" b="1" i="0" u="none" strike="noStrike" cap="none" normalizeH="0" baseline="0">
                        <a:ln>
                          <a:noFill/>
                        </a:ln>
                        <a:solidFill>
                          <a:schemeClr val="tx1"/>
                        </a:solidFill>
                        <a:effectLst/>
                        <a:latin typeface="Arial" pitchFamily="34" charset="0"/>
                        <a:ea typeface="MS PGothic" pitchFamily="34" charset="-128"/>
                      </a:endParaRP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33413">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dirty="0">
                          <a:ln>
                            <a:noFill/>
                          </a:ln>
                          <a:solidFill>
                            <a:schemeClr val="tx1"/>
                          </a:solidFill>
                          <a:effectLst/>
                          <a:latin typeface="Arial" pitchFamily="34" charset="0"/>
                          <a:ea typeface="MS PGothic" pitchFamily="34" charset="-128"/>
                        </a:rPr>
                        <a:t>Anger at God or others</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Arial" pitchFamily="34" charset="0"/>
                          <a:ea typeface="MS PGothic" pitchFamily="34" charset="-128"/>
                        </a:rPr>
                        <a:t>Displaces anger toward religious representatives / Inability to Forgive </a:t>
                      </a:r>
                    </a:p>
                  </a:txBody>
                  <a:tcPr marL="45720" marR="45720"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Arial" pitchFamily="34" charset="0"/>
                          <a:ea typeface="MS PGothic" pitchFamily="34" charset="-128"/>
                        </a:rPr>
                        <a:t>“</a:t>
                      </a:r>
                      <a:r>
                        <a:rPr kumimoji="0" lang="en-US" altLang="ja-JP" sz="1500" b="1" i="0" u="none" strike="noStrike" cap="none" normalizeH="0" baseline="0">
                          <a:ln>
                            <a:noFill/>
                          </a:ln>
                          <a:solidFill>
                            <a:schemeClr val="tx1"/>
                          </a:solidFill>
                          <a:effectLst/>
                          <a:latin typeface="Arial" pitchFamily="34" charset="0"/>
                          <a:ea typeface="MS PGothic" pitchFamily="34" charset="-128"/>
                        </a:rPr>
                        <a:t>Why would God take my child… its not fair</a:t>
                      </a:r>
                      <a:r>
                        <a:rPr kumimoji="0" lang="ja-JP" altLang="en-US" sz="1500" b="1" i="0" u="none" strike="noStrike" cap="none" normalizeH="0" baseline="0">
                          <a:ln>
                            <a:noFill/>
                          </a:ln>
                          <a:solidFill>
                            <a:schemeClr val="tx1"/>
                          </a:solidFill>
                          <a:effectLst/>
                          <a:latin typeface="Arial" pitchFamily="34" charset="0"/>
                          <a:ea typeface="MS PGothic" pitchFamily="34" charset="-128"/>
                        </a:rPr>
                        <a:t>”</a:t>
                      </a:r>
                      <a:endParaRPr kumimoji="0" lang="en-US" altLang="ja-JP" sz="1500" b="1" i="0" u="none" strike="noStrike" cap="none" normalizeH="0" baseline="0">
                        <a:ln>
                          <a:noFill/>
                        </a:ln>
                        <a:solidFill>
                          <a:schemeClr val="tx1"/>
                        </a:solidFill>
                        <a:effectLst/>
                        <a:latin typeface="Arial" pitchFamily="34" charset="0"/>
                        <a:ea typeface="MS PGothic" pitchFamily="34" charset="-128"/>
                      </a:endParaRP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862013">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dirty="0">
                          <a:ln>
                            <a:noFill/>
                          </a:ln>
                          <a:solidFill>
                            <a:schemeClr val="tx1"/>
                          </a:solidFill>
                          <a:effectLst/>
                          <a:latin typeface="Arial" pitchFamily="34" charset="0"/>
                          <a:ea typeface="MS PGothic" pitchFamily="34" charset="-128"/>
                        </a:rPr>
                        <a:t>Concerns about relationship with deity </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Arial" pitchFamily="34" charset="0"/>
                          <a:ea typeface="MS PGothic" pitchFamily="34" charset="-128"/>
                        </a:rPr>
                        <a:t>Closeness to God, deepening relationship</a:t>
                      </a:r>
                    </a:p>
                  </a:txBody>
                  <a:tcPr marL="45720" marR="45720"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Arial" pitchFamily="34" charset="0"/>
                          <a:ea typeface="MS PGothic" pitchFamily="34" charset="-128"/>
                        </a:rPr>
                        <a:t>“</a:t>
                      </a:r>
                      <a:r>
                        <a:rPr kumimoji="0" lang="en-US" altLang="ja-JP" sz="1500" b="1" i="0" u="none" strike="noStrike" cap="none" normalizeH="0" baseline="0">
                          <a:ln>
                            <a:noFill/>
                          </a:ln>
                          <a:solidFill>
                            <a:schemeClr val="tx1"/>
                          </a:solidFill>
                          <a:effectLst/>
                          <a:latin typeface="Arial" pitchFamily="34" charset="0"/>
                          <a:ea typeface="MS PGothic" pitchFamily="34" charset="-128"/>
                        </a:rPr>
                        <a:t>I want to have a deeper relationship with God</a:t>
                      </a:r>
                      <a:r>
                        <a:rPr kumimoji="0" lang="ja-JP" altLang="en-US" sz="1500" b="1" i="0" u="none" strike="noStrike" cap="none" normalizeH="0" baseline="0">
                          <a:ln>
                            <a:noFill/>
                          </a:ln>
                          <a:solidFill>
                            <a:schemeClr val="tx1"/>
                          </a:solidFill>
                          <a:effectLst/>
                          <a:latin typeface="Arial" pitchFamily="34" charset="0"/>
                          <a:ea typeface="MS PGothic" pitchFamily="34" charset="-128"/>
                        </a:rPr>
                        <a:t>”</a:t>
                      </a:r>
                      <a:endParaRPr kumimoji="0" lang="en-US" altLang="ja-JP" sz="1500" b="1" i="0" u="none" strike="noStrike" cap="none" normalizeH="0" baseline="0">
                        <a:ln>
                          <a:noFill/>
                        </a:ln>
                        <a:solidFill>
                          <a:schemeClr val="tx1"/>
                        </a:solidFill>
                        <a:effectLst/>
                        <a:latin typeface="Arial" pitchFamily="34" charset="0"/>
                        <a:ea typeface="MS PGothic" pitchFamily="34" charset="-128"/>
                      </a:endParaRP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333499">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dirty="0">
                          <a:ln>
                            <a:noFill/>
                          </a:ln>
                          <a:solidFill>
                            <a:schemeClr val="tx1"/>
                          </a:solidFill>
                          <a:effectLst/>
                          <a:latin typeface="Arial" pitchFamily="34" charset="0"/>
                          <a:ea typeface="MS PGothic" pitchFamily="34" charset="-128"/>
                        </a:rPr>
                        <a:t>Conflicted or challenged belief systems  </a:t>
                      </a: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Arial" pitchFamily="34" charset="0"/>
                          <a:ea typeface="MS PGothic" pitchFamily="34" charset="-128"/>
                        </a:rPr>
                        <a:t>Verbalizes inner conflicts or questions about beliefs or faith Conflicts between religious beliefs and recommended treatments / Questions moral or ethical implications of therapeutic regimen / Express concern with life/death and/or belief system  </a:t>
                      </a:r>
                    </a:p>
                  </a:txBody>
                  <a:tcPr marL="45720" marR="45720"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Arial" pitchFamily="34" charset="0"/>
                          <a:ea typeface="MS PGothic" pitchFamily="34" charset="-128"/>
                        </a:rPr>
                        <a:t>“</a:t>
                      </a:r>
                      <a:r>
                        <a:rPr kumimoji="0" lang="en-US" altLang="ja-JP" sz="1500" b="1" i="0" u="none" strike="noStrike" cap="none" normalizeH="0" baseline="0">
                          <a:ln>
                            <a:noFill/>
                          </a:ln>
                          <a:solidFill>
                            <a:schemeClr val="tx1"/>
                          </a:solidFill>
                          <a:effectLst/>
                          <a:latin typeface="Arial" pitchFamily="34" charset="0"/>
                          <a:ea typeface="MS PGothic" pitchFamily="34" charset="-128"/>
                        </a:rPr>
                        <a:t>I am not sure if God is with me anymore</a:t>
                      </a:r>
                      <a:r>
                        <a:rPr kumimoji="0" lang="ja-JP" altLang="en-US" sz="1500" b="1" i="0" u="none" strike="noStrike" cap="none" normalizeH="0" baseline="0">
                          <a:ln>
                            <a:noFill/>
                          </a:ln>
                          <a:solidFill>
                            <a:schemeClr val="tx1"/>
                          </a:solidFill>
                          <a:effectLst/>
                          <a:latin typeface="Arial" pitchFamily="34" charset="0"/>
                          <a:ea typeface="MS PGothic" pitchFamily="34" charset="-128"/>
                        </a:rPr>
                        <a:t>”</a:t>
                      </a:r>
                      <a:endParaRPr kumimoji="0" lang="en-US" altLang="ja-JP" sz="1500" b="1" i="0" u="none" strike="noStrike" cap="none" normalizeH="0" baseline="0">
                        <a:ln>
                          <a:noFill/>
                        </a:ln>
                        <a:solidFill>
                          <a:schemeClr val="tx1"/>
                        </a:solidFill>
                        <a:effectLst/>
                        <a:latin typeface="Arial" pitchFamily="34" charset="0"/>
                        <a:ea typeface="MS PGothic" pitchFamily="34" charset="-128"/>
                      </a:endParaRPr>
                    </a:p>
                  </a:txBody>
                  <a:tcPr marT="45719" marB="4571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30636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79" name="Group 43"/>
          <p:cNvGraphicFramePr>
            <a:graphicFrameLocks noGrp="1"/>
          </p:cNvGraphicFramePr>
          <p:nvPr>
            <p:ph idx="4294967295"/>
            <p:extLst>
              <p:ext uri="{D42A27DB-BD31-4B8C-83A1-F6EECF244321}">
                <p14:modId xmlns:p14="http://schemas.microsoft.com/office/powerpoint/2010/main" val="2624945999"/>
              </p:ext>
            </p:extLst>
          </p:nvPr>
        </p:nvGraphicFramePr>
        <p:xfrm>
          <a:off x="373061" y="1371600"/>
          <a:ext cx="8466138" cy="5153137"/>
        </p:xfrm>
        <a:graphic>
          <a:graphicData uri="http://schemas.openxmlformats.org/drawingml/2006/table">
            <a:tbl>
              <a:tblPr/>
              <a:tblGrid>
                <a:gridCol w="2187575">
                  <a:extLst>
                    <a:ext uri="{9D8B030D-6E8A-4147-A177-3AD203B41FA5}">
                      <a16:colId xmlns:a16="http://schemas.microsoft.com/office/drawing/2014/main" val="20000"/>
                    </a:ext>
                  </a:extLst>
                </a:gridCol>
                <a:gridCol w="3119438">
                  <a:extLst>
                    <a:ext uri="{9D8B030D-6E8A-4147-A177-3AD203B41FA5}">
                      <a16:colId xmlns:a16="http://schemas.microsoft.com/office/drawing/2014/main" val="20001"/>
                    </a:ext>
                  </a:extLst>
                </a:gridCol>
                <a:gridCol w="3159125">
                  <a:extLst>
                    <a:ext uri="{9D8B030D-6E8A-4147-A177-3AD203B41FA5}">
                      <a16:colId xmlns:a16="http://schemas.microsoft.com/office/drawing/2014/main" val="20002"/>
                    </a:ext>
                  </a:extLst>
                </a:gridCol>
              </a:tblGrid>
              <a:tr h="304769">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1" u="none" strike="noStrike" cap="none" normalizeH="0" baseline="0" dirty="0">
                          <a:ln>
                            <a:noFill/>
                          </a:ln>
                          <a:solidFill>
                            <a:schemeClr val="tx1"/>
                          </a:solidFill>
                          <a:effectLst/>
                          <a:latin typeface="Arial" pitchFamily="34" charset="0"/>
                          <a:ea typeface="MS PGothic" pitchFamily="34" charset="-128"/>
                        </a:rPr>
                        <a:t>Diagnoses (Primary)</a:t>
                      </a:r>
                      <a:endParaRPr kumimoji="0" lang="en-US" altLang="ja-JP" sz="1400" b="0" i="1" u="none" strike="noStrike" cap="none" normalizeH="0" baseline="0" dirty="0">
                        <a:ln>
                          <a:noFill/>
                        </a:ln>
                        <a:solidFill>
                          <a:schemeClr val="tx1"/>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1" i="1" u="none" strike="noStrike" cap="none" normalizeH="0" baseline="0">
                          <a:ln>
                            <a:noFill/>
                          </a:ln>
                          <a:solidFill>
                            <a:schemeClr val="tx1"/>
                          </a:solidFill>
                          <a:effectLst/>
                          <a:latin typeface="Arial" pitchFamily="34" charset="0"/>
                          <a:ea typeface="MS PGothic" pitchFamily="34" charset="-128"/>
                        </a:rPr>
                        <a:t>Key feature from history</a:t>
                      </a:r>
                      <a:endParaRPr kumimoji="0" lang="en-US" altLang="ja-JP" sz="1400" b="0" i="1" u="none" strike="noStrike" cap="none" normalizeH="0" baseline="0">
                        <a:ln>
                          <a:noFill/>
                        </a:ln>
                        <a:solidFill>
                          <a:schemeClr val="tx1"/>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400" b="1" i="1" u="none" strike="noStrike" cap="none" normalizeH="0" baseline="0">
                          <a:ln>
                            <a:noFill/>
                          </a:ln>
                          <a:solidFill>
                            <a:schemeClr val="tx1"/>
                          </a:solidFill>
                          <a:effectLst/>
                          <a:latin typeface="Arial" pitchFamily="34" charset="0"/>
                          <a:ea typeface="MS PGothic" pitchFamily="34" charset="-128"/>
                        </a:rPr>
                        <a:t>Example Statements</a:t>
                      </a:r>
                      <a:endParaRPr kumimoji="0" lang="en-US" altLang="ja-JP" sz="1400" b="0" i="1" u="none" strike="noStrike" cap="none" normalizeH="0" baseline="0">
                        <a:ln>
                          <a:noFill/>
                        </a:ln>
                        <a:solidFill>
                          <a:schemeClr val="tx1"/>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7795">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0000"/>
                          </a:solidFill>
                          <a:effectLst/>
                          <a:latin typeface="Arial" pitchFamily="34" charset="0"/>
                          <a:ea typeface="MS PGothic" pitchFamily="34" charset="-128"/>
                        </a:rPr>
                        <a:t>Despair</a:t>
                      </a:r>
                      <a:r>
                        <a:rPr kumimoji="0" lang="en-US" altLang="ja-JP" sz="1600" b="0" i="0" u="none" strike="noStrike" cap="none" normalizeH="0" baseline="0">
                          <a:ln>
                            <a:noFill/>
                          </a:ln>
                          <a:solidFill>
                            <a:srgbClr val="000000"/>
                          </a:solidFill>
                          <a:effectLst/>
                          <a:latin typeface="Arial" pitchFamily="34" charset="0"/>
                          <a:ea typeface="MS PGothic" pitchFamily="34" charset="-128"/>
                        </a:rPr>
                        <a:t>/ </a:t>
                      </a:r>
                      <a:r>
                        <a:rPr kumimoji="0" lang="en-US" altLang="ja-JP" sz="1600" b="1" i="0" u="none" strike="noStrike" cap="none" normalizeH="0" baseline="0">
                          <a:ln>
                            <a:noFill/>
                          </a:ln>
                          <a:solidFill>
                            <a:srgbClr val="000000"/>
                          </a:solidFill>
                          <a:effectLst/>
                          <a:latin typeface="Arial" pitchFamily="34" charset="0"/>
                          <a:ea typeface="MS PGothic" pitchFamily="34" charset="-128"/>
                        </a:rPr>
                        <a:t>Hopelessness</a:t>
                      </a:r>
                      <a:r>
                        <a:rPr kumimoji="0" lang="en-US" altLang="ja-JP" sz="1600" b="0" i="0" u="none" strike="noStrike" cap="none" normalizeH="0" baseline="0">
                          <a:ln>
                            <a:noFill/>
                          </a:ln>
                          <a:solidFill>
                            <a:srgbClr val="000000"/>
                          </a:solidFill>
                          <a:effectLst/>
                          <a:latin typeface="Arial" pitchFamily="34" charset="0"/>
                          <a:ea typeface="MS PGothic" pitchFamily="34" charset="-128"/>
                        </a:rPr>
                        <a:t> </a:t>
                      </a: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Hopelessness about future health, life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Despair as absolute hopelessness, no hope for value in life</a:t>
                      </a:r>
                    </a:p>
                  </a:txBody>
                  <a:tcPr marL="45720" marR="45720"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Life is being cut short</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There is nothing left for me to live for</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9218">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0000"/>
                          </a:solidFill>
                          <a:effectLst/>
                          <a:latin typeface="Arial" pitchFamily="34" charset="0"/>
                          <a:ea typeface="MS PGothic" pitchFamily="34" charset="-128"/>
                        </a:rPr>
                        <a:t>Grief/loss</a:t>
                      </a:r>
                      <a:r>
                        <a:rPr kumimoji="0" lang="en-US" altLang="ja-JP" sz="1600" b="0" i="0" u="none" strike="noStrike" cap="none" normalizeH="0" baseline="0">
                          <a:ln>
                            <a:noFill/>
                          </a:ln>
                          <a:solidFill>
                            <a:srgbClr val="000000"/>
                          </a:solidFill>
                          <a:effectLst/>
                          <a:latin typeface="Arial" pitchFamily="34" charset="0"/>
                          <a:ea typeface="MS PGothic" pitchFamily="34" charset="-128"/>
                        </a:rPr>
                        <a:t> </a:t>
                      </a: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Grief is the feeling and process associated with a loss of person, health, etc.</a:t>
                      </a:r>
                    </a:p>
                  </a:txBody>
                  <a:tcPr marL="45720" marR="45720"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I miss my loved one so much</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I wish I could run again</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39962">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0000"/>
                          </a:solidFill>
                          <a:effectLst/>
                          <a:latin typeface="Arial" pitchFamily="34" charset="0"/>
                          <a:ea typeface="MS PGothic" pitchFamily="34" charset="-128"/>
                        </a:rPr>
                        <a:t>Guilt/shame</a:t>
                      </a:r>
                      <a:endParaRPr kumimoji="0" lang="en-US" altLang="ja-JP" sz="16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Guilt is feeling that the person has done something wrong or evil; shame is a feeling that the person is bad or evil</a:t>
                      </a:r>
                    </a:p>
                  </a:txBody>
                  <a:tcPr marL="45720" marR="45720"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I do not deserve to die pain-free</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006371">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0000"/>
                          </a:solidFill>
                          <a:effectLst/>
                          <a:latin typeface="Arial" pitchFamily="34" charset="0"/>
                          <a:ea typeface="MS PGothic" pitchFamily="34" charset="-128"/>
                        </a:rPr>
                        <a:t>Reconciliation</a:t>
                      </a:r>
                      <a:endParaRPr kumimoji="0" lang="en-US" altLang="ja-JP" sz="16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Need for forgiveness and/or reconciliation of self or others</a:t>
                      </a:r>
                    </a:p>
                  </a:txBody>
                  <a:tcPr marL="45720" marR="45720"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I need to be forgiven for what I did</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0" i="0" u="none" strike="noStrike" cap="none" normalizeH="0" baseline="0">
                          <a:ln>
                            <a:noFill/>
                          </a:ln>
                          <a:solidFill>
                            <a:srgbClr val="000000"/>
                          </a:solidFill>
                          <a:effectLst/>
                          <a:latin typeface="Arial" pitchFamily="34" charset="0"/>
                          <a:ea typeface="MS PGothic"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I would like my wife to forgive me</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77795">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0000"/>
                          </a:solidFill>
                          <a:effectLst/>
                          <a:latin typeface="Arial" pitchFamily="34" charset="0"/>
                          <a:ea typeface="MS PGothic" pitchFamily="34" charset="-128"/>
                        </a:rPr>
                        <a:t>Isolation </a:t>
                      </a:r>
                      <a:endParaRPr kumimoji="0" lang="en-US" altLang="ja-JP" sz="16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From religious community or other</a:t>
                      </a:r>
                    </a:p>
                  </a:txBody>
                  <a:tcPr marL="45720" marR="45720"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Since moving to the assisted living I am not able to go to my church anymore</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57153">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0000"/>
                          </a:solidFill>
                          <a:effectLst/>
                          <a:latin typeface="Arial" pitchFamily="34" charset="0"/>
                          <a:ea typeface="MS PGothic" pitchFamily="34" charset="-128"/>
                        </a:rPr>
                        <a:t>Religious specific</a:t>
                      </a:r>
                      <a:endParaRPr kumimoji="0" lang="en-US" altLang="ja-JP" sz="16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Ritual needs  / Unable to practice in usual religious practices </a:t>
                      </a:r>
                    </a:p>
                  </a:txBody>
                  <a:tcPr marL="45720" marR="45720"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I just can</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r>
                        <a:rPr kumimoji="0" lang="en-US" altLang="ja-JP" sz="1500" b="1" i="0" u="none" strike="noStrike" cap="none" normalizeH="0" baseline="0">
                          <a:ln>
                            <a:noFill/>
                          </a:ln>
                          <a:solidFill>
                            <a:srgbClr val="000000"/>
                          </a:solidFill>
                          <a:effectLst/>
                          <a:latin typeface="Arial" pitchFamily="34" charset="0"/>
                          <a:ea typeface="MS PGothic" pitchFamily="34" charset="-128"/>
                        </a:rPr>
                        <a:t>t pray anymore</a:t>
                      </a:r>
                      <a:r>
                        <a:rPr kumimoji="0" lang="ja-JP" altLang="en-US" sz="1500" b="1" i="0" u="none" strike="noStrike" cap="none" normalizeH="0" baseline="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639962">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0000"/>
                          </a:solidFill>
                          <a:effectLst/>
                          <a:latin typeface="Arial" pitchFamily="34" charset="0"/>
                          <a:ea typeface="MS PGothic" pitchFamily="34" charset="-128"/>
                        </a:rPr>
                        <a:t>Religious/Spiritual Struggle</a:t>
                      </a:r>
                      <a:endParaRPr kumimoji="0" lang="en-US" altLang="ja-JP" sz="1600" b="0" i="0" u="none" strike="noStrike" cap="none" normalizeH="0" baseline="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a:ln>
                            <a:noFill/>
                          </a:ln>
                          <a:solidFill>
                            <a:srgbClr val="000000"/>
                          </a:solidFill>
                          <a:effectLst/>
                          <a:latin typeface="Arial" pitchFamily="34" charset="0"/>
                          <a:ea typeface="MS PGothic" pitchFamily="34" charset="-128"/>
                        </a:rPr>
                        <a:t>Loss of faith and/or meaning / Religious or spiritual beliefs and/or community not helping with coping</a:t>
                      </a:r>
                    </a:p>
                  </a:txBody>
                  <a:tcPr marL="45720" marR="45720"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1"/>
                        </a:buClr>
                        <a:defRPr sz="28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defRPr sz="2400">
                          <a:solidFill>
                            <a:schemeClr val="tx1"/>
                          </a:solidFill>
                          <a:latin typeface="Tahoma" pitchFamily="34" charset="0"/>
                          <a:ea typeface="MS PGothic" pitchFamily="34" charset="-128"/>
                          <a:cs typeface="Arial" pitchFamily="34" charset="0"/>
                        </a:defRPr>
                      </a:lvl2pPr>
                      <a:lvl3pPr marL="1143000" indent="-228600" eaLnBrk="0" hangingPunct="0">
                        <a:spcBef>
                          <a:spcPct val="20000"/>
                        </a:spcBef>
                        <a:buClr>
                          <a:schemeClr val="tx1"/>
                        </a:buClr>
                        <a:defRPr sz="2000">
                          <a:solidFill>
                            <a:schemeClr val="tx1"/>
                          </a:solidFill>
                          <a:latin typeface="Tahoma" pitchFamily="34" charset="0"/>
                          <a:ea typeface="Arial" pitchFamily="34" charset="0"/>
                          <a:cs typeface="Arial" pitchFamily="34" charset="0"/>
                        </a:defRPr>
                      </a:lvl3pPr>
                      <a:lvl4pPr marL="16002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4pPr>
                      <a:lvl5pPr marL="2057400" indent="-228600" eaLnBrk="0" hangingPunct="0">
                        <a:spcBef>
                          <a:spcPct val="20000"/>
                        </a:spcBef>
                        <a:buClr>
                          <a:schemeClr val="tx1"/>
                        </a:buClr>
                        <a:defRPr>
                          <a:solidFill>
                            <a:schemeClr val="tx1"/>
                          </a:solidFill>
                          <a:latin typeface="Tahoma" pitchFamily="34" charset="0"/>
                          <a:ea typeface="Arial" pitchFamily="34" charset="0"/>
                          <a:cs typeface="Arial" pitchFamily="34" charset="0"/>
                        </a:defRPr>
                      </a:lvl5pPr>
                      <a:lvl6pPr marL="25146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6pPr>
                      <a:lvl7pPr marL="29718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7pPr>
                      <a:lvl8pPr marL="34290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8pPr>
                      <a:lvl9pPr marL="3886200" indent="-228600" eaLnBrk="0" fontAlgn="base" hangingPunct="0">
                        <a:spcBef>
                          <a:spcPct val="20000"/>
                        </a:spcBef>
                        <a:spcAft>
                          <a:spcPct val="0"/>
                        </a:spcAft>
                        <a:buClr>
                          <a:schemeClr val="tx1"/>
                        </a:buClr>
                        <a:defRPr>
                          <a:solidFill>
                            <a:schemeClr val="tx1"/>
                          </a:solidFill>
                          <a:latin typeface="Tahoma" pitchFamily="34" charset="0"/>
                          <a:ea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dirty="0">
                          <a:ln>
                            <a:noFill/>
                          </a:ln>
                          <a:solidFill>
                            <a:srgbClr val="000000"/>
                          </a:solidFill>
                          <a:effectLst/>
                          <a:latin typeface="Arial" pitchFamily="34" charset="0"/>
                          <a:ea typeface="MS PGothic" pitchFamily="34" charset="-128"/>
                        </a:rPr>
                        <a:t>“</a:t>
                      </a:r>
                      <a:r>
                        <a:rPr kumimoji="0" lang="en-US" altLang="ja-JP" sz="1500" b="1" i="0" u="none" strike="noStrike" cap="none" normalizeH="0" baseline="0" dirty="0">
                          <a:ln>
                            <a:noFill/>
                          </a:ln>
                          <a:solidFill>
                            <a:srgbClr val="000000"/>
                          </a:solidFill>
                          <a:effectLst/>
                          <a:latin typeface="Arial" pitchFamily="34" charset="0"/>
                          <a:ea typeface="MS PGothic" pitchFamily="34" charset="-128"/>
                        </a:rPr>
                        <a:t>What if all that I believe is not true</a:t>
                      </a:r>
                      <a:r>
                        <a:rPr kumimoji="0" lang="ja-JP" altLang="en-US" sz="1500" b="1" i="0" u="none" strike="noStrike" cap="none" normalizeH="0" baseline="0" dirty="0">
                          <a:ln>
                            <a:noFill/>
                          </a:ln>
                          <a:solidFill>
                            <a:srgbClr val="000000"/>
                          </a:solidFill>
                          <a:effectLst/>
                          <a:latin typeface="Arial" pitchFamily="34" charset="0"/>
                          <a:ea typeface="MS PGothic" pitchFamily="34" charset="-128"/>
                        </a:rPr>
                        <a:t>”</a:t>
                      </a:r>
                      <a:endParaRPr kumimoji="0" lang="en-US" altLang="ja-JP" sz="1500" b="0" i="0" u="none" strike="noStrike" cap="none" normalizeH="0" baseline="0" dirty="0">
                        <a:ln>
                          <a:noFill/>
                        </a:ln>
                        <a:solidFill>
                          <a:srgbClr val="000000"/>
                        </a:solidFill>
                        <a:effectLst/>
                        <a:latin typeface="Arial" pitchFamily="34" charset="0"/>
                        <a:ea typeface="MS PGothic" pitchFamily="34" charset="-128"/>
                      </a:endParaRPr>
                    </a:p>
                  </a:txBody>
                  <a:tcPr marT="45689" marB="4568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bl>
          </a:graphicData>
        </a:graphic>
      </p:graphicFrame>
      <p:sp>
        <p:nvSpPr>
          <p:cNvPr id="31784" name="Title 1"/>
          <p:cNvSpPr>
            <a:spLocks/>
          </p:cNvSpPr>
          <p:nvPr/>
        </p:nvSpPr>
        <p:spPr bwMode="auto">
          <a:xfrm>
            <a:off x="609600" y="298450"/>
            <a:ext cx="8229599" cy="53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Char char="•"/>
              <a:defRPr sz="3200">
                <a:solidFill>
                  <a:schemeClr val="tx1"/>
                </a:solidFill>
                <a:latin typeface="Tahoma" pitchFamily="34" charset="0"/>
                <a:ea typeface="MS PGothic" pitchFamily="34" charset="-128"/>
                <a:cs typeface="MS PGothic" pitchFamily="34" charset="-128"/>
              </a:defRPr>
            </a:lvl1pPr>
            <a:lvl2pPr marL="742950" indent="-285750" eaLnBrk="0" hangingPunct="0">
              <a:spcBef>
                <a:spcPct val="20000"/>
              </a:spcBef>
              <a:buClr>
                <a:schemeClr val="tx1"/>
              </a:buClr>
              <a:buChar char="•"/>
              <a:defRPr sz="2800">
                <a:solidFill>
                  <a:schemeClr val="tx1"/>
                </a:solidFill>
                <a:latin typeface="Tahoma" pitchFamily="34" charset="0"/>
                <a:ea typeface="MS PGothic" pitchFamily="34" charset="-128"/>
                <a:cs typeface="Arial" charset="0"/>
              </a:defRPr>
            </a:lvl2pPr>
            <a:lvl3pPr marL="1143000" indent="-228600" eaLnBrk="0" hangingPunct="0">
              <a:spcBef>
                <a:spcPct val="20000"/>
              </a:spcBef>
              <a:buClr>
                <a:schemeClr val="tx1"/>
              </a:buClr>
              <a:buChar char="•"/>
              <a:defRPr sz="2400">
                <a:solidFill>
                  <a:schemeClr val="tx1"/>
                </a:solidFill>
                <a:latin typeface="Tahoma" pitchFamily="34" charset="0"/>
                <a:ea typeface="Arial" charset="0"/>
                <a:cs typeface="Arial" charset="0"/>
              </a:defRPr>
            </a:lvl3pPr>
            <a:lvl4pPr marL="1600200" indent="-228600" eaLnBrk="0" hangingPunct="0">
              <a:spcBef>
                <a:spcPct val="20000"/>
              </a:spcBef>
              <a:buClr>
                <a:schemeClr val="tx1"/>
              </a:buClr>
              <a:buChar char="•"/>
              <a:defRPr sz="2000">
                <a:solidFill>
                  <a:schemeClr val="tx1"/>
                </a:solidFill>
                <a:latin typeface="Tahoma" pitchFamily="34" charset="0"/>
                <a:ea typeface="Arial" charset="0"/>
                <a:cs typeface="Arial" charset="0"/>
              </a:defRPr>
            </a:lvl4pPr>
            <a:lvl5pPr marL="2057400" indent="-228600" eaLnBrk="0" hangingPunct="0">
              <a:spcBef>
                <a:spcPct val="20000"/>
              </a:spcBef>
              <a:buClr>
                <a:schemeClr val="tx1"/>
              </a:buClr>
              <a:buChar char="•"/>
              <a:defRPr sz="2000">
                <a:solidFill>
                  <a:schemeClr val="tx1"/>
                </a:solidFill>
                <a:latin typeface="Tahoma" pitchFamily="34" charset="0"/>
                <a:ea typeface="Arial" charset="0"/>
                <a:cs typeface="Arial" charset="0"/>
              </a:defRPr>
            </a:lvl5pPr>
            <a:lvl6pPr marL="2514600" indent="-2286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6pPr>
            <a:lvl7pPr marL="2971800" indent="-2286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7pPr>
            <a:lvl8pPr marL="3429000" indent="-2286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8pPr>
            <a:lvl9pPr marL="3886200" indent="-228600" eaLnBrk="0" fontAlgn="base" hangingPunct="0">
              <a:spcBef>
                <a:spcPct val="20000"/>
              </a:spcBef>
              <a:spcAft>
                <a:spcPct val="0"/>
              </a:spcAft>
              <a:buClr>
                <a:schemeClr val="tx1"/>
              </a:buClr>
              <a:buChar char="•"/>
              <a:defRPr sz="2000">
                <a:solidFill>
                  <a:schemeClr val="tx1"/>
                </a:solidFill>
                <a:latin typeface="Tahoma" pitchFamily="34" charset="0"/>
                <a:ea typeface="Arial" charset="0"/>
                <a:cs typeface="Arial" charset="0"/>
              </a:defRPr>
            </a:lvl9pPr>
          </a:lstStyle>
          <a:p>
            <a:pPr algn="ctr" eaLnBrk="1" hangingPunct="1">
              <a:spcBef>
                <a:spcPct val="0"/>
              </a:spcBef>
              <a:buClrTx/>
              <a:buNone/>
            </a:pPr>
            <a:r>
              <a:rPr lang="en-US" altLang="ja-JP" b="1" dirty="0">
                <a:ln w="6350">
                  <a:noFill/>
                </a:ln>
                <a:solidFill>
                  <a:srgbClr val="19194D"/>
                </a:solidFill>
                <a:latin typeface="Times New Roman" pitchFamily="18" charset="0"/>
                <a:ea typeface="ＭＳ Ｐゴシック"/>
                <a:cs typeface="+mj-cs"/>
              </a:rPr>
              <a:t>Spiritual Diagnosis </a:t>
            </a:r>
            <a:br>
              <a:rPr lang="en-US" altLang="ja-JP" b="1" dirty="0">
                <a:ln w="6350">
                  <a:noFill/>
                </a:ln>
                <a:solidFill>
                  <a:srgbClr val="19194D"/>
                </a:solidFill>
                <a:latin typeface="Times New Roman" pitchFamily="18" charset="0"/>
                <a:ea typeface="ＭＳ Ｐゴシック"/>
                <a:cs typeface="+mj-cs"/>
              </a:rPr>
            </a:br>
            <a:r>
              <a:rPr lang="en-US" altLang="ja-JP" sz="2500" b="1" dirty="0">
                <a:ln w="6350">
                  <a:noFill/>
                </a:ln>
                <a:solidFill>
                  <a:srgbClr val="19194D"/>
                </a:solidFill>
                <a:latin typeface="Times New Roman" pitchFamily="18" charset="0"/>
                <a:ea typeface="ＭＳ Ｐゴシック"/>
                <a:cs typeface="+mj-cs"/>
              </a:rPr>
              <a:t>(NCCN Distress Guidelines)</a:t>
            </a:r>
            <a:endParaRPr lang="en-US" altLang="ja-JP" sz="3600" dirty="0">
              <a:solidFill>
                <a:srgbClr val="19194D"/>
              </a:solidFill>
              <a:latin typeface="Arial Black" panose="020B0A04020102020204" pitchFamily="34" charset="0"/>
              <a:cs typeface="Arial" charset="0"/>
            </a:endParaRPr>
          </a:p>
        </p:txBody>
      </p:sp>
    </p:spTree>
    <p:extLst>
      <p:ext uri="{BB962C8B-B14F-4D97-AF65-F5344CB8AC3E}">
        <p14:creationId xmlns:p14="http://schemas.microsoft.com/office/powerpoint/2010/main" val="617074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1219200"/>
          </a:xfrm>
        </p:spPr>
        <p:txBody>
          <a:bodyPr>
            <a:normAutofit/>
          </a:bodyPr>
          <a:lstStyle/>
          <a:p>
            <a:r>
              <a:rPr lang="en-US" sz="3600" dirty="0">
                <a:solidFill>
                  <a:schemeClr val="tx1"/>
                </a:solidFill>
                <a:effectLst/>
                <a:latin typeface="Arial Black" panose="020B0A04020102020204" pitchFamily="34" charset="0"/>
              </a:rPr>
              <a:t>When and Where to Refer</a:t>
            </a:r>
            <a:r>
              <a:rPr lang="en-US" sz="5400" dirty="0"/>
              <a:t> </a:t>
            </a:r>
            <a:r>
              <a:rPr lang="en-US" sz="1000" baseline="30000" dirty="0">
                <a:solidFill>
                  <a:schemeClr val="tx1"/>
                </a:solidFill>
                <a:effectLst/>
              </a:rPr>
              <a:t>(Haynes, 2017)</a:t>
            </a:r>
          </a:p>
        </p:txBody>
      </p:sp>
      <p:sp>
        <p:nvSpPr>
          <p:cNvPr id="3" name="Content Placeholder 2"/>
          <p:cNvSpPr>
            <a:spLocks noGrp="1"/>
          </p:cNvSpPr>
          <p:nvPr>
            <p:ph idx="1"/>
          </p:nvPr>
        </p:nvSpPr>
        <p:spPr>
          <a:xfrm>
            <a:off x="685800" y="914400"/>
            <a:ext cx="7236804" cy="4680519"/>
          </a:xfrm>
        </p:spPr>
        <p:txBody>
          <a:bodyPr>
            <a:noAutofit/>
          </a:bodyPr>
          <a:lstStyle/>
          <a:p>
            <a:r>
              <a:rPr lang="en-US" sz="3200" dirty="0"/>
              <a:t>When a service member is:</a:t>
            </a:r>
          </a:p>
          <a:p>
            <a:pPr lvl="1"/>
            <a:r>
              <a:rPr lang="en-US" dirty="0"/>
              <a:t>S</a:t>
            </a:r>
            <a:r>
              <a:rPr lang="en-US" sz="2800" dirty="0"/>
              <a:t>uicidal</a:t>
            </a:r>
          </a:p>
          <a:p>
            <a:pPr lvl="1"/>
            <a:r>
              <a:rPr lang="en-US" dirty="0"/>
              <a:t>H</a:t>
            </a:r>
            <a:r>
              <a:rPr lang="en-US" sz="2800" dirty="0"/>
              <a:t>omicidal</a:t>
            </a:r>
          </a:p>
          <a:p>
            <a:pPr lvl="1"/>
            <a:r>
              <a:rPr lang="en-US" dirty="0"/>
              <a:t>N</a:t>
            </a:r>
            <a:r>
              <a:rPr lang="en-US" sz="2800" dirty="0"/>
              <a:t>eeds medicines</a:t>
            </a:r>
          </a:p>
          <a:p>
            <a:pPr lvl="1"/>
            <a:r>
              <a:rPr lang="en-US" dirty="0"/>
              <a:t>B</a:t>
            </a:r>
            <a:r>
              <a:rPr lang="en-US" sz="2800" dirty="0"/>
              <a:t>ecomes disruptive</a:t>
            </a:r>
          </a:p>
          <a:p>
            <a:pPr lvl="1"/>
            <a:r>
              <a:rPr lang="en-US" dirty="0"/>
              <a:t>S</a:t>
            </a:r>
            <a:r>
              <a:rPr lang="en-US" sz="2800" dirty="0"/>
              <a:t>ymptoms don’t improve</a:t>
            </a:r>
          </a:p>
          <a:p>
            <a:pPr lvl="1"/>
            <a:r>
              <a:rPr lang="en-US" dirty="0"/>
              <a:t>Y</a:t>
            </a:r>
            <a:r>
              <a:rPr lang="en-US" sz="2800" dirty="0"/>
              <a:t>ou’re at your wit’s end</a:t>
            </a:r>
          </a:p>
          <a:p>
            <a:r>
              <a:rPr lang="en-US" sz="3200" dirty="0"/>
              <a:t>Accompany them to: </a:t>
            </a:r>
          </a:p>
          <a:p>
            <a:pPr lvl="1"/>
            <a:r>
              <a:rPr lang="en-US" sz="2800" dirty="0"/>
              <a:t>Primary Provider</a:t>
            </a:r>
          </a:p>
          <a:p>
            <a:pPr lvl="1"/>
            <a:r>
              <a:rPr lang="en-US" dirty="0"/>
              <a:t>ER/911/Community Mental Health Clinic</a:t>
            </a:r>
          </a:p>
          <a:p>
            <a:pPr lvl="1"/>
            <a:r>
              <a:rPr lang="en-US" sz="2800" dirty="0"/>
              <a:t>Veterans Crisis Hotline</a:t>
            </a:r>
          </a:p>
        </p:txBody>
      </p:sp>
      <p:pic>
        <p:nvPicPr>
          <p:cNvPr id="1027" name="Picture 3" descr="C:\Users\VHASTXHAYNEK\AppData\Local\Microsoft\Windows\Temporary Internet Files\Content.Outlook\U0K9YBWG\Phone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8017" y="3246642"/>
            <a:ext cx="3069815" cy="19442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87568" y="1905000"/>
            <a:ext cx="2521299" cy="923330"/>
          </a:xfrm>
          <a:prstGeom prst="rect">
            <a:avLst/>
          </a:prstGeom>
          <a:noFill/>
        </p:spPr>
        <p:txBody>
          <a:bodyPr wrap="square" rtlCol="0">
            <a:spAutoFit/>
          </a:bodyPr>
          <a:lstStyle/>
          <a:p>
            <a:r>
              <a:rPr lang="en-US" dirty="0"/>
              <a:t>“A man’s got to know his limitations.”                          </a:t>
            </a:r>
          </a:p>
          <a:p>
            <a:r>
              <a:rPr lang="en-US" dirty="0"/>
              <a:t> </a:t>
            </a:r>
            <a:r>
              <a:rPr lang="en-US" sz="1000" baseline="30000" dirty="0"/>
              <a:t>--Clint Eastwood as Harry Callahan  “Magnum Force”</a:t>
            </a:r>
          </a:p>
        </p:txBody>
      </p:sp>
      <p:sp>
        <p:nvSpPr>
          <p:cNvPr id="6" name="Date Placeholder 3"/>
          <p:cNvSpPr>
            <a:spLocks noGrp="1"/>
          </p:cNvSpPr>
          <p:nvPr>
            <p:ph type="dt" sz="half" idx="10"/>
          </p:nvPr>
        </p:nvSpPr>
        <p:spPr>
          <a:xfrm>
            <a:off x="0" y="6492875"/>
            <a:ext cx="4191000" cy="365125"/>
          </a:xfrm>
        </p:spPr>
        <p:txBody>
          <a:bodyPr/>
          <a:lstStyle/>
          <a:p>
            <a:r>
              <a:rPr lang="en-US" dirty="0"/>
              <a:t>Moral Injury/Spiritual Distress: A Scoping Study</a:t>
            </a:r>
          </a:p>
        </p:txBody>
      </p:sp>
      <p:sp>
        <p:nvSpPr>
          <p:cNvPr id="7"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27</a:t>
            </a:fld>
            <a:endParaRPr lang="en-US" dirty="0"/>
          </a:p>
        </p:txBody>
      </p:sp>
    </p:spTree>
    <p:extLst>
      <p:ext uri="{BB962C8B-B14F-4D97-AF65-F5344CB8AC3E}">
        <p14:creationId xmlns:p14="http://schemas.microsoft.com/office/powerpoint/2010/main" val="3605358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ffectLst/>
              </a:rPr>
              <a:t>Team Approach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1953505"/>
              </p:ext>
            </p:extLst>
          </p:nvPr>
        </p:nvGraphicFramePr>
        <p:xfrm>
          <a:off x="457200" y="1676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5810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372600" cy="838200"/>
          </a:xfrm>
        </p:spPr>
        <p:txBody>
          <a:bodyPr anchor="ctr">
            <a:noAutofit/>
          </a:bodyPr>
          <a:lstStyle/>
          <a:p>
            <a:pPr algn="ctr"/>
            <a:r>
              <a:rPr lang="en-US" sz="2800" b="1" dirty="0">
                <a:solidFill>
                  <a:schemeClr val="tx1"/>
                </a:solidFill>
                <a:effectLst/>
                <a:latin typeface="Arial Black" panose="020B0A04020102020204" pitchFamily="34" charset="0"/>
              </a:rPr>
              <a:t>Literature Review Findings</a:t>
            </a:r>
          </a:p>
        </p:txBody>
      </p:sp>
      <p:sp>
        <p:nvSpPr>
          <p:cNvPr id="4" name="Content Placeholder 3"/>
          <p:cNvSpPr>
            <a:spLocks noGrp="1"/>
          </p:cNvSpPr>
          <p:nvPr>
            <p:ph sz="half" idx="1"/>
          </p:nvPr>
        </p:nvSpPr>
        <p:spPr>
          <a:xfrm>
            <a:off x="304800" y="838200"/>
            <a:ext cx="8534400" cy="5715000"/>
          </a:xfrm>
        </p:spPr>
        <p:txBody>
          <a:bodyPr anchor="t">
            <a:noAutofit/>
          </a:bodyPr>
          <a:lstStyle/>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Research reveals two spiritually-integrated interventions targeting Moral Injury (MI) or Spiritual Distress (SD) with published evidence:  Building Spiritual Strength (BSS) and Spiritually-Oriented Cognitive Processing Therapy (SOCPT).  These interventions had positive results: BSS in two randomized clinical trials and SOCPT in a qualitative case study. Chaplains with additional mental health training were used as part of the randomized clinical trials. Both plan future randomized clinical trials. </a:t>
            </a:r>
            <a:r>
              <a:rPr lang="en-US" sz="1200" baseline="30000" dirty="0">
                <a:latin typeface="Arial" panose="020B0604020202020204" pitchFamily="34" charset="0"/>
                <a:cs typeface="Arial" panose="020B0604020202020204" pitchFamily="34" charset="0"/>
              </a:rPr>
              <a:t>(Harris, 2017, Koenig, 2017)</a:t>
            </a:r>
            <a:br>
              <a:rPr lang="en-US" sz="1200" baseline="300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Emphasis upon psychosocial perspective may neglect spiritual dimension for both causes and possible alleviations of MI/SD. </a:t>
            </a:r>
            <a:r>
              <a:rPr lang="en-US" sz="900" baseline="30000" dirty="0">
                <a:latin typeface="Arial" panose="020B0604020202020204" pitchFamily="34" charset="0"/>
                <a:cs typeface="Arial" panose="020B0604020202020204" pitchFamily="34" charset="0"/>
              </a:rPr>
              <a:t>(Carey 2016, </a:t>
            </a:r>
            <a:r>
              <a:rPr lang="en-US" sz="900" baseline="30000" dirty="0" err="1">
                <a:latin typeface="Arial" panose="020B0604020202020204" pitchFamily="34" charset="0"/>
                <a:cs typeface="Arial" panose="020B0604020202020204" pitchFamily="34" charset="0"/>
              </a:rPr>
              <a:t>Stallinga</a:t>
            </a:r>
            <a:r>
              <a:rPr lang="en-US" sz="900" baseline="30000" dirty="0">
                <a:latin typeface="Arial" panose="020B0604020202020204" pitchFamily="34" charset="0"/>
                <a:cs typeface="Arial" panose="020B0604020202020204" pitchFamily="34" charset="0"/>
              </a:rPr>
              <a:t> 2013)</a:t>
            </a:r>
            <a:br>
              <a:rPr lang="en-US" sz="900" baseline="300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Several psychosocial interventions address PTSD element underlying MI/SD but do not focus upon guilt and shame</a:t>
            </a:r>
            <a:r>
              <a:rPr lang="en-US" sz="1400" dirty="0">
                <a:latin typeface="Arial" panose="020B0604020202020204" pitchFamily="34" charset="0"/>
                <a:cs typeface="Arial" panose="020B0604020202020204" pitchFamily="34" charset="0"/>
              </a:rPr>
              <a:t>. </a:t>
            </a:r>
            <a:r>
              <a:rPr lang="en-US" sz="1050" baseline="30000" dirty="0">
                <a:latin typeface="Arial" panose="020B0604020202020204" pitchFamily="34" charset="0"/>
                <a:cs typeface="Arial" panose="020B0604020202020204" pitchFamily="34" charset="0"/>
              </a:rPr>
              <a:t>(</a:t>
            </a:r>
            <a:r>
              <a:rPr lang="en-US" sz="1050" baseline="30000" dirty="0" err="1">
                <a:latin typeface="Arial" panose="020B0604020202020204" pitchFamily="34" charset="0"/>
                <a:cs typeface="Arial" panose="020B0604020202020204" pitchFamily="34" charset="0"/>
              </a:rPr>
              <a:t>Bomyea</a:t>
            </a:r>
            <a:r>
              <a:rPr lang="en-US" sz="1050" baseline="30000" dirty="0">
                <a:latin typeface="Arial" panose="020B0604020202020204" pitchFamily="34" charset="0"/>
                <a:cs typeface="Arial" panose="020B0604020202020204" pitchFamily="34" charset="0"/>
              </a:rPr>
              <a:t> 2012, </a:t>
            </a:r>
            <a:r>
              <a:rPr lang="en-US" sz="1050" baseline="30000" dirty="0"/>
              <a:t>Koenig, 2017,</a:t>
            </a:r>
            <a:r>
              <a:rPr lang="en-US" sz="1050" dirty="0"/>
              <a:t> </a:t>
            </a:r>
            <a:r>
              <a:rPr lang="en-US" sz="1050" baseline="30000" dirty="0">
                <a:latin typeface="Arial" panose="020B0604020202020204" pitchFamily="34" charset="0"/>
                <a:cs typeface="Arial" panose="020B0604020202020204" pitchFamily="34" charset="0"/>
              </a:rPr>
              <a:t>Litz 2017)</a:t>
            </a:r>
            <a:br>
              <a:rPr lang="en-US" sz="1050" baseline="30000" dirty="0">
                <a:latin typeface="Arial" panose="020B0604020202020204" pitchFamily="34" charset="0"/>
                <a:cs typeface="Arial" panose="020B0604020202020204" pitchFamily="34" charset="0"/>
              </a:rPr>
            </a:br>
            <a:endParaRPr lang="en-US" sz="1050" baseline="30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a:latin typeface="Arial" panose="020B0604020202020204" pitchFamily="34" charset="0"/>
                <a:cs typeface="Arial" panose="020B0604020202020204" pitchFamily="34" charset="0"/>
              </a:rPr>
              <a:t>Despite few evidence-based clinical trials, accomplished SMEs published myriad scholarly literature in peer-reviewed journals recognizing the valuable role of Chaplains and spiritual interventions. </a:t>
            </a:r>
            <a:r>
              <a:rPr lang="en-US" sz="1000" baseline="30000" dirty="0">
                <a:latin typeface="Arial" panose="020B0604020202020204" pitchFamily="34" charset="0"/>
                <a:cs typeface="Arial" panose="020B0604020202020204" pitchFamily="34" charset="0"/>
              </a:rPr>
              <a:t>(</a:t>
            </a:r>
            <a:r>
              <a:rPr lang="en-US" sz="1000" baseline="30000" dirty="0" err="1">
                <a:latin typeface="Arial" panose="020B0604020202020204" pitchFamily="34" charset="0"/>
                <a:cs typeface="Arial" panose="020B0604020202020204" pitchFamily="34" charset="0"/>
              </a:rPr>
              <a:t>Drescher</a:t>
            </a:r>
            <a:r>
              <a:rPr lang="en-US" sz="1000" baseline="30000" dirty="0">
                <a:latin typeface="Arial" panose="020B0604020202020204" pitchFamily="34" charset="0"/>
                <a:cs typeface="Arial" panose="020B0604020202020204" pitchFamily="34" charset="0"/>
              </a:rPr>
              <a:t>, 2011; Harris 2017; Koenig, 2017; </a:t>
            </a:r>
            <a:r>
              <a:rPr lang="en-US" sz="1000" baseline="30000" dirty="0" err="1">
                <a:latin typeface="Arial" panose="020B0604020202020204" pitchFamily="34" charset="0"/>
                <a:cs typeface="Arial" panose="020B0604020202020204" pitchFamily="34" charset="0"/>
              </a:rPr>
              <a:t>Nieuwsma</a:t>
            </a:r>
            <a:r>
              <a:rPr lang="en-US" sz="1000" baseline="30000" dirty="0">
                <a:latin typeface="Arial" panose="020B0604020202020204" pitchFamily="34" charset="0"/>
                <a:cs typeface="Arial" panose="020B0604020202020204" pitchFamily="34" charset="0"/>
              </a:rPr>
              <a:t> 2013)</a:t>
            </a:r>
          </a:p>
        </p:txBody>
      </p:sp>
      <p:sp>
        <p:nvSpPr>
          <p:cNvPr id="2" name="Date Placeholder 1"/>
          <p:cNvSpPr>
            <a:spLocks noGrp="1"/>
          </p:cNvSpPr>
          <p:nvPr>
            <p:ph type="dt" sz="half" idx="10"/>
          </p:nvPr>
        </p:nvSpPr>
        <p:spPr>
          <a:xfrm>
            <a:off x="13447" y="6477000"/>
            <a:ext cx="3766457" cy="228600"/>
          </a:xfrm>
        </p:spPr>
        <p:txBody>
          <a:bodyPr/>
          <a:lstStyle/>
          <a:p>
            <a:r>
              <a:rPr lang="en-US" dirty="0"/>
              <a:t>Moral  Injury/Spiritual Distress:  A Scoping Study</a:t>
            </a:r>
          </a:p>
        </p:txBody>
      </p:sp>
      <p:sp>
        <p:nvSpPr>
          <p:cNvPr id="7" name="Slide Number Placeholder 6"/>
          <p:cNvSpPr>
            <a:spLocks noGrp="1"/>
          </p:cNvSpPr>
          <p:nvPr>
            <p:ph type="sldNum" sz="quarter" idx="12"/>
          </p:nvPr>
        </p:nvSpPr>
        <p:spPr>
          <a:xfrm>
            <a:off x="8763000" y="6492875"/>
            <a:ext cx="303904" cy="365125"/>
          </a:xfrm>
        </p:spPr>
        <p:txBody>
          <a:bodyPr/>
          <a:lstStyle/>
          <a:p>
            <a:fld id="{63325870-3A19-41C7-86BB-E25883363DE6}" type="slidenum">
              <a:rPr lang="en-US" smtClean="0"/>
              <a:t>29</a:t>
            </a:fld>
            <a:endParaRPr lang="en-US" dirty="0"/>
          </a:p>
        </p:txBody>
      </p:sp>
    </p:spTree>
    <p:extLst>
      <p:ext uri="{BB962C8B-B14F-4D97-AF65-F5344CB8AC3E}">
        <p14:creationId xmlns:p14="http://schemas.microsoft.com/office/powerpoint/2010/main" val="137400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991600" cy="5029200"/>
          </a:xfrm>
        </p:spPr>
        <p:txBody>
          <a:bodyPr anchor="ctr">
            <a:noAutofit/>
          </a:bodyPr>
          <a:lstStyle/>
          <a:p>
            <a:pPr marL="0" marR="0" algn="ctr">
              <a:spcBef>
                <a:spcPts val="0"/>
              </a:spcBef>
              <a:spcAft>
                <a:spcPts val="0"/>
              </a:spcAft>
            </a:pPr>
            <a:r>
              <a:rPr lang="en-US" sz="6000" b="1" dirty="0">
                <a:solidFill>
                  <a:schemeClr val="tx1"/>
                </a:solidFill>
                <a:latin typeface="Arial Black" panose="020B0A04020102020204" pitchFamily="34" charset="0"/>
                <a:cs typeface="Arial" panose="020B0604020202020204" pitchFamily="34" charset="0"/>
              </a:rPr>
              <a:t/>
            </a:r>
            <a:br>
              <a:rPr lang="en-US" sz="6000" b="1" dirty="0">
                <a:solidFill>
                  <a:schemeClr val="tx1"/>
                </a:solidFill>
                <a:latin typeface="Arial Black" panose="020B0A04020102020204" pitchFamily="34" charset="0"/>
                <a:cs typeface="Arial" panose="020B0604020202020204" pitchFamily="34" charset="0"/>
              </a:rPr>
            </a:br>
            <a:r>
              <a:rPr lang="en-US" sz="6000" b="1" dirty="0">
                <a:solidFill>
                  <a:schemeClr val="tx1"/>
                </a:solidFill>
                <a:latin typeface="Arial Black" panose="020B0A04020102020204" pitchFamily="34" charset="0"/>
                <a:cs typeface="Arial" panose="020B0604020202020204" pitchFamily="34" charset="0"/>
              </a:rPr>
              <a:t>			</a:t>
            </a:r>
            <a:r>
              <a:rPr lang="en-US" sz="5400" b="1" dirty="0">
                <a:solidFill>
                  <a:schemeClr val="tx1"/>
                </a:solidFill>
                <a:latin typeface="Arial Black" panose="020B0A04020102020204" pitchFamily="34" charset="0"/>
                <a:cs typeface="Arial" panose="020B0604020202020204" pitchFamily="34" charset="0"/>
              </a:rPr>
              <a:t>Moral Injury/</a:t>
            </a:r>
            <a:br>
              <a:rPr lang="en-US" sz="5400" b="1" dirty="0">
                <a:solidFill>
                  <a:schemeClr val="tx1"/>
                </a:solidFill>
                <a:latin typeface="Arial Black" panose="020B0A04020102020204" pitchFamily="34" charset="0"/>
                <a:cs typeface="Arial" panose="020B0604020202020204" pitchFamily="34" charset="0"/>
              </a:rPr>
            </a:br>
            <a:r>
              <a:rPr lang="en-US" sz="5400" b="1" dirty="0">
                <a:solidFill>
                  <a:schemeClr val="tx1"/>
                </a:solidFill>
                <a:latin typeface="Arial Black" panose="020B0A04020102020204" pitchFamily="34" charset="0"/>
                <a:cs typeface="Arial" panose="020B0604020202020204" pitchFamily="34" charset="0"/>
              </a:rPr>
              <a:t>Spiritual Distress: </a:t>
            </a:r>
            <a:br>
              <a:rPr lang="en-US" sz="5400" b="1" dirty="0">
                <a:solidFill>
                  <a:schemeClr val="tx1"/>
                </a:solidFill>
                <a:latin typeface="Arial Black" panose="020B0A04020102020204" pitchFamily="34" charset="0"/>
                <a:cs typeface="Arial" panose="020B0604020202020204" pitchFamily="34" charset="0"/>
              </a:rPr>
            </a:br>
            <a:r>
              <a:rPr lang="en-US" sz="5400" b="1" dirty="0">
                <a:solidFill>
                  <a:schemeClr val="tx1"/>
                </a:solidFill>
                <a:latin typeface="Arial Black" panose="020B0A04020102020204" pitchFamily="34" charset="0"/>
                <a:cs typeface="Arial" panose="020B0604020202020204" pitchFamily="34" charset="0"/>
              </a:rPr>
              <a:t>A Scoping Study </a:t>
            </a:r>
            <a:r>
              <a:rPr lang="en-US" sz="6000" b="1" dirty="0">
                <a:solidFill>
                  <a:schemeClr val="tx1"/>
                </a:solidFill>
                <a:latin typeface="Arial Black" panose="020B0A04020102020204" pitchFamily="34" charset="0"/>
                <a:cs typeface="Arial" panose="020B0604020202020204" pitchFamily="34" charset="0"/>
              </a:rPr>
              <a:t> </a:t>
            </a:r>
            <a:br>
              <a:rPr lang="en-US" sz="6000" b="1" dirty="0">
                <a:solidFill>
                  <a:schemeClr val="tx1"/>
                </a:solidFill>
                <a:latin typeface="Arial Black" panose="020B0A04020102020204" pitchFamily="34" charset="0"/>
                <a:cs typeface="Arial" panose="020B0604020202020204" pitchFamily="34" charset="0"/>
              </a:rPr>
            </a:br>
            <a:r>
              <a:rPr lang="en-US" sz="3200" b="1" i="1" dirty="0">
                <a:solidFill>
                  <a:schemeClr val="tx1"/>
                </a:solidFill>
                <a:effectLst/>
                <a:latin typeface="Arial Black" panose="020B0A04020102020204" pitchFamily="34" charset="0"/>
                <a:cs typeface="Arial" panose="020B0604020202020204" pitchFamily="34" charset="0"/>
              </a:rPr>
              <a:t>Published and Unpublished Research on Role of Chaplains and Spiritually-Integrated Interventions for the Wounded Soul</a:t>
            </a:r>
            <a:r>
              <a:rPr lang="en-US" sz="3200" b="1" i="1" dirty="0">
                <a:solidFill>
                  <a:schemeClr val="tx1"/>
                </a:solidFill>
                <a:latin typeface="Arial Black" panose="020B0A04020102020204" pitchFamily="34" charset="0"/>
                <a:cs typeface="Arial" panose="020B0604020202020204" pitchFamily="34" charset="0"/>
              </a:rPr>
              <a:t/>
            </a:r>
            <a:br>
              <a:rPr lang="en-US" sz="3200" b="1" i="1" dirty="0">
                <a:solidFill>
                  <a:schemeClr val="tx1"/>
                </a:solidFill>
                <a:latin typeface="Arial Black" panose="020B0A04020102020204" pitchFamily="34" charset="0"/>
                <a:cs typeface="Arial" panose="020B0604020202020204" pitchFamily="34" charset="0"/>
              </a:rPr>
            </a:br>
            <a:r>
              <a:rPr lang="en-US" sz="3600" i="1" dirty="0">
                <a:solidFill>
                  <a:schemeClr val="accent1"/>
                </a:solidFill>
                <a:latin typeface="Arial Black" panose="020B0A04020102020204" pitchFamily="34" charset="0"/>
                <a:cs typeface="Arial" panose="020B0604020202020204" pitchFamily="34" charset="0"/>
              </a:rPr>
              <a:t/>
            </a:r>
            <a:br>
              <a:rPr lang="en-US" sz="3600" i="1" dirty="0">
                <a:solidFill>
                  <a:schemeClr val="accent1"/>
                </a:solidFill>
                <a:latin typeface="Arial Black" panose="020B0A04020102020204" pitchFamily="34" charset="0"/>
                <a:cs typeface="Arial" panose="020B0604020202020204" pitchFamily="34" charset="0"/>
              </a:rPr>
            </a:br>
            <a:r>
              <a:rPr lang="en-US" sz="1600" dirty="0">
                <a:solidFill>
                  <a:schemeClr val="tx1"/>
                </a:solidFill>
                <a:latin typeface="Arial Black" panose="020B0A04020102020204" pitchFamily="34" charset="0"/>
                <a:cs typeface="Times New Roman" panose="02020603050405020304" pitchFamily="18" charset="0"/>
              </a:rPr>
              <a:t>“</a:t>
            </a:r>
            <a:r>
              <a:rPr lang="en-US" sz="1600" dirty="0">
                <a:solidFill>
                  <a:schemeClr val="tx1"/>
                </a:solidFill>
                <a:effectLst/>
                <a:latin typeface="Arial Black" panose="020B0A04020102020204" pitchFamily="34" charset="0"/>
                <a:ea typeface="Berkeley-Medium"/>
                <a:cs typeface="Times New Roman" panose="02020603050405020304" pitchFamily="18" charset="0"/>
              </a:rPr>
              <a:t>Military power wins battles, but spiritual power wins wars.” </a:t>
            </a:r>
            <a:br>
              <a:rPr lang="en-US" sz="1600" dirty="0">
                <a:solidFill>
                  <a:schemeClr val="tx1"/>
                </a:solidFill>
                <a:effectLst/>
                <a:latin typeface="Arial Black" panose="020B0A04020102020204" pitchFamily="34" charset="0"/>
                <a:ea typeface="Berkeley-Medium"/>
                <a:cs typeface="Times New Roman" panose="02020603050405020304" pitchFamily="18" charset="0"/>
              </a:rPr>
            </a:br>
            <a:r>
              <a:rPr lang="en-US" sz="1200" b="0" dirty="0">
                <a:solidFill>
                  <a:schemeClr val="tx1"/>
                </a:solidFill>
                <a:effectLst/>
                <a:latin typeface="Arial" panose="020B0604020202020204" pitchFamily="34" charset="0"/>
                <a:ea typeface="Berkeley-Medium"/>
                <a:cs typeface="Arial" panose="020B0604020202020204" pitchFamily="34" charset="0"/>
              </a:rPr>
              <a:t>(General George Patton, as cited in American Veteran’s Memorial, 2015)</a:t>
            </a:r>
            <a:r>
              <a:rPr lang="en-US" sz="1200" baseline="30000" dirty="0">
                <a:solidFill>
                  <a:schemeClr val="tx1"/>
                </a:solidFill>
                <a:effectLst/>
                <a:latin typeface="Arial Black" panose="020B0A04020102020204" pitchFamily="34" charset="0"/>
                <a:ea typeface="Calibri"/>
                <a:cs typeface="Times New Roman" panose="02020603050405020304" pitchFamily="18" charset="0"/>
              </a:rPr>
              <a:t/>
            </a:r>
            <a:br>
              <a:rPr lang="en-US" sz="1200" baseline="30000" dirty="0">
                <a:solidFill>
                  <a:schemeClr val="tx1"/>
                </a:solidFill>
                <a:effectLst/>
                <a:latin typeface="Arial Black" panose="020B0A04020102020204" pitchFamily="34" charset="0"/>
                <a:ea typeface="Calibri"/>
                <a:cs typeface="Times New Roman" panose="02020603050405020304" pitchFamily="18" charset="0"/>
              </a:rPr>
            </a:br>
            <a:endParaRPr lang="en-US" sz="1200" i="1" baseline="30000" dirty="0">
              <a:solidFill>
                <a:schemeClr val="tx1"/>
              </a:solidFill>
              <a:latin typeface="Arial Black" panose="020B0A04020102020204" pitchFamily="34" charset="0"/>
              <a:cs typeface="Times New Roman" panose="02020603050405020304" pitchFamily="18" charset="0"/>
            </a:endParaRPr>
          </a:p>
        </p:txBody>
      </p:sp>
      <p:sp>
        <p:nvSpPr>
          <p:cNvPr id="6" name="Slide Number Placeholder 5"/>
          <p:cNvSpPr>
            <a:spLocks noGrp="1"/>
          </p:cNvSpPr>
          <p:nvPr>
            <p:ph type="sldNum" sz="quarter" idx="12"/>
          </p:nvPr>
        </p:nvSpPr>
        <p:spPr>
          <a:xfrm>
            <a:off x="8458200" y="6324600"/>
            <a:ext cx="381000" cy="365125"/>
          </a:xfrm>
        </p:spPr>
        <p:txBody>
          <a:bodyPr/>
          <a:lstStyle/>
          <a:p>
            <a:fld id="{63325870-3A19-41C7-86BB-E25883363DE6}" type="slidenum">
              <a:rPr lang="en-US" smtClean="0"/>
              <a:t>3</a:t>
            </a:fld>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296400" cy="6182106"/>
          </a:xfrm>
          <a:prstGeom prst="rect">
            <a:avLst/>
          </a:prstGeom>
        </p:spPr>
      </p:pic>
    </p:spTree>
    <p:extLst>
      <p:ext uri="{BB962C8B-B14F-4D97-AF65-F5344CB8AC3E}">
        <p14:creationId xmlns:p14="http://schemas.microsoft.com/office/powerpoint/2010/main" val="3033084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372600" cy="838200"/>
          </a:xfrm>
        </p:spPr>
        <p:txBody>
          <a:bodyPr anchor="ctr">
            <a:noAutofit/>
          </a:bodyPr>
          <a:lstStyle/>
          <a:p>
            <a:pPr algn="ctr"/>
            <a:r>
              <a:rPr lang="en-US" sz="2800" b="1" dirty="0">
                <a:solidFill>
                  <a:schemeClr val="tx1"/>
                </a:solidFill>
                <a:effectLst/>
                <a:latin typeface="Arial Black" panose="020B0A04020102020204" pitchFamily="34" charset="0"/>
              </a:rPr>
              <a:t>Literature Review Findings</a:t>
            </a:r>
          </a:p>
        </p:txBody>
      </p:sp>
      <p:sp>
        <p:nvSpPr>
          <p:cNvPr id="4" name="Content Placeholder 3"/>
          <p:cNvSpPr>
            <a:spLocks noGrp="1"/>
          </p:cNvSpPr>
          <p:nvPr>
            <p:ph sz="half" idx="1"/>
          </p:nvPr>
        </p:nvSpPr>
        <p:spPr>
          <a:xfrm>
            <a:off x="228600" y="914400"/>
            <a:ext cx="8763000" cy="5638800"/>
          </a:xfrm>
        </p:spPr>
        <p:txBody>
          <a:bodyPr anchor="t">
            <a:noAutofit/>
          </a:bodyPr>
          <a:lstStyle/>
          <a:p>
            <a:pPr lvl="0">
              <a:buFont typeface="Wingdings" panose="05000000000000000000" pitchFamily="2" charset="2"/>
              <a:buChar char="q"/>
            </a:pPr>
            <a:r>
              <a:rPr lang="en-US" sz="2000" dirty="0">
                <a:latin typeface="Arial" panose="020B0604020202020204" pitchFamily="34" charset="0"/>
                <a:cs typeface="Arial" panose="020B0604020202020204" pitchFamily="34" charset="0"/>
              </a:rPr>
              <a:t>MI/SD has historically been an abstract concept in empirical infancy with undetermined applicability in clinical, public health, and research settings. </a:t>
            </a:r>
            <a:r>
              <a:rPr lang="en-US" sz="1400" baseline="30000" dirty="0">
                <a:latin typeface="Arial" panose="020B0604020202020204" pitchFamily="34" charset="0"/>
                <a:cs typeface="Arial" panose="020B0604020202020204" pitchFamily="34" charset="0"/>
              </a:rPr>
              <a:t>(</a:t>
            </a:r>
            <a:r>
              <a:rPr lang="en-US" sz="1400" baseline="30000" dirty="0" err="1">
                <a:latin typeface="Arial" panose="020B0604020202020204" pitchFamily="34" charset="0"/>
                <a:cs typeface="Arial" panose="020B0604020202020204" pitchFamily="34" charset="0"/>
              </a:rPr>
              <a:t>Kopacz</a:t>
            </a:r>
            <a:r>
              <a:rPr lang="en-US" sz="1400" baseline="30000" dirty="0">
                <a:latin typeface="Arial" panose="020B0604020202020204" pitchFamily="34" charset="0"/>
                <a:cs typeface="Arial" panose="020B0604020202020204" pitchFamily="34" charset="0"/>
              </a:rPr>
              <a:t> 2014) </a:t>
            </a:r>
            <a:br>
              <a:rPr lang="en-US" sz="1400" baseline="30000" dirty="0">
                <a:latin typeface="Arial" panose="020B0604020202020204" pitchFamily="34" charset="0"/>
                <a:cs typeface="Arial" panose="020B0604020202020204" pitchFamily="34" charset="0"/>
              </a:rPr>
            </a:br>
            <a:endParaRPr lang="en-US" sz="1400" baseline="30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No agreed upon definition/terminology of MI/SD, Transgressive Acts (TAs)/Potentially Morally Injurious Events (PMIEs). </a:t>
            </a:r>
            <a:r>
              <a:rPr lang="en-US" sz="1000" baseline="30000" dirty="0">
                <a:latin typeface="Arial" panose="020B0604020202020204" pitchFamily="34" charset="0"/>
                <a:cs typeface="Arial" panose="020B0604020202020204" pitchFamily="34" charset="0"/>
              </a:rPr>
              <a:t>(Litz et al., 2009; </a:t>
            </a:r>
            <a:r>
              <a:rPr lang="en-US" sz="1000" baseline="30000" dirty="0" err="1">
                <a:latin typeface="Arial" panose="020B0604020202020204" pitchFamily="34" charset="0"/>
                <a:cs typeface="Arial" panose="020B0604020202020204" pitchFamily="34" charset="0"/>
              </a:rPr>
              <a:t>Masick</a:t>
            </a:r>
            <a:r>
              <a:rPr lang="en-US" sz="1000" baseline="30000" dirty="0">
                <a:latin typeface="Arial" panose="020B0604020202020204" pitchFamily="34" charset="0"/>
                <a:cs typeface="Arial" panose="020B0604020202020204" pitchFamily="34" charset="0"/>
              </a:rPr>
              <a:t> 2016; Phelps, 2015; Shay, 2003)</a:t>
            </a:r>
            <a:br>
              <a:rPr lang="en-US" sz="1000" baseline="30000" dirty="0">
                <a:latin typeface="Arial" panose="020B0604020202020204" pitchFamily="34" charset="0"/>
                <a:cs typeface="Arial" panose="020B0604020202020204" pitchFamily="34" charset="0"/>
              </a:rPr>
            </a:br>
            <a:r>
              <a:rPr lang="en-US" sz="1000" baseline="30000" dirty="0">
                <a:latin typeface="Arial" panose="020B0604020202020204" pitchFamily="34" charset="0"/>
                <a:cs typeface="Arial" panose="020B0604020202020204" pitchFamily="34" charset="0"/>
              </a:rPr>
              <a:t/>
            </a:r>
            <a:br>
              <a:rPr lang="en-US" sz="1000" baseline="30000" dirty="0">
                <a:latin typeface="Arial" panose="020B0604020202020204" pitchFamily="34" charset="0"/>
                <a:cs typeface="Arial" panose="020B0604020202020204" pitchFamily="34" charset="0"/>
              </a:rPr>
            </a:br>
            <a:endParaRPr lang="en-US" sz="2000" baseline="40000" dirty="0">
              <a:latin typeface="Arial" panose="020B0604020202020204" pitchFamily="34" charset="0"/>
              <a:cs typeface="Arial" panose="020B0604020202020204" pitchFamily="34" charset="0"/>
            </a:endParaRPr>
          </a:p>
          <a:p>
            <a:pPr lvl="0">
              <a:buFont typeface="Wingdings" panose="05000000000000000000" pitchFamily="2" charset="2"/>
              <a:buChar char="q"/>
            </a:pPr>
            <a:r>
              <a:rPr lang="en-US" sz="2000" dirty="0">
                <a:latin typeface="Arial" panose="020B0604020202020204" pitchFamily="34" charset="0"/>
                <a:cs typeface="Arial" panose="020B0604020202020204" pitchFamily="34" charset="0"/>
              </a:rPr>
              <a:t>As killing has increased in the Vietnam and post-Vietnam Eras, so have the number of moral conflicts, which in turn have increased the propensity for MI/SD.  </a:t>
            </a:r>
            <a:r>
              <a:rPr lang="en-US" sz="1400" baseline="30000" dirty="0">
                <a:latin typeface="Arial" panose="020B0604020202020204" pitchFamily="34" charset="0"/>
                <a:cs typeface="Arial" panose="020B0604020202020204" pitchFamily="34" charset="0"/>
              </a:rPr>
              <a:t>(Jinkerson 2016, </a:t>
            </a:r>
            <a:r>
              <a:rPr lang="en-US" sz="1400" baseline="30000" dirty="0" err="1">
                <a:latin typeface="Arial" panose="020B0604020202020204" pitchFamily="34" charset="0"/>
                <a:cs typeface="Arial" panose="020B0604020202020204" pitchFamily="34" charset="0"/>
              </a:rPr>
              <a:t>Masick</a:t>
            </a:r>
            <a:r>
              <a:rPr lang="en-US" sz="1400" baseline="30000" dirty="0">
                <a:latin typeface="Arial" panose="020B0604020202020204" pitchFamily="34" charset="0"/>
                <a:cs typeface="Arial" panose="020B0604020202020204" pitchFamily="34" charset="0"/>
              </a:rPr>
              <a:t>, 2016, Shay 2003)</a:t>
            </a:r>
            <a:br>
              <a:rPr lang="en-US" sz="1400" baseline="30000" dirty="0">
                <a:latin typeface="Arial" panose="020B0604020202020204" pitchFamily="34" charset="0"/>
                <a:cs typeface="Arial" panose="020B0604020202020204" pitchFamily="34" charset="0"/>
              </a:rPr>
            </a:br>
            <a:endParaRPr lang="en-US" sz="2000" baseline="30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Evolving understanding about relationship between PTSD and MI/SD.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More clinical research is required. </a:t>
            </a:r>
            <a:r>
              <a:rPr lang="en-US" sz="1000" baseline="30000" dirty="0">
                <a:latin typeface="Arial" panose="020B0604020202020204" pitchFamily="34" charset="0"/>
                <a:cs typeface="Arial" panose="020B0604020202020204" pitchFamily="34" charset="0"/>
              </a:rPr>
              <a:t>(Gray et al., 2012; Harris, 2017; Jinkerson, 2016; </a:t>
            </a:r>
            <a:r>
              <a:rPr lang="en-US" sz="1000" baseline="30000" dirty="0" err="1">
                <a:latin typeface="Arial" panose="020B0604020202020204" pitchFamily="34" charset="0"/>
                <a:cs typeface="Arial" panose="020B0604020202020204" pitchFamily="34" charset="0"/>
              </a:rPr>
              <a:t>Litz</a:t>
            </a:r>
            <a:r>
              <a:rPr lang="en-US" sz="1000" baseline="30000" dirty="0">
                <a:latin typeface="Arial" panose="020B0604020202020204" pitchFamily="34" charset="0"/>
                <a:cs typeface="Arial" panose="020B0604020202020204" pitchFamily="34" charset="0"/>
              </a:rPr>
              <a:t> et al., 2009, </a:t>
            </a:r>
            <a:r>
              <a:rPr lang="en-US" sz="1000" baseline="30000" dirty="0" err="1">
                <a:latin typeface="Arial" panose="020B0604020202020204" pitchFamily="34" charset="0"/>
                <a:cs typeface="Arial" panose="020B0604020202020204" pitchFamily="34" charset="0"/>
              </a:rPr>
              <a:t>Maguen</a:t>
            </a:r>
            <a:r>
              <a:rPr lang="en-US" sz="1000" baseline="30000" dirty="0">
                <a:latin typeface="Arial" panose="020B0604020202020204" pitchFamily="34" charset="0"/>
                <a:cs typeface="Arial" panose="020B0604020202020204" pitchFamily="34" charset="0"/>
              </a:rPr>
              <a:t>, 2017; Shay, 2003)</a:t>
            </a:r>
            <a:endParaRPr lang="en-US" sz="1000" b="1" baseline="30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13854" y="6615544"/>
            <a:ext cx="3948545" cy="242455"/>
          </a:xfrm>
        </p:spPr>
        <p:txBody>
          <a:bodyPr/>
          <a:lstStyle/>
          <a:p>
            <a:r>
              <a:rPr lang="en-US" dirty="0"/>
              <a:t>Moral  Injury/Spiritual Distress:  A Scoping Study</a:t>
            </a:r>
          </a:p>
        </p:txBody>
      </p:sp>
      <p:sp>
        <p:nvSpPr>
          <p:cNvPr id="7" name="Slide Number Placeholder 6"/>
          <p:cNvSpPr>
            <a:spLocks noGrp="1"/>
          </p:cNvSpPr>
          <p:nvPr>
            <p:ph type="sldNum" sz="quarter" idx="12"/>
          </p:nvPr>
        </p:nvSpPr>
        <p:spPr>
          <a:xfrm>
            <a:off x="8763000" y="6492875"/>
            <a:ext cx="303904" cy="365125"/>
          </a:xfrm>
        </p:spPr>
        <p:txBody>
          <a:bodyPr/>
          <a:lstStyle/>
          <a:p>
            <a:fld id="{63325870-3A19-41C7-86BB-E25883363DE6}" type="slidenum">
              <a:rPr lang="en-US" smtClean="0"/>
              <a:t>30</a:t>
            </a:fld>
            <a:endParaRPr lang="en-US" dirty="0"/>
          </a:p>
        </p:txBody>
      </p:sp>
      <p:sp>
        <p:nvSpPr>
          <p:cNvPr id="6" name="TextBox 5"/>
          <p:cNvSpPr txBox="1"/>
          <p:nvPr/>
        </p:nvSpPr>
        <p:spPr>
          <a:xfrm>
            <a:off x="838200" y="4495800"/>
            <a:ext cx="7162800" cy="215444"/>
          </a:xfrm>
          <a:prstGeom prst="rect">
            <a:avLst/>
          </a:prstGeom>
          <a:noFill/>
        </p:spPr>
        <p:txBody>
          <a:bodyPr wrap="square" rtlCol="0">
            <a:spAutoFit/>
          </a:bodyPr>
          <a:lstStyle/>
          <a:p>
            <a:r>
              <a:rPr lang="en-US" sz="800" dirty="0"/>
              <a:t>(Brock 2012, Carey 2016, </a:t>
            </a:r>
            <a:r>
              <a:rPr lang="en-US" sz="800" dirty="0" err="1"/>
              <a:t>Dombo</a:t>
            </a:r>
            <a:r>
              <a:rPr lang="en-US" sz="800" dirty="0"/>
              <a:t> 2013, </a:t>
            </a:r>
            <a:r>
              <a:rPr lang="en-US" sz="800" dirty="0" err="1"/>
              <a:t>Drescher</a:t>
            </a:r>
            <a:r>
              <a:rPr lang="en-US" sz="800" dirty="0"/>
              <a:t> et al., 2011, Frame 2015, 2016, Jinkerson, 2016, </a:t>
            </a:r>
            <a:r>
              <a:rPr lang="en-US" sz="800" dirty="0" err="1"/>
              <a:t>Nieuwsma</a:t>
            </a:r>
            <a:r>
              <a:rPr lang="en-US" sz="800" dirty="0"/>
              <a:t> et al., 2015, </a:t>
            </a:r>
            <a:r>
              <a:rPr lang="en-US" sz="800" dirty="0" err="1"/>
              <a:t>Puniewska</a:t>
            </a:r>
            <a:r>
              <a:rPr lang="en-US" sz="800" dirty="0"/>
              <a:t>, 2015, Shay 2014)</a:t>
            </a:r>
          </a:p>
        </p:txBody>
      </p:sp>
    </p:spTree>
    <p:extLst>
      <p:ext uri="{BB962C8B-B14F-4D97-AF65-F5344CB8AC3E}">
        <p14:creationId xmlns:p14="http://schemas.microsoft.com/office/powerpoint/2010/main" val="3092274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solidFill>
                  <a:schemeClr val="tx1"/>
                </a:solidFill>
                <a:effectLst/>
                <a:latin typeface="Arial Black" panose="020B0A04020102020204" pitchFamily="34" charset="0"/>
              </a:rPr>
              <a:t>Trauma and Stressor-Related Disorders in Adults in DSM-5 </a:t>
            </a:r>
            <a:br>
              <a:rPr lang="en-US" dirty="0">
                <a:solidFill>
                  <a:schemeClr val="tx1"/>
                </a:solidFill>
                <a:effectLst/>
                <a:latin typeface="Arial Black" panose="020B0A04020102020204" pitchFamily="34" charset="0"/>
              </a:rPr>
            </a:br>
            <a:r>
              <a:rPr lang="en-US" sz="1100" baseline="30000" dirty="0">
                <a:solidFill>
                  <a:schemeClr val="tx1"/>
                </a:solidFill>
                <a:effectLst/>
                <a:latin typeface="Arial Black" panose="020B0A04020102020204" pitchFamily="34" charset="0"/>
              </a:rPr>
              <a:t>(Carolyn Weiss, </a:t>
            </a:r>
            <a:r>
              <a:rPr lang="en-US" sz="1100" baseline="30000" dirty="0" err="1">
                <a:solidFill>
                  <a:schemeClr val="tx1"/>
                </a:solidFill>
                <a:effectLst/>
                <a:latin typeface="Arial Black" panose="020B0A04020102020204" pitchFamily="34" charset="0"/>
              </a:rPr>
              <a:t>Psy.D</a:t>
            </a:r>
            <a:r>
              <a:rPr lang="en-US" sz="1100" baseline="30000" dirty="0">
                <a:solidFill>
                  <a:schemeClr val="tx1"/>
                </a:solidFill>
                <a:effectLst/>
                <a:latin typeface="Arial Black" panose="020B0A04020102020204" pitchFamily="34" charset="0"/>
              </a:rPr>
              <a:t> Clinical Psychologist, PTSD Clinical Team</a:t>
            </a:r>
            <a:r>
              <a:rPr lang="en-US" sz="1100" dirty="0">
                <a:solidFill>
                  <a:schemeClr val="tx1"/>
                </a:solidFill>
                <a:effectLst/>
                <a:latin typeface="Arial Black" panose="020B0A04020102020204" pitchFamily="34" charset="0"/>
              </a:rPr>
              <a:t> </a:t>
            </a:r>
            <a:r>
              <a:rPr lang="en-US" sz="1100" baseline="30000" dirty="0">
                <a:solidFill>
                  <a:schemeClr val="tx1"/>
                </a:solidFill>
                <a:effectLst/>
                <a:latin typeface="Arial Black" panose="020B0A04020102020204" pitchFamily="34" charset="0"/>
              </a:rPr>
              <a:t>VA New York Harbor Healthcare System)</a:t>
            </a:r>
            <a:br>
              <a:rPr lang="en-US" sz="1100" baseline="30000" dirty="0">
                <a:solidFill>
                  <a:schemeClr val="tx1"/>
                </a:solidFill>
                <a:effectLst/>
                <a:latin typeface="Arial Black" panose="020B0A04020102020204" pitchFamily="34" charset="0"/>
              </a:rPr>
            </a:br>
            <a:endParaRPr lang="en-US" sz="1100" baseline="30000" dirty="0">
              <a:solidFill>
                <a:schemeClr val="tx1"/>
              </a:solidFill>
              <a:effectLst/>
              <a:latin typeface="Arial Black" panose="020B0A04020102020204" pitchFamily="34" charset="0"/>
            </a:endParaRPr>
          </a:p>
        </p:txBody>
      </p:sp>
      <p:sp>
        <p:nvSpPr>
          <p:cNvPr id="3" name="Content Placeholder 2"/>
          <p:cNvSpPr>
            <a:spLocks noGrp="1"/>
          </p:cNvSpPr>
          <p:nvPr>
            <p:ph sz="quarter" idx="1"/>
          </p:nvPr>
        </p:nvSpPr>
        <p:spPr>
          <a:xfrm>
            <a:off x="457200" y="1981200"/>
            <a:ext cx="8229600" cy="4328160"/>
          </a:xfrm>
        </p:spPr>
        <p:txBody>
          <a:bodyPr>
            <a:normAutofit/>
          </a:bodyPr>
          <a:lstStyle/>
          <a:p>
            <a:r>
              <a:rPr lang="en-US" sz="3200" dirty="0"/>
              <a:t>Posttraumatic Stress Disorder (PTSD) </a:t>
            </a:r>
          </a:p>
          <a:p>
            <a:r>
              <a:rPr lang="en-US" sz="3200" dirty="0"/>
              <a:t>Acute Stress Disorder (ASD)</a:t>
            </a:r>
          </a:p>
          <a:p>
            <a:r>
              <a:rPr lang="en-US" sz="3200" dirty="0"/>
              <a:t>Adjustment Disorders</a:t>
            </a:r>
          </a:p>
          <a:p>
            <a:r>
              <a:rPr lang="en-US" sz="3000" dirty="0"/>
              <a:t>Other Specified Trauma- and Stressor-Related Disorders</a:t>
            </a:r>
          </a:p>
          <a:p>
            <a:r>
              <a:rPr lang="en-US" sz="3000" dirty="0"/>
              <a:t>Unspecified Trauma- and Stressor-Related Disorders</a:t>
            </a:r>
          </a:p>
          <a:p>
            <a:endParaRPr lang="en-US" dirty="0"/>
          </a:p>
        </p:txBody>
      </p:sp>
    </p:spTree>
    <p:extLst>
      <p:ext uri="{BB962C8B-B14F-4D97-AF65-F5344CB8AC3E}">
        <p14:creationId xmlns:p14="http://schemas.microsoft.com/office/powerpoint/2010/main" val="3357742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a:solidFill>
                  <a:schemeClr val="tx1"/>
                </a:solidFill>
                <a:effectLst/>
                <a:latin typeface="Arial Black" panose="020B0A04020102020204" pitchFamily="34" charset="0"/>
              </a:rPr>
              <a:t>PTSD criteria for DSM-5</a:t>
            </a:r>
            <a:br>
              <a:rPr lang="en-US" dirty="0">
                <a:solidFill>
                  <a:schemeClr val="tx1"/>
                </a:solidFill>
                <a:effectLst/>
                <a:latin typeface="Arial Black" panose="020B0A04020102020204" pitchFamily="34" charset="0"/>
              </a:rPr>
            </a:br>
            <a:r>
              <a:rPr lang="en-US" sz="1100" baseline="30000" dirty="0">
                <a:solidFill>
                  <a:prstClr val="black"/>
                </a:solidFill>
                <a:effectLst/>
                <a:latin typeface="Arial Black" panose="020B0A04020102020204" pitchFamily="34" charset="0"/>
              </a:rPr>
              <a:t>(Carolyn Weiss, </a:t>
            </a:r>
            <a:r>
              <a:rPr lang="en-US" sz="1100" baseline="30000" dirty="0" err="1">
                <a:solidFill>
                  <a:prstClr val="black"/>
                </a:solidFill>
                <a:effectLst/>
                <a:latin typeface="Arial Black" panose="020B0A04020102020204" pitchFamily="34" charset="0"/>
              </a:rPr>
              <a:t>Psy.D</a:t>
            </a:r>
            <a:r>
              <a:rPr lang="en-US" sz="1100" baseline="30000" dirty="0">
                <a:solidFill>
                  <a:prstClr val="black"/>
                </a:solidFill>
                <a:effectLst/>
                <a:latin typeface="Arial Black" panose="020B0A04020102020204" pitchFamily="34" charset="0"/>
              </a:rPr>
              <a:t> Clinical Psychologist, PTSD Clinical Team</a:t>
            </a:r>
            <a:r>
              <a:rPr lang="en-US" sz="1100" dirty="0">
                <a:solidFill>
                  <a:prstClr val="black"/>
                </a:solidFill>
                <a:effectLst/>
                <a:latin typeface="Arial Black" panose="020B0A04020102020204" pitchFamily="34" charset="0"/>
              </a:rPr>
              <a:t> </a:t>
            </a:r>
            <a:r>
              <a:rPr lang="en-US" sz="1100" baseline="30000" dirty="0">
                <a:solidFill>
                  <a:prstClr val="black"/>
                </a:solidFill>
                <a:effectLst/>
                <a:latin typeface="Arial Black" panose="020B0A04020102020204" pitchFamily="34" charset="0"/>
              </a:rPr>
              <a:t>VA New York Harbor Healthcare System)</a:t>
            </a:r>
            <a:endParaRPr lang="en-US" dirty="0">
              <a:solidFill>
                <a:schemeClr val="tx1"/>
              </a:solidFill>
              <a:effectLst/>
              <a:latin typeface="Arial Black" panose="020B0A04020102020204" pitchFamily="34" charset="0"/>
            </a:endParaRPr>
          </a:p>
        </p:txBody>
      </p:sp>
      <p:sp>
        <p:nvSpPr>
          <p:cNvPr id="3" name="Content Placeholder 2"/>
          <p:cNvSpPr>
            <a:spLocks noGrp="1"/>
          </p:cNvSpPr>
          <p:nvPr>
            <p:ph sz="quarter" idx="1"/>
          </p:nvPr>
        </p:nvSpPr>
        <p:spPr>
          <a:xfrm>
            <a:off x="457200" y="1600200"/>
            <a:ext cx="8229600" cy="5029200"/>
          </a:xfrm>
        </p:spPr>
        <p:txBody>
          <a:bodyPr>
            <a:normAutofit fontScale="62500" lnSpcReduction="20000"/>
          </a:bodyPr>
          <a:lstStyle/>
          <a:p>
            <a:endParaRPr lang="en-US" sz="3200" dirty="0"/>
          </a:p>
          <a:p>
            <a:r>
              <a:rPr lang="en-US" sz="3200" b="1" dirty="0"/>
              <a:t>A. Traumatic Event: </a:t>
            </a:r>
            <a:r>
              <a:rPr lang="en-US" sz="3200" dirty="0"/>
              <a:t>The person was exposed to actual or threatened death, serious injury, or sexual violence.</a:t>
            </a:r>
          </a:p>
          <a:p>
            <a:r>
              <a:rPr lang="en-US" sz="3200" b="1" dirty="0"/>
              <a:t>B. Intrusion Symptoms: </a:t>
            </a:r>
            <a:r>
              <a:rPr lang="en-US" sz="3200" dirty="0"/>
              <a:t>Intrusive Memories Nightmares, Flashbacks, Psychological Reactivity to Triggers, Physiological Reactivity to Triggers.  </a:t>
            </a:r>
          </a:p>
          <a:p>
            <a:r>
              <a:rPr lang="en-US" sz="3200" b="1" dirty="0"/>
              <a:t>C. Avoidance Symptoms: </a:t>
            </a:r>
            <a:r>
              <a:rPr lang="en-US" sz="3200" dirty="0"/>
              <a:t>Avoidance of trauma-related thoughts or feelings, Avoidance of trauma-related external reminders (e.g. people, places, conversations, activities, objects or situations</a:t>
            </a:r>
          </a:p>
          <a:p>
            <a:r>
              <a:rPr lang="en-US" sz="3200" b="1" dirty="0"/>
              <a:t>D. Negative alterations in cognitions and mood: </a:t>
            </a:r>
            <a:r>
              <a:rPr lang="en-US" sz="3200" dirty="0"/>
              <a:t>Inability to recall key features of the event . Neg. beliefs about self, others, or the world. Distorted self-blame or blame of others. Negative emotions. Diminished interest in once-enjoyed activities. Feeling alienated from others. Constricted affect: persistent inability to experience positive emotions.</a:t>
            </a:r>
            <a:endParaRPr lang="en-US" sz="3200" b="1" dirty="0"/>
          </a:p>
          <a:p>
            <a:r>
              <a:rPr lang="en-US" sz="3200" b="1" dirty="0"/>
              <a:t>E. Alterations in arousal and reactivity: </a:t>
            </a:r>
            <a:r>
              <a:rPr lang="en-US" sz="3200" dirty="0"/>
              <a:t>Irritability/Aggressive, Self-destructive/Reckless behaviors, Hypervigilance, Startle Response, Concentration Impairment, Sleep Impairment.</a:t>
            </a:r>
          </a:p>
          <a:p>
            <a:endParaRPr lang="en-US" sz="3200" b="1" dirty="0"/>
          </a:p>
        </p:txBody>
      </p:sp>
    </p:spTree>
    <p:extLst>
      <p:ext uri="{BB962C8B-B14F-4D97-AF65-F5344CB8AC3E}">
        <p14:creationId xmlns:p14="http://schemas.microsoft.com/office/powerpoint/2010/main" val="2328045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8631" y="2686388"/>
            <a:ext cx="2313998" cy="1569660"/>
          </a:xfrm>
          <a:prstGeom prst="rect">
            <a:avLst/>
          </a:prstGeom>
          <a:noFill/>
        </p:spPr>
        <p:txBody>
          <a:bodyPr wrap="square" rtlCol="0">
            <a:spAutoFit/>
          </a:bodyPr>
          <a:lstStyle/>
          <a:p>
            <a:r>
              <a:rPr lang="en-US" sz="2400" dirty="0"/>
              <a:t>Fear</a:t>
            </a:r>
          </a:p>
          <a:p>
            <a:r>
              <a:rPr lang="en-US" sz="2400" dirty="0"/>
              <a:t>Disgust</a:t>
            </a:r>
          </a:p>
          <a:p>
            <a:r>
              <a:rPr lang="en-US" sz="2400" dirty="0"/>
              <a:t>Horror</a:t>
            </a:r>
          </a:p>
          <a:p>
            <a:r>
              <a:rPr lang="en-US" sz="2400" dirty="0"/>
              <a:t>Helplessness</a:t>
            </a:r>
            <a:endParaRPr lang="en-US" sz="2000" dirty="0"/>
          </a:p>
        </p:txBody>
      </p:sp>
      <p:sp>
        <p:nvSpPr>
          <p:cNvPr id="16" name="TextBox 15"/>
          <p:cNvSpPr txBox="1"/>
          <p:nvPr/>
        </p:nvSpPr>
        <p:spPr>
          <a:xfrm>
            <a:off x="528631" y="1008529"/>
            <a:ext cx="1643204" cy="584775"/>
          </a:xfrm>
          <a:prstGeom prst="rect">
            <a:avLst/>
          </a:prstGeom>
          <a:noFill/>
        </p:spPr>
        <p:txBody>
          <a:bodyPr wrap="square" rtlCol="0">
            <a:spAutoFit/>
          </a:bodyPr>
          <a:lstStyle/>
          <a:p>
            <a:r>
              <a:rPr lang="en-US" sz="3200" b="1" dirty="0"/>
              <a:t>PTSD</a:t>
            </a:r>
            <a:endParaRPr lang="en-US" b="1" dirty="0"/>
          </a:p>
        </p:txBody>
      </p:sp>
      <p:sp>
        <p:nvSpPr>
          <p:cNvPr id="9" name="Oval 8"/>
          <p:cNvSpPr/>
          <p:nvPr/>
        </p:nvSpPr>
        <p:spPr>
          <a:xfrm>
            <a:off x="248079" y="1903783"/>
            <a:ext cx="6055360" cy="3220403"/>
          </a:xfrm>
          <a:prstGeom prst="ellipse">
            <a:avLst/>
          </a:prstGeom>
          <a:gradFill flip="none" rotWithShape="1">
            <a:gsLst>
              <a:gs pos="35000">
                <a:schemeClr val="accent1">
                  <a:tint val="100000"/>
                  <a:shade val="100000"/>
                  <a:satMod val="130000"/>
                  <a:alpha val="16000"/>
                </a:schemeClr>
              </a:gs>
              <a:gs pos="100000">
                <a:schemeClr val="accent1">
                  <a:tint val="50000"/>
                  <a:shade val="100000"/>
                  <a:satMod val="350000"/>
                </a:schemeClr>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842630" y="990600"/>
            <a:ext cx="6068886" cy="584775"/>
          </a:xfrm>
          <a:prstGeom prst="rect">
            <a:avLst/>
          </a:prstGeom>
          <a:noFill/>
        </p:spPr>
        <p:txBody>
          <a:bodyPr wrap="square" rtlCol="0">
            <a:spAutoFit/>
          </a:bodyPr>
          <a:lstStyle/>
          <a:p>
            <a:r>
              <a:rPr lang="en-US" sz="3200" b="1" dirty="0"/>
              <a:t>Moral Injury/ Spiritual Distress</a:t>
            </a:r>
            <a:endParaRPr lang="en-US" b="1" dirty="0"/>
          </a:p>
        </p:txBody>
      </p:sp>
      <p:sp>
        <p:nvSpPr>
          <p:cNvPr id="10" name="TextBox 9"/>
          <p:cNvSpPr txBox="1"/>
          <p:nvPr/>
        </p:nvSpPr>
        <p:spPr>
          <a:xfrm>
            <a:off x="7797" y="76200"/>
            <a:ext cx="9144000" cy="646331"/>
          </a:xfrm>
          <a:prstGeom prst="rect">
            <a:avLst/>
          </a:prstGeom>
          <a:noFill/>
        </p:spPr>
        <p:txBody>
          <a:bodyPr wrap="square" rtlCol="0">
            <a:spAutoFit/>
          </a:bodyPr>
          <a:lstStyle/>
          <a:p>
            <a:pPr algn="ctr">
              <a:spcBef>
                <a:spcPct val="0"/>
              </a:spcBef>
            </a:pPr>
            <a:r>
              <a:rPr lang="en-US" sz="3600" b="1" dirty="0">
                <a:ln w="6350">
                  <a:noFill/>
                </a:ln>
                <a:latin typeface="Arial Black" panose="020B0A04020102020204" pitchFamily="34" charset="0"/>
                <a:ea typeface="+mj-ea"/>
                <a:cs typeface="+mj-cs"/>
              </a:rPr>
              <a:t>SYMPTOMS OVERLAP</a:t>
            </a:r>
          </a:p>
        </p:txBody>
      </p:sp>
      <p:sp>
        <p:nvSpPr>
          <p:cNvPr id="18" name="TextBox 17"/>
          <p:cNvSpPr txBox="1"/>
          <p:nvPr/>
        </p:nvSpPr>
        <p:spPr>
          <a:xfrm>
            <a:off x="248079" y="5410200"/>
            <a:ext cx="8663436" cy="954107"/>
          </a:xfrm>
          <a:prstGeom prst="rect">
            <a:avLst/>
          </a:prstGeom>
          <a:noFill/>
        </p:spPr>
        <p:txBody>
          <a:bodyPr wrap="square" rtlCol="0">
            <a:spAutoFit/>
          </a:bodyPr>
          <a:lstStyle/>
          <a:p>
            <a:r>
              <a:rPr lang="en-US" sz="1400" dirty="0"/>
              <a:t>Adapted from Haynes, 2017 from William P. Nash, “Common Goals for Preventing and Repairing Moral Injury,” </a:t>
            </a:r>
            <a:r>
              <a:rPr lang="en-US" sz="1400" dirty="0" err="1"/>
              <a:t>DCoE</a:t>
            </a:r>
            <a:r>
              <a:rPr lang="en-US" sz="1400" dirty="0"/>
              <a:t> Chaplains Working Group Teleconference, 4 March 2015.  Jinkerson, 2016 cites 3 Qualitative and 4 Quantitative Research studies:  Conway, 2013, </a:t>
            </a:r>
            <a:r>
              <a:rPr lang="en-US" sz="1400" dirty="0" err="1"/>
              <a:t>Drescher</a:t>
            </a:r>
            <a:r>
              <a:rPr lang="en-US" sz="1400" dirty="0"/>
              <a:t> et al., 2011, Fontana &amp; </a:t>
            </a:r>
            <a:r>
              <a:rPr lang="en-US" sz="1400" dirty="0" err="1"/>
              <a:t>Rosenheck</a:t>
            </a:r>
            <a:r>
              <a:rPr lang="en-US" sz="1400" dirty="0"/>
              <a:t>, 2004, </a:t>
            </a:r>
            <a:r>
              <a:rPr lang="en-US" sz="1400" dirty="0" err="1"/>
              <a:t>Hendin</a:t>
            </a:r>
            <a:r>
              <a:rPr lang="en-US" sz="1400" dirty="0"/>
              <a:t> &amp; Haas, 1991, </a:t>
            </a:r>
            <a:r>
              <a:rPr lang="en-US" sz="1400" dirty="0" err="1"/>
              <a:t>Maguen</a:t>
            </a:r>
            <a:r>
              <a:rPr lang="en-US" sz="1400" dirty="0"/>
              <a:t> &amp; Litz, 2012, McNair, 2002, Stein et al., 2012, and Vargas, 2013. </a:t>
            </a:r>
          </a:p>
        </p:txBody>
      </p:sp>
      <p:sp>
        <p:nvSpPr>
          <p:cNvPr id="13" name="Oval 12"/>
          <p:cNvSpPr/>
          <p:nvPr/>
        </p:nvSpPr>
        <p:spPr>
          <a:xfrm>
            <a:off x="2590800" y="1808797"/>
            <a:ext cx="6250436" cy="3220403"/>
          </a:xfrm>
          <a:prstGeom prst="ellipse">
            <a:avLst/>
          </a:prstGeom>
          <a:gradFill flip="none" rotWithShape="1">
            <a:gsLst>
              <a:gs pos="0">
                <a:schemeClr val="accent6">
                  <a:lumMod val="20000"/>
                  <a:lumOff val="80000"/>
                  <a:shade val="30000"/>
                  <a:satMod val="115000"/>
                  <a:alpha val="0"/>
                </a:schemeClr>
              </a:gs>
              <a:gs pos="64000">
                <a:schemeClr val="accent6">
                  <a:lumMod val="20000"/>
                  <a:lumOff val="80000"/>
                  <a:shade val="67500"/>
                  <a:satMod val="115000"/>
                </a:schemeClr>
              </a:gs>
              <a:gs pos="100000">
                <a:schemeClr val="accent6">
                  <a:lumMod val="20000"/>
                  <a:lumOff val="80000"/>
                  <a:shade val="100000"/>
                  <a:satMod val="115000"/>
                </a:schemeClr>
              </a:gs>
            </a:gsLst>
            <a:lin ang="0" scaled="1"/>
            <a:tileRect/>
          </a:gradFill>
          <a:ln>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29236" y="2482660"/>
            <a:ext cx="3672408" cy="1938992"/>
          </a:xfrm>
          <a:prstGeom prst="rect">
            <a:avLst/>
          </a:prstGeom>
          <a:noFill/>
        </p:spPr>
        <p:txBody>
          <a:bodyPr wrap="square" rtlCol="0">
            <a:spAutoFit/>
          </a:bodyPr>
          <a:lstStyle/>
          <a:p>
            <a:r>
              <a:rPr lang="en-US" sz="2400" dirty="0"/>
              <a:t>Avoidance</a:t>
            </a:r>
          </a:p>
          <a:p>
            <a:r>
              <a:rPr lang="en-US" sz="2400" dirty="0"/>
              <a:t>Re-experiencing</a:t>
            </a:r>
          </a:p>
          <a:p>
            <a:r>
              <a:rPr lang="en-US" sz="2400" dirty="0"/>
              <a:t>Mood changes</a:t>
            </a:r>
          </a:p>
          <a:p>
            <a:r>
              <a:rPr lang="en-US" sz="2400" dirty="0"/>
              <a:t>Physiological arousal</a:t>
            </a:r>
          </a:p>
          <a:p>
            <a:r>
              <a:rPr lang="en-US" sz="2400" dirty="0"/>
              <a:t>Psychological problems</a:t>
            </a:r>
          </a:p>
        </p:txBody>
      </p:sp>
      <p:sp>
        <p:nvSpPr>
          <p:cNvPr id="15" name="TextBox 14"/>
          <p:cNvSpPr txBox="1"/>
          <p:nvPr/>
        </p:nvSpPr>
        <p:spPr>
          <a:xfrm>
            <a:off x="6659739" y="1981200"/>
            <a:ext cx="2865261" cy="3046988"/>
          </a:xfrm>
          <a:prstGeom prst="rect">
            <a:avLst/>
          </a:prstGeom>
          <a:noFill/>
        </p:spPr>
        <p:txBody>
          <a:bodyPr wrap="square" rtlCol="0">
            <a:spAutoFit/>
          </a:bodyPr>
          <a:lstStyle/>
          <a:p>
            <a:r>
              <a:rPr lang="en-US" sz="2400" dirty="0"/>
              <a:t>Shame</a:t>
            </a:r>
          </a:p>
          <a:p>
            <a:r>
              <a:rPr lang="en-US" sz="2400" dirty="0"/>
              <a:t>Guilt</a:t>
            </a:r>
          </a:p>
          <a:p>
            <a:r>
              <a:rPr lang="en-US" sz="2400" dirty="0"/>
              <a:t>Anger</a:t>
            </a:r>
          </a:p>
          <a:p>
            <a:r>
              <a:rPr lang="en-US" sz="2400" dirty="0"/>
              <a:t>Outrage</a:t>
            </a:r>
          </a:p>
          <a:p>
            <a:r>
              <a:rPr lang="en-US" sz="2400" dirty="0"/>
              <a:t>Loss of trust</a:t>
            </a:r>
          </a:p>
          <a:p>
            <a:r>
              <a:rPr lang="en-US" sz="2400" dirty="0"/>
              <a:t>Spiritual Crisis</a:t>
            </a:r>
          </a:p>
          <a:p>
            <a:r>
              <a:rPr lang="en-US" sz="2400" dirty="0"/>
              <a:t>Self-punishment</a:t>
            </a:r>
          </a:p>
          <a:p>
            <a:r>
              <a:rPr lang="en-US" sz="2400" dirty="0"/>
              <a:t>Moral disgust </a:t>
            </a:r>
          </a:p>
        </p:txBody>
      </p:sp>
      <p:sp>
        <p:nvSpPr>
          <p:cNvPr id="14"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33</a:t>
            </a:fld>
            <a:endParaRPr lang="en-US" dirty="0"/>
          </a:p>
        </p:txBody>
      </p:sp>
      <p:sp>
        <p:nvSpPr>
          <p:cNvPr id="19" name="Date Placeholder 3"/>
          <p:cNvSpPr>
            <a:spLocks noGrp="1"/>
          </p:cNvSpPr>
          <p:nvPr>
            <p:ph type="dt" sz="half" idx="10"/>
          </p:nvPr>
        </p:nvSpPr>
        <p:spPr>
          <a:xfrm>
            <a:off x="0" y="6492875"/>
            <a:ext cx="3429000" cy="365125"/>
          </a:xfrm>
        </p:spPr>
        <p:txBody>
          <a:bodyPr/>
          <a:lstStyle/>
          <a:p>
            <a:r>
              <a:rPr lang="en-US" dirty="0"/>
              <a:t>Moral Injury/Spiritual Distress: A Scoping Study</a:t>
            </a:r>
          </a:p>
        </p:txBody>
      </p:sp>
    </p:spTree>
    <p:extLst>
      <p:ext uri="{BB962C8B-B14F-4D97-AF65-F5344CB8AC3E}">
        <p14:creationId xmlns:p14="http://schemas.microsoft.com/office/powerpoint/2010/main" val="3140128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8631" y="2686388"/>
            <a:ext cx="2313998" cy="1569660"/>
          </a:xfrm>
          <a:prstGeom prst="rect">
            <a:avLst/>
          </a:prstGeom>
          <a:noFill/>
        </p:spPr>
        <p:txBody>
          <a:bodyPr wrap="square" rtlCol="0">
            <a:spAutoFit/>
          </a:bodyPr>
          <a:lstStyle/>
          <a:p>
            <a:r>
              <a:rPr lang="en-US" sz="2400" dirty="0"/>
              <a:t>Fear</a:t>
            </a:r>
          </a:p>
          <a:p>
            <a:r>
              <a:rPr lang="en-US" sz="2400" dirty="0"/>
              <a:t>Disgust</a:t>
            </a:r>
          </a:p>
          <a:p>
            <a:r>
              <a:rPr lang="en-US" sz="2400" dirty="0"/>
              <a:t>Horror</a:t>
            </a:r>
          </a:p>
          <a:p>
            <a:r>
              <a:rPr lang="en-US" sz="2400" dirty="0"/>
              <a:t>Helplessness</a:t>
            </a:r>
            <a:endParaRPr lang="en-US" sz="2000" dirty="0"/>
          </a:p>
        </p:txBody>
      </p:sp>
      <p:sp>
        <p:nvSpPr>
          <p:cNvPr id="16" name="TextBox 15"/>
          <p:cNvSpPr txBox="1"/>
          <p:nvPr/>
        </p:nvSpPr>
        <p:spPr>
          <a:xfrm>
            <a:off x="491438" y="1021975"/>
            <a:ext cx="1643204" cy="584775"/>
          </a:xfrm>
          <a:prstGeom prst="rect">
            <a:avLst/>
          </a:prstGeom>
          <a:noFill/>
        </p:spPr>
        <p:txBody>
          <a:bodyPr wrap="square" rtlCol="0">
            <a:spAutoFit/>
          </a:bodyPr>
          <a:lstStyle/>
          <a:p>
            <a:r>
              <a:rPr lang="en-US" sz="3200" b="1" dirty="0"/>
              <a:t>PTSD</a:t>
            </a:r>
            <a:endParaRPr lang="en-US" b="1" dirty="0"/>
          </a:p>
        </p:txBody>
      </p:sp>
      <p:sp>
        <p:nvSpPr>
          <p:cNvPr id="9" name="Oval 8"/>
          <p:cNvSpPr/>
          <p:nvPr/>
        </p:nvSpPr>
        <p:spPr>
          <a:xfrm>
            <a:off x="248079" y="1903783"/>
            <a:ext cx="6055360" cy="3220403"/>
          </a:xfrm>
          <a:prstGeom prst="ellipse">
            <a:avLst/>
          </a:prstGeom>
          <a:gradFill flip="none" rotWithShape="1">
            <a:gsLst>
              <a:gs pos="35000">
                <a:schemeClr val="accent1">
                  <a:tint val="100000"/>
                  <a:shade val="100000"/>
                  <a:satMod val="130000"/>
                  <a:alpha val="16000"/>
                </a:schemeClr>
              </a:gs>
              <a:gs pos="100000">
                <a:schemeClr val="accent1">
                  <a:tint val="50000"/>
                  <a:shade val="100000"/>
                  <a:satMod val="350000"/>
                </a:schemeClr>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708540" y="990599"/>
            <a:ext cx="6202975" cy="584775"/>
          </a:xfrm>
          <a:prstGeom prst="rect">
            <a:avLst/>
          </a:prstGeom>
          <a:noFill/>
        </p:spPr>
        <p:txBody>
          <a:bodyPr wrap="square" rtlCol="0">
            <a:spAutoFit/>
          </a:bodyPr>
          <a:lstStyle/>
          <a:p>
            <a:r>
              <a:rPr lang="en-US" sz="3200" b="1" dirty="0"/>
              <a:t>Moral Injury/ Spiritual Distress</a:t>
            </a:r>
            <a:endParaRPr lang="en-US" b="1" dirty="0"/>
          </a:p>
        </p:txBody>
      </p:sp>
      <p:sp>
        <p:nvSpPr>
          <p:cNvPr id="10" name="TextBox 9"/>
          <p:cNvSpPr txBox="1"/>
          <p:nvPr/>
        </p:nvSpPr>
        <p:spPr>
          <a:xfrm>
            <a:off x="7797" y="76200"/>
            <a:ext cx="9144000" cy="646331"/>
          </a:xfrm>
          <a:prstGeom prst="rect">
            <a:avLst/>
          </a:prstGeom>
          <a:noFill/>
        </p:spPr>
        <p:txBody>
          <a:bodyPr wrap="square" rtlCol="0">
            <a:spAutoFit/>
          </a:bodyPr>
          <a:lstStyle/>
          <a:p>
            <a:pPr algn="ctr">
              <a:spcBef>
                <a:spcPct val="0"/>
              </a:spcBef>
            </a:pPr>
            <a:r>
              <a:rPr lang="en-US" sz="3600" b="1" dirty="0">
                <a:ln w="6350">
                  <a:noFill/>
                </a:ln>
                <a:latin typeface="Arial Black" panose="020B0A04020102020204" pitchFamily="34" charset="0"/>
                <a:ea typeface="+mj-ea"/>
                <a:cs typeface="+mj-cs"/>
              </a:rPr>
              <a:t>SYMPTOMS OVERLAP</a:t>
            </a:r>
          </a:p>
        </p:txBody>
      </p:sp>
      <p:sp>
        <p:nvSpPr>
          <p:cNvPr id="18" name="TextBox 17"/>
          <p:cNvSpPr txBox="1"/>
          <p:nvPr/>
        </p:nvSpPr>
        <p:spPr>
          <a:xfrm>
            <a:off x="248079" y="5410200"/>
            <a:ext cx="8663436" cy="954107"/>
          </a:xfrm>
          <a:prstGeom prst="rect">
            <a:avLst/>
          </a:prstGeom>
          <a:noFill/>
        </p:spPr>
        <p:txBody>
          <a:bodyPr wrap="square" rtlCol="0">
            <a:spAutoFit/>
          </a:bodyPr>
          <a:lstStyle/>
          <a:p>
            <a:r>
              <a:rPr lang="en-US" sz="1400" dirty="0"/>
              <a:t>Adapted from Haynes, 2017 from William P. Nash, “Common Goals for Preventing and Repairing Moral Injury,” </a:t>
            </a:r>
            <a:r>
              <a:rPr lang="en-US" sz="1400" dirty="0" err="1"/>
              <a:t>DCoE</a:t>
            </a:r>
            <a:r>
              <a:rPr lang="en-US" sz="1400" dirty="0"/>
              <a:t> Chaplains Working Group Teleconference, 4 March 2015.  Jinkerson, 2016 cites 3 Qualitative and 4 Quantitative Research studies:  Conway, 2013, </a:t>
            </a:r>
            <a:r>
              <a:rPr lang="en-US" sz="1400" dirty="0" err="1"/>
              <a:t>Drescher</a:t>
            </a:r>
            <a:r>
              <a:rPr lang="en-US" sz="1400" dirty="0"/>
              <a:t> et al., 2011, Fontana &amp; </a:t>
            </a:r>
            <a:r>
              <a:rPr lang="en-US" sz="1400" dirty="0" err="1"/>
              <a:t>Rosenheck</a:t>
            </a:r>
            <a:r>
              <a:rPr lang="en-US" sz="1400" dirty="0"/>
              <a:t>, 2004, </a:t>
            </a:r>
            <a:r>
              <a:rPr lang="en-US" sz="1400" dirty="0" err="1"/>
              <a:t>Hendin</a:t>
            </a:r>
            <a:r>
              <a:rPr lang="en-US" sz="1400" dirty="0"/>
              <a:t> &amp; Haas, 1991, </a:t>
            </a:r>
            <a:r>
              <a:rPr lang="en-US" sz="1400" dirty="0" err="1"/>
              <a:t>Maguen</a:t>
            </a:r>
            <a:r>
              <a:rPr lang="en-US" sz="1400" dirty="0"/>
              <a:t> &amp; Litz, 2012, McNair, 2002, Stein et al., 2012, and Vargas, 2013. </a:t>
            </a:r>
          </a:p>
        </p:txBody>
      </p:sp>
      <p:sp>
        <p:nvSpPr>
          <p:cNvPr id="13" name="Oval 12"/>
          <p:cNvSpPr/>
          <p:nvPr/>
        </p:nvSpPr>
        <p:spPr>
          <a:xfrm>
            <a:off x="2590800" y="1808797"/>
            <a:ext cx="6250436" cy="3220403"/>
          </a:xfrm>
          <a:prstGeom prst="ellipse">
            <a:avLst/>
          </a:prstGeom>
          <a:gradFill flip="none" rotWithShape="1">
            <a:gsLst>
              <a:gs pos="0">
                <a:schemeClr val="accent6">
                  <a:lumMod val="20000"/>
                  <a:lumOff val="80000"/>
                  <a:shade val="30000"/>
                  <a:satMod val="115000"/>
                  <a:alpha val="0"/>
                </a:schemeClr>
              </a:gs>
              <a:gs pos="64000">
                <a:schemeClr val="accent6">
                  <a:lumMod val="20000"/>
                  <a:lumOff val="80000"/>
                  <a:shade val="67500"/>
                  <a:satMod val="115000"/>
                </a:schemeClr>
              </a:gs>
              <a:gs pos="100000">
                <a:schemeClr val="accent6">
                  <a:lumMod val="20000"/>
                  <a:lumOff val="80000"/>
                  <a:shade val="100000"/>
                  <a:satMod val="115000"/>
                </a:schemeClr>
              </a:gs>
            </a:gsLst>
            <a:lin ang="0" scaled="1"/>
            <a:tileRect/>
          </a:gradFill>
          <a:ln>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29236" y="2482660"/>
            <a:ext cx="3672408" cy="1938992"/>
          </a:xfrm>
          <a:prstGeom prst="rect">
            <a:avLst/>
          </a:prstGeom>
          <a:noFill/>
        </p:spPr>
        <p:txBody>
          <a:bodyPr wrap="square" rtlCol="0">
            <a:spAutoFit/>
          </a:bodyPr>
          <a:lstStyle/>
          <a:p>
            <a:r>
              <a:rPr lang="en-US" sz="2400" dirty="0"/>
              <a:t>Avoidance</a:t>
            </a:r>
          </a:p>
          <a:p>
            <a:r>
              <a:rPr lang="en-US" sz="2400" dirty="0"/>
              <a:t>Re-experiencing</a:t>
            </a:r>
          </a:p>
          <a:p>
            <a:r>
              <a:rPr lang="en-US" sz="2400" dirty="0"/>
              <a:t>Mood changes</a:t>
            </a:r>
          </a:p>
          <a:p>
            <a:r>
              <a:rPr lang="en-US" sz="2400" dirty="0"/>
              <a:t>Physiological arousal</a:t>
            </a:r>
          </a:p>
          <a:p>
            <a:r>
              <a:rPr lang="en-US" sz="2400" dirty="0"/>
              <a:t>Psychological problems</a:t>
            </a:r>
          </a:p>
        </p:txBody>
      </p:sp>
      <p:sp>
        <p:nvSpPr>
          <p:cNvPr id="15" name="TextBox 14"/>
          <p:cNvSpPr txBox="1"/>
          <p:nvPr/>
        </p:nvSpPr>
        <p:spPr>
          <a:xfrm>
            <a:off x="6659739" y="1981200"/>
            <a:ext cx="2865261" cy="3046988"/>
          </a:xfrm>
          <a:prstGeom prst="rect">
            <a:avLst/>
          </a:prstGeom>
          <a:noFill/>
        </p:spPr>
        <p:txBody>
          <a:bodyPr wrap="square" rtlCol="0">
            <a:spAutoFit/>
          </a:bodyPr>
          <a:lstStyle/>
          <a:p>
            <a:r>
              <a:rPr lang="en-US" sz="2400" dirty="0"/>
              <a:t>Shame</a:t>
            </a:r>
          </a:p>
          <a:p>
            <a:r>
              <a:rPr lang="en-US" sz="2400" dirty="0"/>
              <a:t>Guilt</a:t>
            </a:r>
          </a:p>
          <a:p>
            <a:r>
              <a:rPr lang="en-US" sz="2400" dirty="0"/>
              <a:t>Anger</a:t>
            </a:r>
          </a:p>
          <a:p>
            <a:r>
              <a:rPr lang="en-US" sz="2400" dirty="0"/>
              <a:t>Outrage</a:t>
            </a:r>
          </a:p>
          <a:p>
            <a:r>
              <a:rPr lang="en-US" sz="2400" dirty="0"/>
              <a:t>Loss of trust</a:t>
            </a:r>
          </a:p>
          <a:p>
            <a:r>
              <a:rPr lang="en-US" sz="2400" dirty="0"/>
              <a:t>Spiritual Crisis</a:t>
            </a:r>
          </a:p>
          <a:p>
            <a:r>
              <a:rPr lang="en-US" sz="2400" dirty="0"/>
              <a:t>Self-punishment</a:t>
            </a:r>
          </a:p>
          <a:p>
            <a:r>
              <a:rPr lang="en-US" sz="2400" dirty="0"/>
              <a:t>Moral disgust </a:t>
            </a:r>
          </a:p>
        </p:txBody>
      </p:sp>
      <p:sp>
        <p:nvSpPr>
          <p:cNvPr id="14"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34</a:t>
            </a:fld>
            <a:endParaRPr lang="en-US" dirty="0"/>
          </a:p>
        </p:txBody>
      </p:sp>
      <p:sp>
        <p:nvSpPr>
          <p:cNvPr id="19" name="Date Placeholder 3"/>
          <p:cNvSpPr>
            <a:spLocks noGrp="1"/>
          </p:cNvSpPr>
          <p:nvPr>
            <p:ph type="dt" sz="half" idx="10"/>
          </p:nvPr>
        </p:nvSpPr>
        <p:spPr>
          <a:xfrm>
            <a:off x="0" y="6492875"/>
            <a:ext cx="3429000" cy="365125"/>
          </a:xfrm>
        </p:spPr>
        <p:txBody>
          <a:bodyPr/>
          <a:lstStyle/>
          <a:p>
            <a:r>
              <a:rPr lang="en-US" dirty="0"/>
              <a:t>Moral Injury/Spiritual Distress: A Scoping Study</a:t>
            </a:r>
          </a:p>
        </p:txBody>
      </p:sp>
      <p:sp>
        <p:nvSpPr>
          <p:cNvPr id="3" name="Rectangle 2"/>
          <p:cNvSpPr/>
          <p:nvPr/>
        </p:nvSpPr>
        <p:spPr>
          <a:xfrm>
            <a:off x="491438" y="2957333"/>
            <a:ext cx="4332383" cy="923330"/>
          </a:xfrm>
          <a:prstGeom prst="rect">
            <a:avLst/>
          </a:prstGeom>
          <a:solidFill>
            <a:schemeClr val="bg1"/>
          </a:solidFill>
        </p:spPr>
        <p:txBody>
          <a:bodyPr wrap="square" lIns="91440" tIns="45720" rIns="91440" bIns="45720">
            <a:spAutoFit/>
          </a:bodyPr>
          <a:lstStyle/>
          <a:p>
            <a:pPr algn="ctr"/>
            <a:r>
              <a:rPr lang="en-US" sz="5400" b="1" cap="none" spc="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Safety</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534406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28631" y="2686388"/>
            <a:ext cx="2313998" cy="1569660"/>
          </a:xfrm>
          <a:prstGeom prst="rect">
            <a:avLst/>
          </a:prstGeom>
          <a:noFill/>
        </p:spPr>
        <p:txBody>
          <a:bodyPr wrap="square" rtlCol="0">
            <a:spAutoFit/>
          </a:bodyPr>
          <a:lstStyle/>
          <a:p>
            <a:r>
              <a:rPr lang="en-US" sz="2400" dirty="0"/>
              <a:t>Fear</a:t>
            </a:r>
          </a:p>
          <a:p>
            <a:r>
              <a:rPr lang="en-US" sz="2400" dirty="0"/>
              <a:t>Disgust</a:t>
            </a:r>
          </a:p>
          <a:p>
            <a:r>
              <a:rPr lang="en-US" sz="2400" dirty="0"/>
              <a:t>Horror</a:t>
            </a:r>
          </a:p>
          <a:p>
            <a:r>
              <a:rPr lang="en-US" sz="2400" dirty="0"/>
              <a:t>Helplessness</a:t>
            </a:r>
            <a:endParaRPr lang="en-US" sz="2000" dirty="0"/>
          </a:p>
        </p:txBody>
      </p:sp>
      <p:sp>
        <p:nvSpPr>
          <p:cNvPr id="16" name="TextBox 15"/>
          <p:cNvSpPr txBox="1"/>
          <p:nvPr/>
        </p:nvSpPr>
        <p:spPr>
          <a:xfrm>
            <a:off x="528631" y="1057835"/>
            <a:ext cx="1643204" cy="584775"/>
          </a:xfrm>
          <a:prstGeom prst="rect">
            <a:avLst/>
          </a:prstGeom>
          <a:noFill/>
        </p:spPr>
        <p:txBody>
          <a:bodyPr wrap="square" rtlCol="0">
            <a:spAutoFit/>
          </a:bodyPr>
          <a:lstStyle/>
          <a:p>
            <a:r>
              <a:rPr lang="en-US" sz="3200" b="1" dirty="0"/>
              <a:t>PTSD</a:t>
            </a:r>
            <a:endParaRPr lang="en-US" b="1" dirty="0"/>
          </a:p>
        </p:txBody>
      </p:sp>
      <p:sp>
        <p:nvSpPr>
          <p:cNvPr id="9" name="Oval 8"/>
          <p:cNvSpPr/>
          <p:nvPr/>
        </p:nvSpPr>
        <p:spPr>
          <a:xfrm>
            <a:off x="248079" y="1903783"/>
            <a:ext cx="6055360" cy="3220403"/>
          </a:xfrm>
          <a:prstGeom prst="ellipse">
            <a:avLst/>
          </a:prstGeom>
          <a:gradFill flip="none" rotWithShape="1">
            <a:gsLst>
              <a:gs pos="35000">
                <a:schemeClr val="accent1">
                  <a:tint val="100000"/>
                  <a:shade val="100000"/>
                  <a:satMod val="130000"/>
                  <a:alpha val="16000"/>
                </a:schemeClr>
              </a:gs>
              <a:gs pos="100000">
                <a:schemeClr val="accent1">
                  <a:tint val="50000"/>
                  <a:shade val="100000"/>
                  <a:satMod val="350000"/>
                </a:schemeClr>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657629" y="986118"/>
            <a:ext cx="6202975" cy="584775"/>
          </a:xfrm>
          <a:prstGeom prst="rect">
            <a:avLst/>
          </a:prstGeom>
          <a:noFill/>
        </p:spPr>
        <p:txBody>
          <a:bodyPr wrap="square" rtlCol="0">
            <a:spAutoFit/>
          </a:bodyPr>
          <a:lstStyle/>
          <a:p>
            <a:r>
              <a:rPr lang="en-US" sz="3200" b="1" dirty="0"/>
              <a:t>Moral Injury/ Spiritual Distress</a:t>
            </a:r>
            <a:endParaRPr lang="en-US" b="1" dirty="0"/>
          </a:p>
        </p:txBody>
      </p:sp>
      <p:sp>
        <p:nvSpPr>
          <p:cNvPr id="10" name="TextBox 9"/>
          <p:cNvSpPr txBox="1"/>
          <p:nvPr/>
        </p:nvSpPr>
        <p:spPr>
          <a:xfrm>
            <a:off x="7797" y="76200"/>
            <a:ext cx="9144000" cy="646331"/>
          </a:xfrm>
          <a:prstGeom prst="rect">
            <a:avLst/>
          </a:prstGeom>
          <a:noFill/>
        </p:spPr>
        <p:txBody>
          <a:bodyPr wrap="square" rtlCol="0">
            <a:spAutoFit/>
          </a:bodyPr>
          <a:lstStyle/>
          <a:p>
            <a:pPr algn="ctr">
              <a:spcBef>
                <a:spcPct val="0"/>
              </a:spcBef>
            </a:pPr>
            <a:r>
              <a:rPr lang="en-US" sz="3600" b="1" dirty="0">
                <a:ln w="6350">
                  <a:noFill/>
                </a:ln>
                <a:latin typeface="Arial Black" panose="020B0A04020102020204" pitchFamily="34" charset="0"/>
                <a:ea typeface="+mj-ea"/>
                <a:cs typeface="+mj-cs"/>
              </a:rPr>
              <a:t>SYMPTOMS OVERLAP</a:t>
            </a:r>
          </a:p>
        </p:txBody>
      </p:sp>
      <p:sp>
        <p:nvSpPr>
          <p:cNvPr id="18" name="TextBox 17"/>
          <p:cNvSpPr txBox="1"/>
          <p:nvPr/>
        </p:nvSpPr>
        <p:spPr>
          <a:xfrm>
            <a:off x="248079" y="5410200"/>
            <a:ext cx="8663436" cy="954107"/>
          </a:xfrm>
          <a:prstGeom prst="rect">
            <a:avLst/>
          </a:prstGeom>
          <a:noFill/>
        </p:spPr>
        <p:txBody>
          <a:bodyPr wrap="square" rtlCol="0">
            <a:spAutoFit/>
          </a:bodyPr>
          <a:lstStyle/>
          <a:p>
            <a:r>
              <a:rPr lang="en-US" sz="1400" dirty="0"/>
              <a:t>Adapted from Haynes, 2017 from William P. Nash, “Common Goals for Preventing and Repairing Moral Injury,” </a:t>
            </a:r>
            <a:r>
              <a:rPr lang="en-US" sz="1400" dirty="0" err="1"/>
              <a:t>DCoE</a:t>
            </a:r>
            <a:r>
              <a:rPr lang="en-US" sz="1400" dirty="0"/>
              <a:t> Chaplains Working Group Teleconference, 4 March 2015.  Jinkerson, 2016 cites 3 Qualitative and 4 Quantitative Research studies:  Conway, 2013, </a:t>
            </a:r>
            <a:r>
              <a:rPr lang="en-US" sz="1400" dirty="0" err="1"/>
              <a:t>Drescher</a:t>
            </a:r>
            <a:r>
              <a:rPr lang="en-US" sz="1400" dirty="0"/>
              <a:t> et al., 2011, Fontana &amp; </a:t>
            </a:r>
            <a:r>
              <a:rPr lang="en-US" sz="1400" dirty="0" err="1"/>
              <a:t>Rosenheck</a:t>
            </a:r>
            <a:r>
              <a:rPr lang="en-US" sz="1400" dirty="0"/>
              <a:t>, 2004, </a:t>
            </a:r>
            <a:r>
              <a:rPr lang="en-US" sz="1400" dirty="0" err="1"/>
              <a:t>Hendin</a:t>
            </a:r>
            <a:r>
              <a:rPr lang="en-US" sz="1400" dirty="0"/>
              <a:t> &amp; Haas, 1991, </a:t>
            </a:r>
            <a:r>
              <a:rPr lang="en-US" sz="1400" dirty="0" err="1"/>
              <a:t>Maguen</a:t>
            </a:r>
            <a:r>
              <a:rPr lang="en-US" sz="1400" dirty="0"/>
              <a:t> &amp; Litz, 2012, McNair, 2002, Stein et al., 2012, and Vargas, 2013. </a:t>
            </a:r>
          </a:p>
        </p:txBody>
      </p:sp>
      <p:sp>
        <p:nvSpPr>
          <p:cNvPr id="13" name="Oval 12"/>
          <p:cNvSpPr/>
          <p:nvPr/>
        </p:nvSpPr>
        <p:spPr>
          <a:xfrm>
            <a:off x="2590800" y="1808797"/>
            <a:ext cx="6250436" cy="3220403"/>
          </a:xfrm>
          <a:prstGeom prst="ellipse">
            <a:avLst/>
          </a:prstGeom>
          <a:gradFill flip="none" rotWithShape="1">
            <a:gsLst>
              <a:gs pos="0">
                <a:schemeClr val="accent6">
                  <a:lumMod val="20000"/>
                  <a:lumOff val="80000"/>
                  <a:shade val="30000"/>
                  <a:satMod val="115000"/>
                  <a:alpha val="0"/>
                </a:schemeClr>
              </a:gs>
              <a:gs pos="64000">
                <a:schemeClr val="accent6">
                  <a:lumMod val="20000"/>
                  <a:lumOff val="80000"/>
                  <a:shade val="67500"/>
                  <a:satMod val="115000"/>
                </a:schemeClr>
              </a:gs>
              <a:gs pos="100000">
                <a:schemeClr val="accent6">
                  <a:lumMod val="20000"/>
                  <a:lumOff val="80000"/>
                  <a:shade val="100000"/>
                  <a:satMod val="115000"/>
                </a:schemeClr>
              </a:gs>
            </a:gsLst>
            <a:lin ang="0" scaled="1"/>
            <a:tileRect/>
          </a:gradFill>
          <a:ln>
            <a:solidFill>
              <a:schemeClr val="accent6">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29236" y="2482660"/>
            <a:ext cx="3672408" cy="1938992"/>
          </a:xfrm>
          <a:prstGeom prst="rect">
            <a:avLst/>
          </a:prstGeom>
          <a:noFill/>
        </p:spPr>
        <p:txBody>
          <a:bodyPr wrap="square" rtlCol="0">
            <a:spAutoFit/>
          </a:bodyPr>
          <a:lstStyle/>
          <a:p>
            <a:r>
              <a:rPr lang="en-US" sz="2400" dirty="0"/>
              <a:t>Avoidance</a:t>
            </a:r>
          </a:p>
          <a:p>
            <a:r>
              <a:rPr lang="en-US" sz="2400" dirty="0"/>
              <a:t>Re-experiencing</a:t>
            </a:r>
          </a:p>
          <a:p>
            <a:r>
              <a:rPr lang="en-US" sz="2400" dirty="0"/>
              <a:t>Mood changes</a:t>
            </a:r>
          </a:p>
          <a:p>
            <a:r>
              <a:rPr lang="en-US" sz="2400" dirty="0"/>
              <a:t>Physiological arousal</a:t>
            </a:r>
          </a:p>
          <a:p>
            <a:r>
              <a:rPr lang="en-US" sz="2400" dirty="0"/>
              <a:t>Psychological problems</a:t>
            </a:r>
          </a:p>
        </p:txBody>
      </p:sp>
      <p:sp>
        <p:nvSpPr>
          <p:cNvPr id="15" name="TextBox 14"/>
          <p:cNvSpPr txBox="1"/>
          <p:nvPr/>
        </p:nvSpPr>
        <p:spPr>
          <a:xfrm>
            <a:off x="6659739" y="1981200"/>
            <a:ext cx="2865261" cy="3046988"/>
          </a:xfrm>
          <a:prstGeom prst="rect">
            <a:avLst/>
          </a:prstGeom>
          <a:noFill/>
        </p:spPr>
        <p:txBody>
          <a:bodyPr wrap="square" rtlCol="0">
            <a:spAutoFit/>
          </a:bodyPr>
          <a:lstStyle/>
          <a:p>
            <a:r>
              <a:rPr lang="en-US" sz="2400" dirty="0"/>
              <a:t>Shame</a:t>
            </a:r>
          </a:p>
          <a:p>
            <a:r>
              <a:rPr lang="en-US" sz="2400" dirty="0"/>
              <a:t>Guilt</a:t>
            </a:r>
          </a:p>
          <a:p>
            <a:r>
              <a:rPr lang="en-US" sz="2400" dirty="0"/>
              <a:t>Anger</a:t>
            </a:r>
          </a:p>
          <a:p>
            <a:r>
              <a:rPr lang="en-US" sz="2400" dirty="0"/>
              <a:t>Outrage</a:t>
            </a:r>
          </a:p>
          <a:p>
            <a:r>
              <a:rPr lang="en-US" sz="2400" dirty="0"/>
              <a:t>Loss of trust</a:t>
            </a:r>
          </a:p>
          <a:p>
            <a:r>
              <a:rPr lang="en-US" sz="2400" dirty="0"/>
              <a:t>Spiritual Crisis</a:t>
            </a:r>
          </a:p>
          <a:p>
            <a:r>
              <a:rPr lang="en-US" sz="2400" dirty="0"/>
              <a:t>Self-punishment</a:t>
            </a:r>
          </a:p>
          <a:p>
            <a:r>
              <a:rPr lang="en-US" sz="2400" dirty="0"/>
              <a:t>Moral disgust </a:t>
            </a:r>
          </a:p>
        </p:txBody>
      </p:sp>
      <p:sp>
        <p:nvSpPr>
          <p:cNvPr id="14"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35</a:t>
            </a:fld>
            <a:endParaRPr lang="en-US" dirty="0"/>
          </a:p>
        </p:txBody>
      </p:sp>
      <p:sp>
        <p:nvSpPr>
          <p:cNvPr id="19" name="Date Placeholder 3"/>
          <p:cNvSpPr>
            <a:spLocks noGrp="1"/>
          </p:cNvSpPr>
          <p:nvPr>
            <p:ph type="dt" sz="half" idx="10"/>
          </p:nvPr>
        </p:nvSpPr>
        <p:spPr>
          <a:xfrm>
            <a:off x="0" y="6492875"/>
            <a:ext cx="3429000" cy="365125"/>
          </a:xfrm>
        </p:spPr>
        <p:txBody>
          <a:bodyPr/>
          <a:lstStyle/>
          <a:p>
            <a:r>
              <a:rPr lang="en-US" dirty="0"/>
              <a:t>Moral Injury/Spiritual Distress: A Scoping Study</a:t>
            </a:r>
          </a:p>
        </p:txBody>
      </p:sp>
      <p:sp>
        <p:nvSpPr>
          <p:cNvPr id="3" name="Rectangle 2"/>
          <p:cNvSpPr/>
          <p:nvPr/>
        </p:nvSpPr>
        <p:spPr>
          <a:xfrm>
            <a:off x="491438" y="2957333"/>
            <a:ext cx="4332383" cy="923330"/>
          </a:xfrm>
          <a:prstGeom prst="rect">
            <a:avLst/>
          </a:prstGeom>
          <a:solidFill>
            <a:schemeClr val="bg1"/>
          </a:solidFill>
        </p:spPr>
        <p:txBody>
          <a:bodyPr wrap="square" lIns="91440" tIns="45720" rIns="91440" bIns="45720">
            <a:spAutoFit/>
          </a:bodyPr>
          <a:lstStyle/>
          <a:p>
            <a:pPr algn="ctr"/>
            <a:r>
              <a:rPr lang="en-US" sz="5400" b="1" cap="none" spc="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Safety</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0" name="Rectangle 19"/>
          <p:cNvSpPr/>
          <p:nvPr/>
        </p:nvSpPr>
        <p:spPr>
          <a:xfrm>
            <a:off x="5197992" y="2957333"/>
            <a:ext cx="3717408" cy="923330"/>
          </a:xfrm>
          <a:prstGeom prst="rect">
            <a:avLst/>
          </a:prstGeom>
          <a:solidFill>
            <a:schemeClr val="bg1"/>
          </a:solidFill>
        </p:spPr>
        <p:txBody>
          <a:bodyPr wrap="square" lIns="91440" tIns="45720" rIns="91440" bIns="45720">
            <a:spAutoFit/>
          </a:bodyPr>
          <a:lstStyle/>
          <a:p>
            <a:pPr algn="ctr"/>
            <a:r>
              <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Trust</a:t>
            </a:r>
          </a:p>
        </p:txBody>
      </p:sp>
    </p:spTree>
    <p:extLst>
      <p:ext uri="{BB962C8B-B14F-4D97-AF65-F5344CB8AC3E}">
        <p14:creationId xmlns:p14="http://schemas.microsoft.com/office/powerpoint/2010/main" val="2356452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797" y="76200"/>
            <a:ext cx="9144000" cy="1200329"/>
          </a:xfrm>
          <a:prstGeom prst="rect">
            <a:avLst/>
          </a:prstGeom>
          <a:noFill/>
        </p:spPr>
        <p:txBody>
          <a:bodyPr wrap="square" rtlCol="0">
            <a:spAutoFit/>
          </a:bodyPr>
          <a:lstStyle/>
          <a:p>
            <a:pPr algn="ctr">
              <a:spcBef>
                <a:spcPct val="0"/>
              </a:spcBef>
            </a:pPr>
            <a:r>
              <a:rPr lang="en-US" sz="3600" b="1" dirty="0">
                <a:ln w="6350">
                  <a:noFill/>
                </a:ln>
                <a:latin typeface="Arial Black" panose="020B0A04020102020204" pitchFamily="34" charset="0"/>
                <a:ea typeface="+mj-ea"/>
                <a:cs typeface="+mj-cs"/>
              </a:rPr>
              <a:t>What is Missed by Current Conceptions of PTSD? </a:t>
            </a:r>
            <a:r>
              <a:rPr lang="en-US" sz="1000" b="1" baseline="30000" dirty="0">
                <a:ln w="6350">
                  <a:noFill/>
                </a:ln>
                <a:latin typeface="Arial Black" panose="020B0A04020102020204" pitchFamily="34" charset="0"/>
                <a:ea typeface="+mj-ea"/>
                <a:cs typeface="+mj-cs"/>
              </a:rPr>
              <a:t>(Litz et al., 2009, Shay, 2014)</a:t>
            </a:r>
          </a:p>
        </p:txBody>
      </p:sp>
      <p:sp>
        <p:nvSpPr>
          <p:cNvPr id="14"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36</a:t>
            </a:fld>
            <a:endParaRPr lang="en-US" dirty="0"/>
          </a:p>
        </p:txBody>
      </p:sp>
      <p:sp>
        <p:nvSpPr>
          <p:cNvPr id="19" name="Date Placeholder 3"/>
          <p:cNvSpPr>
            <a:spLocks noGrp="1"/>
          </p:cNvSpPr>
          <p:nvPr>
            <p:ph type="dt" sz="half" idx="10"/>
          </p:nvPr>
        </p:nvSpPr>
        <p:spPr>
          <a:xfrm>
            <a:off x="0" y="6492875"/>
            <a:ext cx="3429000" cy="365125"/>
          </a:xfrm>
        </p:spPr>
        <p:txBody>
          <a:bodyPr/>
          <a:lstStyle/>
          <a:p>
            <a:r>
              <a:rPr lang="en-US" dirty="0"/>
              <a:t>Moral Injury/Spiritual Distress: A Scoping Study</a:t>
            </a:r>
          </a:p>
        </p:txBody>
      </p:sp>
      <p:graphicFrame>
        <p:nvGraphicFramePr>
          <p:cNvPr id="2" name="Table 1"/>
          <p:cNvGraphicFramePr>
            <a:graphicFrameLocks noGrp="1"/>
          </p:cNvGraphicFramePr>
          <p:nvPr>
            <p:extLst>
              <p:ext uri="{D42A27DB-BD31-4B8C-83A1-F6EECF244321}">
                <p14:modId xmlns:p14="http://schemas.microsoft.com/office/powerpoint/2010/main" val="2402295901"/>
              </p:ext>
            </p:extLst>
          </p:nvPr>
        </p:nvGraphicFramePr>
        <p:xfrm>
          <a:off x="609599" y="1397000"/>
          <a:ext cx="7513498" cy="4410217"/>
        </p:xfrm>
        <a:graphic>
          <a:graphicData uri="http://schemas.openxmlformats.org/drawingml/2006/table">
            <a:tbl>
              <a:tblPr firstRow="1" bandRow="1">
                <a:tableStyleId>{5C22544A-7EE6-4342-B048-85BDC9FD1C3A}</a:tableStyleId>
              </a:tblPr>
              <a:tblGrid>
                <a:gridCol w="3124201">
                  <a:extLst>
                    <a:ext uri="{9D8B030D-6E8A-4147-A177-3AD203B41FA5}">
                      <a16:colId xmlns:a16="http://schemas.microsoft.com/office/drawing/2014/main" val="20000"/>
                    </a:ext>
                  </a:extLst>
                </a:gridCol>
                <a:gridCol w="2086309">
                  <a:extLst>
                    <a:ext uri="{9D8B030D-6E8A-4147-A177-3AD203B41FA5}">
                      <a16:colId xmlns:a16="http://schemas.microsoft.com/office/drawing/2014/main" val="20001"/>
                    </a:ext>
                  </a:extLst>
                </a:gridCol>
                <a:gridCol w="2302988">
                  <a:extLst>
                    <a:ext uri="{9D8B030D-6E8A-4147-A177-3AD203B41FA5}">
                      <a16:colId xmlns:a16="http://schemas.microsoft.com/office/drawing/2014/main" val="20002"/>
                    </a:ext>
                  </a:extLst>
                </a:gridCol>
              </a:tblGrid>
              <a:tr h="397017">
                <a:tc>
                  <a:txBody>
                    <a:bodyPr/>
                    <a:lstStyle/>
                    <a:p>
                      <a:pPr algn="ctr"/>
                      <a:endParaRPr lang="en-US" dirty="0"/>
                    </a:p>
                  </a:txBody>
                  <a:tcPr/>
                </a:tc>
                <a:tc>
                  <a:txBody>
                    <a:bodyPr/>
                    <a:lstStyle/>
                    <a:p>
                      <a:pPr algn="ctr"/>
                      <a:r>
                        <a:rPr lang="en-US" b="1" dirty="0"/>
                        <a:t>PTSD</a:t>
                      </a:r>
                    </a:p>
                  </a:txBody>
                  <a:tcPr/>
                </a:tc>
                <a:tc>
                  <a:txBody>
                    <a:bodyPr/>
                    <a:lstStyle/>
                    <a:p>
                      <a:pPr algn="ctr"/>
                      <a:r>
                        <a:rPr lang="en-US" dirty="0"/>
                        <a:t>MI/SD</a:t>
                      </a:r>
                    </a:p>
                  </a:txBody>
                  <a:tcPr/>
                </a:tc>
                <a:extLst>
                  <a:ext uri="{0D108BD9-81ED-4DB2-BD59-A6C34878D82A}">
                    <a16:rowId xmlns:a16="http://schemas.microsoft.com/office/drawing/2014/main" val="10000"/>
                  </a:ext>
                </a:extLst>
              </a:tr>
              <a:tr h="978946">
                <a:tc>
                  <a:txBody>
                    <a:bodyPr/>
                    <a:lstStyle/>
                    <a:p>
                      <a:pPr algn="ctr"/>
                      <a:r>
                        <a:rPr lang="en-US" dirty="0"/>
                        <a:t>Triggering</a:t>
                      </a:r>
                      <a:r>
                        <a:rPr lang="en-US" baseline="0" dirty="0"/>
                        <a:t> Event</a:t>
                      </a:r>
                      <a:endParaRPr lang="en-US" dirty="0"/>
                    </a:p>
                  </a:txBody>
                  <a:tcPr/>
                </a:tc>
                <a:tc>
                  <a:txBody>
                    <a:bodyPr/>
                    <a:lstStyle/>
                    <a:p>
                      <a:pPr algn="ctr"/>
                      <a:r>
                        <a:rPr lang="en-US" dirty="0"/>
                        <a:t>Actual or threatened</a:t>
                      </a:r>
                      <a:r>
                        <a:rPr lang="en-US" baseline="0" dirty="0"/>
                        <a:t> death or serious injury</a:t>
                      </a:r>
                      <a:endParaRPr lang="en-US" dirty="0"/>
                    </a:p>
                  </a:txBody>
                  <a:tcPr/>
                </a:tc>
                <a:tc>
                  <a:txBody>
                    <a:bodyPr/>
                    <a:lstStyle/>
                    <a:p>
                      <a:pPr algn="ctr"/>
                      <a:r>
                        <a:rPr lang="en-US" dirty="0"/>
                        <a:t>Acts that violate deeply held</a:t>
                      </a:r>
                      <a:r>
                        <a:rPr lang="en-US" baseline="0" dirty="0"/>
                        <a:t> moral values</a:t>
                      </a:r>
                      <a:endParaRPr lang="en-US" dirty="0"/>
                    </a:p>
                  </a:txBody>
                  <a:tcPr/>
                </a:tc>
                <a:extLst>
                  <a:ext uri="{0D108BD9-81ED-4DB2-BD59-A6C34878D82A}">
                    <a16:rowId xmlns:a16="http://schemas.microsoft.com/office/drawing/2014/main" val="10001"/>
                  </a:ext>
                </a:extLst>
              </a:tr>
              <a:tr h="685262">
                <a:tc>
                  <a:txBody>
                    <a:bodyPr/>
                    <a:lstStyle/>
                    <a:p>
                      <a:pPr algn="ctr"/>
                      <a:r>
                        <a:rPr lang="en-US" dirty="0"/>
                        <a:t>Individual’s role at time of event</a:t>
                      </a:r>
                    </a:p>
                  </a:txBody>
                  <a:tcPr/>
                </a:tc>
                <a:tc>
                  <a:txBody>
                    <a:bodyPr/>
                    <a:lstStyle/>
                    <a:p>
                      <a:pPr algn="ctr"/>
                      <a:r>
                        <a:rPr lang="en-US" dirty="0"/>
                        <a:t>Victim or witness, perpetrator </a:t>
                      </a:r>
                    </a:p>
                  </a:txBody>
                  <a:tcPr/>
                </a:tc>
                <a:tc>
                  <a:txBody>
                    <a:bodyPr/>
                    <a:lstStyle/>
                    <a:p>
                      <a:pPr algn="ctr"/>
                      <a:r>
                        <a:rPr lang="en-US" dirty="0"/>
                        <a:t>Perpetrator, victim or witness</a:t>
                      </a:r>
                    </a:p>
                  </a:txBody>
                  <a:tcPr/>
                </a:tc>
                <a:extLst>
                  <a:ext uri="{0D108BD9-81ED-4DB2-BD59-A6C34878D82A}">
                    <a16:rowId xmlns:a16="http://schemas.microsoft.com/office/drawing/2014/main" val="10002"/>
                  </a:ext>
                </a:extLst>
              </a:tr>
              <a:tr h="685262">
                <a:tc>
                  <a:txBody>
                    <a:bodyPr/>
                    <a:lstStyle/>
                    <a:p>
                      <a:pPr algn="ctr"/>
                      <a:r>
                        <a:rPr lang="en-US" dirty="0"/>
                        <a:t>Predominant painful emotion </a:t>
                      </a:r>
                    </a:p>
                  </a:txBody>
                  <a:tcPr/>
                </a:tc>
                <a:tc>
                  <a:txBody>
                    <a:bodyPr/>
                    <a:lstStyle/>
                    <a:p>
                      <a:pPr algn="ctr"/>
                      <a:r>
                        <a:rPr lang="en-US" dirty="0"/>
                        <a:t>Fear,</a:t>
                      </a:r>
                      <a:r>
                        <a:rPr lang="en-US" baseline="0" dirty="0"/>
                        <a:t> horror, helplessness</a:t>
                      </a:r>
                      <a:endParaRPr lang="en-US" dirty="0"/>
                    </a:p>
                  </a:txBody>
                  <a:tcPr/>
                </a:tc>
                <a:tc>
                  <a:txBody>
                    <a:bodyPr/>
                    <a:lstStyle/>
                    <a:p>
                      <a:pPr algn="ctr"/>
                      <a:r>
                        <a:rPr lang="en-US" dirty="0"/>
                        <a:t>Guilt,</a:t>
                      </a:r>
                      <a:r>
                        <a:rPr lang="en-US" baseline="0" dirty="0"/>
                        <a:t> shame, anger</a:t>
                      </a:r>
                      <a:endParaRPr lang="en-US" dirty="0"/>
                    </a:p>
                  </a:txBody>
                  <a:tcPr/>
                </a:tc>
                <a:extLst>
                  <a:ext uri="{0D108BD9-81ED-4DB2-BD59-A6C34878D82A}">
                    <a16:rowId xmlns:a16="http://schemas.microsoft.com/office/drawing/2014/main" val="10003"/>
                  </a:ext>
                </a:extLst>
              </a:tr>
              <a:tr h="397017">
                <a:tc>
                  <a:txBody>
                    <a:bodyPr/>
                    <a:lstStyle/>
                    <a:p>
                      <a:pPr algn="ctr"/>
                      <a:r>
                        <a:rPr lang="en-US" dirty="0"/>
                        <a:t>Re-experiencing?</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0004"/>
                  </a:ext>
                </a:extLst>
              </a:tr>
              <a:tr h="397017">
                <a:tc>
                  <a:txBody>
                    <a:bodyPr/>
                    <a:lstStyle/>
                    <a:p>
                      <a:pPr algn="ctr"/>
                      <a:r>
                        <a:rPr lang="en-US" dirty="0"/>
                        <a:t>Avoidance or numbing?</a:t>
                      </a:r>
                    </a:p>
                  </a:txBody>
                  <a:tcPr/>
                </a:tc>
                <a:tc>
                  <a:txBody>
                    <a:bodyPr/>
                    <a:lstStyle/>
                    <a:p>
                      <a:pPr algn="ctr"/>
                      <a:r>
                        <a:rPr lang="en-US" dirty="0"/>
                        <a:t>YES</a:t>
                      </a:r>
                    </a:p>
                  </a:txBody>
                  <a:tcPr/>
                </a:tc>
                <a:tc>
                  <a:txBody>
                    <a:bodyPr/>
                    <a:lstStyle/>
                    <a:p>
                      <a:pPr algn="ctr"/>
                      <a:r>
                        <a:rPr lang="en-US" dirty="0"/>
                        <a:t>YES</a:t>
                      </a:r>
                    </a:p>
                  </a:txBody>
                  <a:tcPr/>
                </a:tc>
                <a:extLst>
                  <a:ext uri="{0D108BD9-81ED-4DB2-BD59-A6C34878D82A}">
                    <a16:rowId xmlns:a16="http://schemas.microsoft.com/office/drawing/2014/main" val="10005"/>
                  </a:ext>
                </a:extLst>
              </a:tr>
              <a:tr h="472679">
                <a:tc>
                  <a:txBody>
                    <a:bodyPr/>
                    <a:lstStyle/>
                    <a:p>
                      <a:pPr algn="ctr"/>
                      <a:r>
                        <a:rPr lang="en-US" dirty="0"/>
                        <a:t>Physiological arousal level?</a:t>
                      </a:r>
                    </a:p>
                  </a:txBody>
                  <a:tcPr/>
                </a:tc>
                <a:tc>
                  <a:txBody>
                    <a:bodyPr/>
                    <a:lstStyle/>
                    <a:p>
                      <a:pPr algn="ctr"/>
                      <a:r>
                        <a:rPr lang="en-US" dirty="0"/>
                        <a:t>YES</a:t>
                      </a:r>
                    </a:p>
                  </a:txBody>
                  <a:tcPr/>
                </a:tc>
                <a:tc>
                  <a:txBody>
                    <a:bodyPr/>
                    <a:lstStyle/>
                    <a:p>
                      <a:pPr algn="ctr"/>
                      <a:r>
                        <a:rPr lang="en-US" dirty="0"/>
                        <a:t>NO</a:t>
                      </a:r>
                    </a:p>
                  </a:txBody>
                  <a:tcPr/>
                </a:tc>
                <a:extLst>
                  <a:ext uri="{0D108BD9-81ED-4DB2-BD59-A6C34878D82A}">
                    <a16:rowId xmlns:a16="http://schemas.microsoft.com/office/drawing/2014/main" val="10006"/>
                  </a:ext>
                </a:extLst>
              </a:tr>
              <a:tr h="397017">
                <a:tc>
                  <a:txBody>
                    <a:bodyPr/>
                    <a:lstStyle/>
                    <a:p>
                      <a:pPr algn="ctr"/>
                      <a:r>
                        <a:rPr lang="en-US" dirty="0"/>
                        <a:t>What necessity</a:t>
                      </a:r>
                      <a:r>
                        <a:rPr lang="en-US" baseline="0" dirty="0"/>
                        <a:t> is lost?</a:t>
                      </a:r>
                      <a:endParaRPr lang="en-US" dirty="0"/>
                    </a:p>
                  </a:txBody>
                  <a:tcPr/>
                </a:tc>
                <a:tc>
                  <a:txBody>
                    <a:bodyPr/>
                    <a:lstStyle/>
                    <a:p>
                      <a:pPr algn="ctr"/>
                      <a:r>
                        <a:rPr lang="en-US" dirty="0"/>
                        <a:t>Safety</a:t>
                      </a:r>
                    </a:p>
                  </a:txBody>
                  <a:tcPr/>
                </a:tc>
                <a:tc>
                  <a:txBody>
                    <a:bodyPr/>
                    <a:lstStyle/>
                    <a:p>
                      <a:pPr algn="ctr"/>
                      <a:r>
                        <a:rPr lang="en-US" dirty="0"/>
                        <a:t>Trust</a:t>
                      </a:r>
                    </a:p>
                  </a:txBody>
                  <a:tcPr/>
                </a:tc>
                <a:extLst>
                  <a:ext uri="{0D108BD9-81ED-4DB2-BD59-A6C34878D82A}">
                    <a16:rowId xmlns:a16="http://schemas.microsoft.com/office/drawing/2014/main" val="10007"/>
                  </a:ext>
                </a:extLst>
              </a:tr>
            </a:tbl>
          </a:graphicData>
        </a:graphic>
      </p:graphicFrame>
      <p:sp>
        <p:nvSpPr>
          <p:cNvPr id="3" name="TextBox 2"/>
          <p:cNvSpPr txBox="1"/>
          <p:nvPr/>
        </p:nvSpPr>
        <p:spPr>
          <a:xfrm>
            <a:off x="838200" y="5867400"/>
            <a:ext cx="8153400" cy="646331"/>
          </a:xfrm>
          <a:prstGeom prst="rect">
            <a:avLst/>
          </a:prstGeom>
          <a:noFill/>
        </p:spPr>
        <p:txBody>
          <a:bodyPr wrap="square" rtlCol="0">
            <a:spAutoFit/>
          </a:bodyPr>
          <a:lstStyle/>
          <a:p>
            <a:r>
              <a:rPr lang="en-US" b="1" i="1" dirty="0">
                <a:solidFill>
                  <a:srgbClr val="FF0000"/>
                </a:solidFill>
              </a:rPr>
              <a:t>…what fills the vacuum when trust is destroyed: </a:t>
            </a:r>
          </a:p>
          <a:p>
            <a:r>
              <a:rPr lang="en-US" b="1" i="1" dirty="0">
                <a:solidFill>
                  <a:srgbClr val="FF0000"/>
                </a:solidFill>
              </a:rPr>
              <a:t>                expectancy of harm, exploitation, and humiliation </a:t>
            </a:r>
            <a:r>
              <a:rPr lang="en-US" sz="1000" baseline="30000" dirty="0"/>
              <a:t>(Shay, 2014)</a:t>
            </a:r>
            <a:endParaRPr lang="en-US" sz="1000" b="1" i="1" baseline="30000" dirty="0">
              <a:solidFill>
                <a:srgbClr val="FF0000"/>
              </a:solidFill>
            </a:endParaRPr>
          </a:p>
        </p:txBody>
      </p:sp>
    </p:spTree>
    <p:extLst>
      <p:ext uri="{BB962C8B-B14F-4D97-AF65-F5344CB8AC3E}">
        <p14:creationId xmlns:p14="http://schemas.microsoft.com/office/powerpoint/2010/main" val="7612122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590" y="57626"/>
            <a:ext cx="8229600" cy="1143000"/>
          </a:xfrm>
        </p:spPr>
        <p:txBody>
          <a:bodyPr>
            <a:noAutofit/>
          </a:bodyPr>
          <a:lstStyle/>
          <a:p>
            <a:r>
              <a:rPr lang="en-US" sz="3600" dirty="0" err="1">
                <a:solidFill>
                  <a:schemeClr val="tx1"/>
                </a:solidFill>
                <a:effectLst/>
                <a:latin typeface="Arial Black" panose="020B0A04020102020204" pitchFamily="34" charset="0"/>
              </a:rPr>
              <a:t>Kintsugi</a:t>
            </a:r>
            <a:r>
              <a:rPr lang="en-US" sz="3600" dirty="0">
                <a:solidFill>
                  <a:schemeClr val="tx1"/>
                </a:solidFill>
                <a:effectLst/>
                <a:latin typeface="Arial Black" panose="020B0A04020102020204" pitchFamily="34" charset="0"/>
              </a:rPr>
              <a:t>:</a:t>
            </a:r>
            <a:br>
              <a:rPr lang="en-US" sz="3600" dirty="0">
                <a:solidFill>
                  <a:schemeClr val="tx1"/>
                </a:solidFill>
                <a:effectLst/>
                <a:latin typeface="Arial Black" panose="020B0A04020102020204" pitchFamily="34" charset="0"/>
              </a:rPr>
            </a:br>
            <a:r>
              <a:rPr lang="en-US" sz="3600" dirty="0">
                <a:solidFill>
                  <a:schemeClr val="tx1"/>
                </a:solidFill>
                <a:effectLst/>
                <a:latin typeface="Arial Black" panose="020B0A04020102020204" pitchFamily="34" charset="0"/>
              </a:rPr>
              <a:t>The Art of the Broken Pieces</a:t>
            </a:r>
          </a:p>
        </p:txBody>
      </p:sp>
      <p:sp>
        <p:nvSpPr>
          <p:cNvPr id="4" name="Slide Number Placeholder 3"/>
          <p:cNvSpPr>
            <a:spLocks noGrp="1"/>
          </p:cNvSpPr>
          <p:nvPr>
            <p:ph type="sldNum" sz="quarter" idx="12"/>
          </p:nvPr>
        </p:nvSpPr>
        <p:spPr/>
        <p:txBody>
          <a:bodyPr/>
          <a:lstStyle/>
          <a:p>
            <a:fld id="{E622E4D2-82E9-4EA0-B9E4-BD2551371F39}" type="slidenum">
              <a:rPr lang="en-US" smtClean="0"/>
              <a:t>37</a:t>
            </a:fld>
            <a:endParaRPr lang="en-US"/>
          </a:p>
        </p:txBody>
      </p:sp>
      <p:pic>
        <p:nvPicPr>
          <p:cNvPr id="5" name="Picture 4" descr="bowl-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957830"/>
            <a:ext cx="4114800" cy="3519170"/>
          </a:xfrm>
          <a:prstGeom prst="rect">
            <a:avLst/>
          </a:prstGeom>
          <a:noFill/>
          <a:ln>
            <a:noFill/>
          </a:ln>
        </p:spPr>
      </p:pic>
      <p:pic>
        <p:nvPicPr>
          <p:cNvPr id="6" name="Picture 5" descr="bowl-2"/>
          <p:cNvPicPr/>
          <p:nvPr/>
        </p:nvPicPr>
        <p:blipFill rotWithShape="1">
          <a:blip r:embed="rId4">
            <a:extLst>
              <a:ext uri="{28A0092B-C50C-407E-A947-70E740481C1C}">
                <a14:useLocalDpi xmlns:a14="http://schemas.microsoft.com/office/drawing/2010/main" val="0"/>
              </a:ext>
            </a:extLst>
          </a:blip>
          <a:srcRect l="25278"/>
          <a:stretch/>
        </p:blipFill>
        <p:spPr bwMode="auto">
          <a:xfrm>
            <a:off x="3962400" y="1295400"/>
            <a:ext cx="4750435" cy="3420427"/>
          </a:xfrm>
          <a:prstGeom prst="rect">
            <a:avLst/>
          </a:prstGeom>
          <a:noFill/>
          <a:ln>
            <a:noFill/>
          </a:ln>
          <a:extLst>
            <a:ext uri="{53640926-AAD7-44D8-BBD7-CCE9431645EC}">
              <a14:shadowObscured xmlns:a14="http://schemas.microsoft.com/office/drawing/2010/main"/>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8600" y="4426585"/>
            <a:ext cx="2209800" cy="220980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500" y="1162526"/>
            <a:ext cx="2509404" cy="2300287"/>
          </a:xfrm>
          <a:prstGeom prst="rect">
            <a:avLst/>
          </a:prstGeom>
        </p:spPr>
      </p:pic>
      <p:sp>
        <p:nvSpPr>
          <p:cNvPr id="9" name="Date Placeholder 3"/>
          <p:cNvSpPr>
            <a:spLocks noGrp="1"/>
          </p:cNvSpPr>
          <p:nvPr>
            <p:ph type="dt" sz="half" idx="10"/>
          </p:nvPr>
        </p:nvSpPr>
        <p:spPr>
          <a:xfrm>
            <a:off x="0" y="6492875"/>
            <a:ext cx="3810000" cy="365125"/>
          </a:xfrm>
        </p:spPr>
        <p:txBody>
          <a:bodyPr/>
          <a:lstStyle/>
          <a:p>
            <a:r>
              <a:rPr lang="en-US" dirty="0"/>
              <a:t>Moral Injury/Spiritual Distress: A Scoping Study</a:t>
            </a:r>
          </a:p>
        </p:txBody>
      </p:sp>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48400" y="4426585"/>
            <a:ext cx="2441790" cy="2095500"/>
          </a:xfrm>
          <a:prstGeom prst="rect">
            <a:avLst/>
          </a:prstGeom>
        </p:spPr>
      </p:pic>
      <p:sp>
        <p:nvSpPr>
          <p:cNvPr id="3" name="TextBox 2"/>
          <p:cNvSpPr txBox="1"/>
          <p:nvPr/>
        </p:nvSpPr>
        <p:spPr>
          <a:xfrm>
            <a:off x="2572904" y="1319758"/>
            <a:ext cx="1389496" cy="1723549"/>
          </a:xfrm>
          <a:prstGeom prst="rect">
            <a:avLst/>
          </a:prstGeom>
          <a:noFill/>
        </p:spPr>
        <p:txBody>
          <a:bodyPr wrap="square" rtlCol="0">
            <a:spAutoFit/>
          </a:bodyPr>
          <a:lstStyle/>
          <a:p>
            <a:pPr algn="ctr"/>
            <a:r>
              <a:rPr lang="en-US" b="1" dirty="0"/>
              <a:t>There is nothing as whole as a broken heart </a:t>
            </a:r>
            <a:r>
              <a:rPr lang="en-US" sz="800" b="1" dirty="0"/>
              <a:t>Rabbi Menachem Mendel of </a:t>
            </a:r>
            <a:r>
              <a:rPr lang="en-US" sz="800" b="1" dirty="0" err="1"/>
              <a:t>Kotzk</a:t>
            </a:r>
            <a:r>
              <a:rPr lang="en-US" sz="800" b="1" dirty="0"/>
              <a:t> </a:t>
            </a:r>
          </a:p>
        </p:txBody>
      </p:sp>
    </p:spTree>
    <p:extLst>
      <p:ext uri="{BB962C8B-B14F-4D97-AF65-F5344CB8AC3E}">
        <p14:creationId xmlns:p14="http://schemas.microsoft.com/office/powerpoint/2010/main" val="154887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a:solidFill>
                  <a:schemeClr val="tx1"/>
                </a:solidFill>
                <a:effectLst/>
                <a:latin typeface="Arial Black" panose="020B0A04020102020204" pitchFamily="34" charset="0"/>
              </a:rPr>
              <a:t>Objectives</a:t>
            </a:r>
          </a:p>
        </p:txBody>
      </p:sp>
      <p:sp>
        <p:nvSpPr>
          <p:cNvPr id="3" name="Content Placeholder 2"/>
          <p:cNvSpPr>
            <a:spLocks noGrp="1"/>
          </p:cNvSpPr>
          <p:nvPr>
            <p:ph idx="1"/>
          </p:nvPr>
        </p:nvSpPr>
        <p:spPr>
          <a:xfrm>
            <a:off x="457200" y="990600"/>
            <a:ext cx="8229600" cy="4709160"/>
          </a:xfrm>
        </p:spPr>
        <p:txBody>
          <a:bodyPr anchor="t"/>
          <a:lstStyle/>
          <a:p>
            <a:r>
              <a:rPr lang="en-US" dirty="0"/>
              <a:t>Focus attention on Moral Distress Moral Injury and Spiritual Distress (MI/SD)</a:t>
            </a:r>
          </a:p>
          <a:p>
            <a:r>
              <a:rPr lang="en-US" dirty="0"/>
              <a:t>Focus upon role of Chaplains and Spiritually-integrated interventions in support of Patients, Families, Caregivers, Loved ones, Doctors, and Nursing Staff  suffering from Moral Distress pre-action and Moral Injury or Spiritual Distress post-action</a:t>
            </a:r>
          </a:p>
        </p:txBody>
      </p:sp>
      <p:sp>
        <p:nvSpPr>
          <p:cNvPr id="4"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4</a:t>
            </a:fld>
            <a:endParaRPr lang="en-US" dirty="0"/>
          </a:p>
        </p:txBody>
      </p:sp>
      <p:sp>
        <p:nvSpPr>
          <p:cNvPr id="5" name="Date Placeholder 3"/>
          <p:cNvSpPr>
            <a:spLocks noGrp="1"/>
          </p:cNvSpPr>
          <p:nvPr>
            <p:ph type="dt" sz="half" idx="10"/>
          </p:nvPr>
        </p:nvSpPr>
        <p:spPr>
          <a:xfrm>
            <a:off x="0" y="6496504"/>
            <a:ext cx="3962400" cy="365125"/>
          </a:xfrm>
        </p:spPr>
        <p:txBody>
          <a:bodyPr/>
          <a:lstStyle/>
          <a:p>
            <a:r>
              <a:rPr lang="en-US" dirty="0"/>
              <a:t>Moral  Injury/Spiritual Distress: A Scoping Study</a:t>
            </a:r>
          </a:p>
        </p:txBody>
      </p:sp>
      <p:sp>
        <p:nvSpPr>
          <p:cNvPr id="6" name="Rectangle 5"/>
          <p:cNvSpPr/>
          <p:nvPr/>
        </p:nvSpPr>
        <p:spPr>
          <a:xfrm>
            <a:off x="228600" y="5029200"/>
            <a:ext cx="9144000" cy="923330"/>
          </a:xfrm>
          <a:prstGeom prst="rect">
            <a:avLst/>
          </a:prstGeom>
        </p:spPr>
        <p:txBody>
          <a:bodyPr wrap="square">
            <a:spAutoFit/>
          </a:bodyPr>
          <a:lstStyle/>
          <a:p>
            <a:r>
              <a:rPr lang="en-GB" b="1" i="1" dirty="0"/>
              <a:t>“We want you to live a life that you are proud of, even as you carry your moral injury.”  --Portland, Oregon Veterans Administration </a:t>
            </a:r>
          </a:p>
          <a:p>
            <a:r>
              <a:rPr lang="en-GB" b="1" i="1" dirty="0"/>
              <a:t>                            ACT for Moral Injury Group Program</a:t>
            </a:r>
            <a:endParaRPr lang="en-US" i="1" dirty="0"/>
          </a:p>
        </p:txBody>
      </p:sp>
    </p:spTree>
    <p:extLst>
      <p:ext uri="{BB962C8B-B14F-4D97-AF65-F5344CB8AC3E}">
        <p14:creationId xmlns:p14="http://schemas.microsoft.com/office/powerpoint/2010/main" val="2426689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a:solidFill>
                  <a:schemeClr val="tx1"/>
                </a:solidFill>
                <a:effectLst/>
                <a:latin typeface="Arial Black" panose="020B0A04020102020204" pitchFamily="34" charset="0"/>
              </a:rPr>
              <a:t>Outline</a:t>
            </a:r>
          </a:p>
        </p:txBody>
      </p:sp>
      <p:sp>
        <p:nvSpPr>
          <p:cNvPr id="3" name="Content Placeholder 2"/>
          <p:cNvSpPr>
            <a:spLocks noGrp="1"/>
          </p:cNvSpPr>
          <p:nvPr>
            <p:ph idx="1"/>
          </p:nvPr>
        </p:nvSpPr>
        <p:spPr>
          <a:xfrm>
            <a:off x="304800" y="685800"/>
            <a:ext cx="8610600" cy="5715000"/>
          </a:xfrm>
        </p:spPr>
        <p:txBody>
          <a:bodyPr>
            <a:normAutofit fontScale="85000" lnSpcReduction="20000"/>
          </a:bodyPr>
          <a:lstStyle/>
          <a:p>
            <a:r>
              <a:rPr lang="en-US" dirty="0"/>
              <a:t>Terms of Reference</a:t>
            </a:r>
          </a:p>
          <a:p>
            <a:r>
              <a:rPr lang="en-US" dirty="0"/>
              <a:t>Definitions of Moral Injury/Spiritual Distress</a:t>
            </a:r>
          </a:p>
          <a:p>
            <a:r>
              <a:rPr lang="en-US" dirty="0"/>
              <a:t>Transgressive Acts or Potentially Morally Injurious Events </a:t>
            </a:r>
          </a:p>
          <a:p>
            <a:r>
              <a:rPr lang="en-US" dirty="0"/>
              <a:t>Moral Injury Around Us: Case Examples</a:t>
            </a:r>
          </a:p>
          <a:p>
            <a:r>
              <a:rPr lang="en-US" dirty="0"/>
              <a:t>Nature and Signs of Moral Injury/Spiritual Distress</a:t>
            </a:r>
          </a:p>
          <a:p>
            <a:r>
              <a:rPr lang="en-US" dirty="0"/>
              <a:t>Places of Expression </a:t>
            </a:r>
          </a:p>
          <a:p>
            <a:r>
              <a:rPr lang="en-US" dirty="0"/>
              <a:t>Conceptual Model</a:t>
            </a:r>
          </a:p>
          <a:p>
            <a:r>
              <a:rPr lang="en-US" dirty="0"/>
              <a:t>Why Spiritual Healing</a:t>
            </a:r>
          </a:p>
          <a:p>
            <a:r>
              <a:rPr lang="en-US" dirty="0"/>
              <a:t>Role of Chaplains and Clergy</a:t>
            </a:r>
          </a:p>
          <a:p>
            <a:r>
              <a:rPr lang="en-US" dirty="0"/>
              <a:t>Spiritual Interventions and Care Practices</a:t>
            </a:r>
          </a:p>
          <a:p>
            <a:r>
              <a:rPr lang="en-US" dirty="0"/>
              <a:t>Spiritual Diagnosis (NCCN)</a:t>
            </a:r>
          </a:p>
          <a:p>
            <a:r>
              <a:rPr lang="en-US" dirty="0"/>
              <a:t>Literature Findings</a:t>
            </a:r>
          </a:p>
          <a:p>
            <a:r>
              <a:rPr lang="en-US" dirty="0"/>
              <a:t>Overlap with PTSD and Trauma or Stressor-Related Disorders in Adults in DSM-5 </a:t>
            </a:r>
          </a:p>
          <a:p>
            <a:r>
              <a:rPr lang="en-US" dirty="0" err="1"/>
              <a:t>KIntsugi</a:t>
            </a:r>
            <a:endParaRPr lang="en-US" dirty="0"/>
          </a:p>
        </p:txBody>
      </p:sp>
      <p:sp>
        <p:nvSpPr>
          <p:cNvPr id="4" name="Slide Number Placeholder 4"/>
          <p:cNvSpPr>
            <a:spLocks noGrp="1"/>
          </p:cNvSpPr>
          <p:nvPr>
            <p:ph type="sldNum" sz="quarter" idx="12"/>
          </p:nvPr>
        </p:nvSpPr>
        <p:spPr>
          <a:xfrm>
            <a:off x="7924800" y="6416675"/>
            <a:ext cx="762000" cy="365125"/>
          </a:xfrm>
        </p:spPr>
        <p:txBody>
          <a:bodyPr/>
          <a:lstStyle/>
          <a:p>
            <a:fld id="{63325870-3A19-41C7-86BB-E25883363DE6}" type="slidenum">
              <a:rPr lang="en-US" smtClean="0"/>
              <a:t>5</a:t>
            </a:fld>
            <a:endParaRPr lang="en-US" dirty="0"/>
          </a:p>
        </p:txBody>
      </p:sp>
      <p:sp>
        <p:nvSpPr>
          <p:cNvPr id="5" name="Date Placeholder 3"/>
          <p:cNvSpPr>
            <a:spLocks noGrp="1"/>
          </p:cNvSpPr>
          <p:nvPr>
            <p:ph type="dt" sz="half" idx="10"/>
          </p:nvPr>
        </p:nvSpPr>
        <p:spPr>
          <a:xfrm>
            <a:off x="0" y="6496504"/>
            <a:ext cx="3962400" cy="365125"/>
          </a:xfrm>
        </p:spPr>
        <p:txBody>
          <a:bodyPr/>
          <a:lstStyle/>
          <a:p>
            <a:r>
              <a:rPr lang="en-US" dirty="0"/>
              <a:t>Moral  Injury/Spiritual Distress: A Scoping Study</a:t>
            </a:r>
          </a:p>
        </p:txBody>
      </p:sp>
    </p:spTree>
    <p:extLst>
      <p:ext uri="{BB962C8B-B14F-4D97-AF65-F5344CB8AC3E}">
        <p14:creationId xmlns:p14="http://schemas.microsoft.com/office/powerpoint/2010/main" val="1118579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696200" cy="1143000"/>
          </a:xfrm>
        </p:spPr>
        <p:txBody>
          <a:bodyPr anchor="ctr">
            <a:normAutofit/>
          </a:bodyPr>
          <a:lstStyle/>
          <a:p>
            <a:pPr algn="ctr"/>
            <a:r>
              <a:rPr lang="en-US" sz="3200" dirty="0">
                <a:solidFill>
                  <a:schemeClr val="tx1"/>
                </a:solidFill>
                <a:effectLst/>
                <a:latin typeface="Arial Black" panose="020B0A04020102020204" pitchFamily="34" charset="0"/>
              </a:rPr>
              <a:t>Terms of Reference: Moral Injury</a:t>
            </a:r>
            <a:endParaRPr lang="en-US" sz="44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381000" y="1142999"/>
            <a:ext cx="8534400" cy="3886201"/>
          </a:xfrm>
        </p:spPr>
        <p:txBody>
          <a:bodyPr anchor="t">
            <a:noAutofit/>
          </a:bodyPr>
          <a:lstStyle/>
          <a:p>
            <a:r>
              <a:rPr lang="en-US" sz="3600" dirty="0">
                <a:latin typeface="Arial" panose="020B0604020202020204" pitchFamily="34" charset="0"/>
                <a:cs typeface="Arial" panose="020B0604020202020204" pitchFamily="34" charset="0"/>
              </a:rPr>
              <a:t>“Moral Injury” is not a universally subscribed term</a:t>
            </a:r>
          </a:p>
          <a:p>
            <a:pPr lvl="1"/>
            <a:r>
              <a:rPr lang="en-US" sz="2800" dirty="0">
                <a:latin typeface="Arial" panose="020B0604020202020204" pitchFamily="34" charset="0"/>
                <a:cs typeface="Arial" panose="020B0604020202020204" pitchFamily="34" charset="0"/>
              </a:rPr>
              <a:t>Spiritual distress, inner conflict, spiritual injury, combat and operational stress injuries,</a:t>
            </a:r>
            <a:r>
              <a:rPr lang="en-US" sz="2800" dirty="0">
                <a:solidFill>
                  <a:srgbClr val="FF000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moral confusion, moral trauma, shattered assumptions, combat and operational stress, soul wound, shell shock, battle fatigue, moral pain, nostalgia, nervous disease, a soldier’s heart, combat fatigue, post-trauma syndrome, post-Vietnam syndrome  </a:t>
            </a:r>
            <a:r>
              <a:rPr lang="en-US" sz="1400" baseline="30000" dirty="0">
                <a:latin typeface="Arial" panose="020B0604020202020204" pitchFamily="34" charset="0"/>
                <a:cs typeface="Arial" panose="020B0604020202020204" pitchFamily="34" charset="0"/>
              </a:rPr>
              <a:t>(Antal, 2017; Carey, et al 2016; </a:t>
            </a:r>
            <a:r>
              <a:rPr lang="en-US" sz="1400" baseline="30000" dirty="0" err="1">
                <a:latin typeface="Arial" panose="020B0604020202020204" pitchFamily="34" charset="0"/>
                <a:cs typeface="Arial" panose="020B0604020202020204" pitchFamily="34" charset="0"/>
              </a:rPr>
              <a:t>Dombo</a:t>
            </a:r>
            <a:r>
              <a:rPr lang="en-US" sz="1400" baseline="30000" dirty="0">
                <a:latin typeface="Arial" panose="020B0604020202020204" pitchFamily="34" charset="0"/>
                <a:cs typeface="Arial" panose="020B0604020202020204" pitchFamily="34" charset="0"/>
              </a:rPr>
              <a:t> et al., 2013, Harris, 2017; Litz et al., 2009; </a:t>
            </a:r>
            <a:r>
              <a:rPr lang="en-US" sz="1400" baseline="30000" dirty="0" err="1">
                <a:latin typeface="Arial" panose="020B0604020202020204" pitchFamily="34" charset="0"/>
                <a:cs typeface="Arial" panose="020B0604020202020204" pitchFamily="34" charset="0"/>
              </a:rPr>
              <a:t>Masick</a:t>
            </a:r>
            <a:r>
              <a:rPr lang="en-US" sz="1400" baseline="30000" dirty="0">
                <a:latin typeface="Arial" panose="020B0604020202020204" pitchFamily="34" charset="0"/>
                <a:cs typeface="Arial" panose="020B0604020202020204" pitchFamily="34" charset="0"/>
              </a:rPr>
              <a:t>, 2016)</a:t>
            </a:r>
          </a:p>
        </p:txBody>
      </p:sp>
      <p:sp>
        <p:nvSpPr>
          <p:cNvPr id="4" name="Date Placeholder 3"/>
          <p:cNvSpPr>
            <a:spLocks noGrp="1"/>
          </p:cNvSpPr>
          <p:nvPr>
            <p:ph type="dt" sz="half" idx="10"/>
          </p:nvPr>
        </p:nvSpPr>
        <p:spPr>
          <a:xfrm>
            <a:off x="0" y="6492875"/>
            <a:ext cx="4038600" cy="365125"/>
          </a:xfrm>
        </p:spPr>
        <p:txBody>
          <a:bodyPr/>
          <a:lstStyle/>
          <a:p>
            <a:r>
              <a:rPr lang="en-US" dirty="0"/>
              <a:t>Moral Injury/Spiritual Distress: A Scoping Study</a:t>
            </a:r>
          </a:p>
        </p:txBody>
      </p:sp>
      <p:sp>
        <p:nvSpPr>
          <p:cNvPr id="7" name="Slide Number Placeholder 6"/>
          <p:cNvSpPr>
            <a:spLocks noGrp="1"/>
          </p:cNvSpPr>
          <p:nvPr>
            <p:ph type="sldNum" sz="quarter" idx="12"/>
          </p:nvPr>
        </p:nvSpPr>
        <p:spPr/>
        <p:txBody>
          <a:bodyPr/>
          <a:lstStyle/>
          <a:p>
            <a:fld id="{63325870-3A19-41C7-86BB-E25883363DE6}" type="slidenum">
              <a:rPr lang="en-US" smtClean="0"/>
              <a:t>6</a:t>
            </a:fld>
            <a:endParaRPr lang="en-US" dirty="0"/>
          </a:p>
        </p:txBody>
      </p:sp>
    </p:spTree>
    <p:extLst>
      <p:ext uri="{BB962C8B-B14F-4D97-AF65-F5344CB8AC3E}">
        <p14:creationId xmlns:p14="http://schemas.microsoft.com/office/powerpoint/2010/main" val="131374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696200" cy="1143000"/>
          </a:xfrm>
        </p:spPr>
        <p:txBody>
          <a:bodyPr anchor="ctr">
            <a:normAutofit fontScale="90000"/>
          </a:bodyPr>
          <a:lstStyle/>
          <a:p>
            <a:pPr algn="ctr"/>
            <a:r>
              <a:rPr lang="en-US" sz="3100" dirty="0">
                <a:solidFill>
                  <a:schemeClr val="tx1"/>
                </a:solidFill>
                <a:effectLst/>
                <a:latin typeface="Arial Black" panose="020B0A04020102020204" pitchFamily="34" charset="0"/>
              </a:rPr>
              <a:t>Terms of Reference</a:t>
            </a:r>
            <a:r>
              <a:rPr lang="en-US" dirty="0">
                <a:solidFill>
                  <a:schemeClr val="tx1"/>
                </a:solidFill>
                <a:latin typeface="Arial Black" panose="020B0A04020102020204" pitchFamily="34" charset="0"/>
              </a:rPr>
              <a:t/>
            </a:r>
            <a:br>
              <a:rPr lang="en-US" dirty="0">
                <a:solidFill>
                  <a:schemeClr val="tx1"/>
                </a:solidFill>
                <a:latin typeface="Arial Black" panose="020B0A04020102020204" pitchFamily="34" charset="0"/>
              </a:rPr>
            </a:br>
            <a:endParaRPr lang="en-US"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381000" y="914400"/>
            <a:ext cx="8534400" cy="5410200"/>
          </a:xfrm>
        </p:spPr>
        <p:txBody>
          <a:bodyPr anchor="t">
            <a:noAutofit/>
          </a:bodyPr>
          <a:lstStyle/>
          <a:p>
            <a:r>
              <a:rPr lang="en-US" sz="2000" b="1" dirty="0">
                <a:latin typeface="Arial" panose="020B0604020202020204" pitchFamily="34" charset="0"/>
                <a:cs typeface="Arial" panose="020B0604020202020204" pitchFamily="34" charset="0"/>
              </a:rPr>
              <a:t>Spirituality:</a:t>
            </a:r>
            <a:r>
              <a:rPr lang="en-US" sz="2000" dirty="0">
                <a:latin typeface="Arial" panose="020B0604020202020204" pitchFamily="34" charset="0"/>
                <a:cs typeface="Arial" panose="020B0604020202020204" pitchFamily="34" charset="0"/>
              </a:rPr>
              <a:t>  a dynamic and intrinsic aspect of humanity through which persons seek ultimate meaning, purpose, and transcendence, and experience relationship to self, family, others, community, society, nature, and the significant or sacred. Spirituality is expressed through beliefs, values, traditions, and practices. </a:t>
            </a:r>
            <a:r>
              <a:rPr lang="en-US" sz="2000" baseline="30000" dirty="0">
                <a:latin typeface="Arial" panose="020B0604020202020204" pitchFamily="34" charset="0"/>
                <a:cs typeface="Arial" panose="020B0604020202020204" pitchFamily="34" charset="0"/>
              </a:rPr>
              <a:t>(</a:t>
            </a:r>
            <a:r>
              <a:rPr lang="en-US" sz="2000" baseline="30000" dirty="0" err="1">
                <a:latin typeface="Arial" panose="020B0604020202020204" pitchFamily="34" charset="0"/>
                <a:cs typeface="Arial" panose="020B0604020202020204" pitchFamily="34" charset="0"/>
              </a:rPr>
              <a:t>Puchalski</a:t>
            </a:r>
            <a:r>
              <a:rPr lang="en-US" sz="2000" baseline="30000" dirty="0">
                <a:latin typeface="Arial" panose="020B0604020202020204" pitchFamily="34" charset="0"/>
                <a:cs typeface="Arial" panose="020B0604020202020204" pitchFamily="34" charset="0"/>
              </a:rPr>
              <a:t>, </a:t>
            </a:r>
            <a:r>
              <a:rPr lang="en-US" sz="2000" baseline="30000" dirty="0" err="1">
                <a:latin typeface="Arial" panose="020B0604020202020204" pitchFamily="34" charset="0"/>
                <a:cs typeface="Arial" panose="020B0604020202020204" pitchFamily="34" charset="0"/>
              </a:rPr>
              <a:t>Vitillo</a:t>
            </a:r>
            <a:r>
              <a:rPr lang="en-US" sz="2000" baseline="30000" dirty="0">
                <a:latin typeface="Arial" panose="020B0604020202020204" pitchFamily="34" charset="0"/>
                <a:cs typeface="Arial" panose="020B0604020202020204" pitchFamily="34" charset="0"/>
              </a:rPr>
              <a:t>, Hull </a:t>
            </a:r>
            <a:r>
              <a:rPr lang="en-US" sz="2000" baseline="30000" dirty="0" err="1">
                <a:latin typeface="Arial" panose="020B0604020202020204" pitchFamily="34" charset="0"/>
                <a:cs typeface="Arial" panose="020B0604020202020204" pitchFamily="34" charset="0"/>
              </a:rPr>
              <a:t>et.al</a:t>
            </a:r>
            <a:r>
              <a:rPr lang="en-US" sz="2000" baseline="30000" dirty="0">
                <a:latin typeface="Arial" panose="020B0604020202020204" pitchFamily="34" charset="0"/>
                <a:cs typeface="Arial" panose="020B0604020202020204" pitchFamily="34" charset="0"/>
              </a:rPr>
              <a:t>. International Conference on Global Integrating Spirituality into Health, 2013)</a:t>
            </a:r>
          </a:p>
          <a:p>
            <a:r>
              <a:rPr lang="en-US" sz="2000" b="1" dirty="0">
                <a:latin typeface="Arial" panose="020B0604020202020204" pitchFamily="34" charset="0"/>
                <a:cs typeface="Arial" panose="020B0604020202020204" pitchFamily="34" charset="0"/>
              </a:rPr>
              <a:t>Morals:</a:t>
            </a:r>
            <a:r>
              <a:rPr lang="en-US" sz="2000" dirty="0">
                <a:latin typeface="Arial" panose="020B0604020202020204" pitchFamily="34" charset="0"/>
                <a:cs typeface="Arial" panose="020B0604020202020204" pitchFamily="34" charset="0"/>
              </a:rPr>
              <a:t> “personal and shared familial, cultural, societal, Religious and legal rules for social behavior, either tacit or explicit; fundamental assumptions about how things should work and how one should behave in the world.” </a:t>
            </a:r>
            <a:r>
              <a:rPr lang="en-US" sz="2000" baseline="30000" dirty="0">
                <a:latin typeface="Arial" panose="020B0604020202020204" pitchFamily="34" charset="0"/>
                <a:cs typeface="Arial" panose="020B0604020202020204" pitchFamily="34" charset="0"/>
              </a:rPr>
              <a:t>(Litz, 2009)</a:t>
            </a:r>
          </a:p>
          <a:p>
            <a:r>
              <a:rPr lang="en-US" sz="2000" b="1" dirty="0">
                <a:latin typeface="Arial" panose="020B0604020202020204" pitchFamily="34" charset="0"/>
                <a:cs typeface="Arial" panose="020B0604020202020204" pitchFamily="34" charset="0"/>
              </a:rPr>
              <a:t>Religiosity:</a:t>
            </a:r>
            <a:r>
              <a:rPr lang="en-US" sz="2000" dirty="0">
                <a:latin typeface="Arial" panose="020B0604020202020204" pitchFamily="34" charset="0"/>
                <a:cs typeface="Arial" panose="020B0604020202020204" pitchFamily="34" charset="0"/>
              </a:rPr>
              <a:t>  A complex construct of conviction, devotion and veneration toward a divinity and a dedication to the rituals, traditional and theology of a religious faith.  “These beliefs and practices are often held with considerable emotional intensity and thus are considered sacred (set apart as holy).” </a:t>
            </a:r>
            <a:r>
              <a:rPr lang="en-US" sz="2000" baseline="30000" dirty="0">
                <a:latin typeface="Arial" panose="020B0604020202020204" pitchFamily="34" charset="0"/>
                <a:cs typeface="Arial" panose="020B0604020202020204" pitchFamily="34" charset="0"/>
              </a:rPr>
              <a:t>(Koenig, 2011)</a:t>
            </a:r>
          </a:p>
        </p:txBody>
      </p:sp>
      <p:sp>
        <p:nvSpPr>
          <p:cNvPr id="4" name="Date Placeholder 3"/>
          <p:cNvSpPr>
            <a:spLocks noGrp="1"/>
          </p:cNvSpPr>
          <p:nvPr>
            <p:ph type="dt" sz="half" idx="10"/>
          </p:nvPr>
        </p:nvSpPr>
        <p:spPr>
          <a:xfrm>
            <a:off x="0" y="6569075"/>
            <a:ext cx="4038600" cy="288925"/>
          </a:xfrm>
        </p:spPr>
        <p:txBody>
          <a:bodyPr/>
          <a:lstStyle/>
          <a:p>
            <a:r>
              <a:rPr lang="en-US" dirty="0"/>
              <a:t>Moral Injury/Spiritual Distress: A Scoping Study</a:t>
            </a:r>
          </a:p>
        </p:txBody>
      </p:sp>
      <p:sp>
        <p:nvSpPr>
          <p:cNvPr id="7" name="Slide Number Placeholder 6"/>
          <p:cNvSpPr>
            <a:spLocks noGrp="1"/>
          </p:cNvSpPr>
          <p:nvPr>
            <p:ph type="sldNum" sz="quarter" idx="12"/>
          </p:nvPr>
        </p:nvSpPr>
        <p:spPr/>
        <p:txBody>
          <a:bodyPr/>
          <a:lstStyle/>
          <a:p>
            <a:fld id="{63325870-3A19-41C7-86BB-E25883363DE6}" type="slidenum">
              <a:rPr lang="en-US" smtClean="0"/>
              <a:t>7</a:t>
            </a:fld>
            <a:endParaRPr lang="en-US" dirty="0"/>
          </a:p>
        </p:txBody>
      </p:sp>
    </p:spTree>
    <p:extLst>
      <p:ext uri="{BB962C8B-B14F-4D97-AF65-F5344CB8AC3E}">
        <p14:creationId xmlns:p14="http://schemas.microsoft.com/office/powerpoint/2010/main" val="131148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96200" cy="1143000"/>
          </a:xfrm>
        </p:spPr>
        <p:txBody>
          <a:bodyPr anchor="ctr">
            <a:normAutofit fontScale="90000"/>
          </a:bodyPr>
          <a:lstStyle/>
          <a:p>
            <a:pPr algn="ctr"/>
            <a:r>
              <a:rPr lang="en-US" sz="3100" dirty="0">
                <a:solidFill>
                  <a:schemeClr val="tx1"/>
                </a:solidFill>
                <a:effectLst/>
                <a:latin typeface="Arial Black" panose="020B0A04020102020204" pitchFamily="34" charset="0"/>
              </a:rPr>
              <a:t>Definitions of Moral Injury</a:t>
            </a:r>
            <a:br>
              <a:rPr lang="en-US" sz="3100" dirty="0">
                <a:solidFill>
                  <a:schemeClr val="tx1"/>
                </a:solidFill>
                <a:effectLst/>
                <a:latin typeface="Arial Black" panose="020B0A04020102020204" pitchFamily="34" charset="0"/>
              </a:rPr>
            </a:br>
            <a:r>
              <a:rPr lang="en-US" sz="3100" b="0" dirty="0">
                <a:solidFill>
                  <a:schemeClr val="tx1"/>
                </a:solidFill>
                <a:effectLst/>
                <a:latin typeface="Arial Black" panose="020B0A04020102020204" pitchFamily="34" charset="0"/>
              </a:rPr>
              <a:t>and/or Spiritual Distress</a:t>
            </a:r>
            <a:r>
              <a:rPr lang="en-US" dirty="0">
                <a:solidFill>
                  <a:schemeClr val="tx1"/>
                </a:solidFill>
                <a:latin typeface="Arial Black" panose="020B0A04020102020204" pitchFamily="34" charset="0"/>
              </a:rPr>
              <a:t/>
            </a:r>
            <a:br>
              <a:rPr lang="en-US" dirty="0">
                <a:solidFill>
                  <a:schemeClr val="tx1"/>
                </a:solidFill>
                <a:latin typeface="Arial Black" panose="020B0A04020102020204" pitchFamily="34" charset="0"/>
              </a:rPr>
            </a:br>
            <a:endParaRPr lang="en-US"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304800" y="914400"/>
            <a:ext cx="8763000" cy="3886201"/>
          </a:xfrm>
        </p:spPr>
        <p:txBody>
          <a:bodyPr anchor="t">
            <a:noAutofit/>
          </a:bodyPr>
          <a:lstStyle/>
          <a:p>
            <a:pPr lvl="0"/>
            <a:r>
              <a:rPr lang="en-US" sz="1800" dirty="0">
                <a:latin typeface="Arial" panose="020B0604020202020204" pitchFamily="34" charset="0"/>
                <a:cs typeface="Arial" panose="020B0604020202020204" pitchFamily="34" charset="0"/>
              </a:rPr>
              <a:t>“Perpetrating, failing to prevent, bearing witness to, or learning about acts that transgress deeply held moral beliefs and expectations.” </a:t>
            </a:r>
            <a:r>
              <a:rPr lang="en-US" sz="900" baseline="30000" dirty="0">
                <a:latin typeface="Arial" panose="020B0604020202020204" pitchFamily="34" charset="0"/>
                <a:cs typeface="Arial" panose="020B0604020202020204" pitchFamily="34" charset="0"/>
              </a:rPr>
              <a:t>(</a:t>
            </a:r>
            <a:r>
              <a:rPr lang="en-US" sz="900" baseline="30000" dirty="0" err="1">
                <a:latin typeface="Arial" panose="020B0604020202020204" pitchFamily="34" charset="0"/>
                <a:cs typeface="Arial" panose="020B0604020202020204" pitchFamily="34" charset="0"/>
              </a:rPr>
              <a:t>Litz</a:t>
            </a:r>
            <a:r>
              <a:rPr lang="en-US" sz="900" baseline="30000" dirty="0">
                <a:latin typeface="Arial" panose="020B0604020202020204" pitchFamily="34" charset="0"/>
                <a:cs typeface="Arial" panose="020B0604020202020204" pitchFamily="34" charset="0"/>
              </a:rPr>
              <a:t>, et al, 2009)</a:t>
            </a:r>
          </a:p>
          <a:p>
            <a:pPr lvl="0"/>
            <a:r>
              <a:rPr lang="en-US" sz="1800" dirty="0">
                <a:latin typeface="Arial" panose="020B0604020202020204" pitchFamily="34" charset="0"/>
                <a:cs typeface="Arial" panose="020B0604020202020204" pitchFamily="34" charset="0"/>
              </a:rPr>
              <a:t>“Moral injury is present when (1) there has been a betrayal of what is morally correct; (2) by someone who holds legitimate authority or by one’s self; and (3) in a high-stakes situation.   All three.” </a:t>
            </a:r>
            <a:r>
              <a:rPr lang="en-US" sz="900" baseline="30000" dirty="0">
                <a:latin typeface="Arial" panose="020B0604020202020204" pitchFamily="34" charset="0"/>
                <a:cs typeface="Arial" panose="020B0604020202020204" pitchFamily="34" charset="0"/>
              </a:rPr>
              <a:t>(Shay, 2014)</a:t>
            </a:r>
          </a:p>
          <a:p>
            <a:pPr lvl="0"/>
            <a:r>
              <a:rPr lang="en-US" sz="1800" dirty="0">
                <a:latin typeface="Arial" panose="020B0604020202020204" pitchFamily="34" charset="0"/>
                <a:cs typeface="Arial" panose="020B0604020202020204" pitchFamily="34" charset="0"/>
              </a:rPr>
              <a:t>“Damage done to an individual’s core morality or moral worldview as a result of a stressful or traumatic life event.”  </a:t>
            </a:r>
            <a:r>
              <a:rPr lang="en-US" sz="900" baseline="80000" dirty="0">
                <a:latin typeface="Arial" panose="020B0604020202020204" pitchFamily="34" charset="0"/>
                <a:cs typeface="Arial" panose="020B0604020202020204" pitchFamily="34" charset="0"/>
              </a:rPr>
              <a:t>(Yan, 2016)</a:t>
            </a:r>
          </a:p>
          <a:p>
            <a:pPr lvl="0"/>
            <a:r>
              <a:rPr lang="en-US" sz="1800" dirty="0">
                <a:latin typeface="Arial" panose="020B0604020202020204" pitchFamily="34" charset="0"/>
                <a:cs typeface="Arial" panose="020B0604020202020204" pitchFamily="34" charset="0"/>
              </a:rPr>
              <a:t>“Spiritual distress where damage is done to “our relationship with God (the transcendent), self and others and alienates us from that which gives meaning to our lives.”” </a:t>
            </a:r>
            <a:r>
              <a:rPr lang="en-US" sz="1800" baseline="80000" dirty="0">
                <a:latin typeface="Arial" panose="020B0604020202020204" pitchFamily="34" charset="0"/>
                <a:cs typeface="Arial" panose="020B0604020202020204" pitchFamily="34" charset="0"/>
              </a:rPr>
              <a:t> </a:t>
            </a:r>
            <a:r>
              <a:rPr lang="en-US" sz="900" baseline="30000" dirty="0">
                <a:latin typeface="Arial" panose="020B0604020202020204" pitchFamily="34" charset="0"/>
                <a:cs typeface="Arial" panose="020B0604020202020204" pitchFamily="34" charset="0"/>
              </a:rPr>
              <a:t>(Berg, 1992)   </a:t>
            </a:r>
          </a:p>
          <a:p>
            <a:pPr lvl="0"/>
            <a:r>
              <a:rPr lang="en-US" sz="1800" dirty="0">
                <a:latin typeface="Arial" panose="020B0604020202020204" pitchFamily="34" charset="0"/>
                <a:cs typeface="Arial" panose="020B0604020202020204" pitchFamily="34" charset="0"/>
              </a:rPr>
              <a:t>“Disruption in an individual’s confidence and expectations about one’s own or others’ motivation or capacity to behave in a just and ethical manner, brought about by bearing witness to perceived immoral acts, failure to stop such actions, or perpetration of immoral acts, in particular acts that are inhuman, cruel, depraved, or violent, bringing about pain, suffering, or death of others.” </a:t>
            </a:r>
            <a:r>
              <a:rPr lang="en-US" sz="900" baseline="30000" dirty="0">
                <a:latin typeface="Arial" panose="020B0604020202020204" pitchFamily="34" charset="0"/>
                <a:cs typeface="Arial" panose="020B0604020202020204" pitchFamily="34" charset="0"/>
              </a:rPr>
              <a:t>(</a:t>
            </a:r>
            <a:r>
              <a:rPr lang="en-US" sz="900" baseline="30000" dirty="0" err="1">
                <a:latin typeface="Arial" panose="020B0604020202020204" pitchFamily="34" charset="0"/>
                <a:cs typeface="Arial" panose="020B0604020202020204" pitchFamily="34" charset="0"/>
              </a:rPr>
              <a:t>Drescher</a:t>
            </a:r>
            <a:r>
              <a:rPr lang="en-US" sz="900" baseline="30000" dirty="0">
                <a:latin typeface="Arial" panose="020B0604020202020204" pitchFamily="34" charset="0"/>
                <a:cs typeface="Arial" panose="020B0604020202020204" pitchFamily="34" charset="0"/>
              </a:rPr>
              <a:t> et al., 2011)</a:t>
            </a:r>
          </a:p>
          <a:p>
            <a:pPr lvl="0"/>
            <a:r>
              <a:rPr lang="en-US" sz="1800" dirty="0">
                <a:cs typeface="Arial" panose="020B0604020202020204" pitchFamily="34" charset="0"/>
              </a:rPr>
              <a:t>“MI is spiritual disequilibrium. It is the wound received when one’s belief system or expectations have been transgressed within a military context.” </a:t>
            </a:r>
            <a:r>
              <a:rPr lang="en-US" sz="900" baseline="30000" dirty="0">
                <a:latin typeface="Arial" panose="020B0604020202020204" pitchFamily="34" charset="0"/>
                <a:cs typeface="Arial" panose="020B0604020202020204" pitchFamily="34" charset="0"/>
              </a:rPr>
              <a:t>(Lee, 2017)</a:t>
            </a:r>
          </a:p>
          <a:p>
            <a:pPr lvl="0"/>
            <a:r>
              <a:rPr lang="en-US" sz="1800" dirty="0">
                <a:latin typeface="Arial" panose="020B0604020202020204" pitchFamily="34" charset="0"/>
                <a:cs typeface="Arial" panose="020B0604020202020204" pitchFamily="34" charset="0"/>
              </a:rPr>
              <a:t>Trauma characterized by guilt, existential crisis and loss of trust that may develop following a perceived moral violation. </a:t>
            </a:r>
            <a:r>
              <a:rPr lang="en-US" sz="900" baseline="30000" dirty="0">
                <a:latin typeface="Arial" panose="020B0604020202020204" pitchFamily="34" charset="0"/>
                <a:cs typeface="Arial" panose="020B0604020202020204" pitchFamily="34" charset="0"/>
              </a:rPr>
              <a:t>(Jinkerson, 2016)</a:t>
            </a:r>
          </a:p>
          <a:p>
            <a:endParaRPr lang="en-US" sz="18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0" y="6477000"/>
            <a:ext cx="4343400" cy="365125"/>
          </a:xfrm>
        </p:spPr>
        <p:txBody>
          <a:bodyPr/>
          <a:lstStyle/>
          <a:p>
            <a:r>
              <a:rPr lang="en-US" dirty="0"/>
              <a:t>Moral  Injury/Spiritual Distress: A Scoping Study</a:t>
            </a:r>
          </a:p>
        </p:txBody>
      </p:sp>
      <p:sp>
        <p:nvSpPr>
          <p:cNvPr id="7" name="Slide Number Placeholder 6"/>
          <p:cNvSpPr>
            <a:spLocks noGrp="1"/>
          </p:cNvSpPr>
          <p:nvPr>
            <p:ph type="sldNum" sz="quarter" idx="12"/>
          </p:nvPr>
        </p:nvSpPr>
        <p:spPr/>
        <p:txBody>
          <a:bodyPr/>
          <a:lstStyle/>
          <a:p>
            <a:fld id="{63325870-3A19-41C7-86BB-E25883363DE6}" type="slidenum">
              <a:rPr lang="en-US" smtClean="0"/>
              <a:t>8</a:t>
            </a:fld>
            <a:endParaRPr lang="en-US" dirty="0"/>
          </a:p>
        </p:txBody>
      </p:sp>
    </p:spTree>
    <p:extLst>
      <p:ext uri="{BB962C8B-B14F-4D97-AF65-F5344CB8AC3E}">
        <p14:creationId xmlns:p14="http://schemas.microsoft.com/office/powerpoint/2010/main" val="5530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effectLst/>
                <a:latin typeface="Arial Black" panose="020B0A04020102020204" pitchFamily="34" charset="0"/>
              </a:rPr>
              <a:t>Simple Definitions and Signs</a:t>
            </a:r>
          </a:p>
        </p:txBody>
      </p:sp>
      <p:sp>
        <p:nvSpPr>
          <p:cNvPr id="3" name="Content Placeholder 2"/>
          <p:cNvSpPr>
            <a:spLocks noGrp="1"/>
          </p:cNvSpPr>
          <p:nvPr>
            <p:ph idx="1"/>
          </p:nvPr>
        </p:nvSpPr>
        <p:spPr/>
        <p:txBody>
          <a:bodyPr/>
          <a:lstStyle/>
          <a:p>
            <a:r>
              <a:rPr lang="en-US" dirty="0"/>
              <a:t>Shame</a:t>
            </a:r>
          </a:p>
          <a:p>
            <a:r>
              <a:rPr lang="en-US" dirty="0"/>
              <a:t>Guilt</a:t>
            </a:r>
          </a:p>
          <a:p>
            <a:r>
              <a:rPr lang="en-US" dirty="0"/>
              <a:t>Anger</a:t>
            </a:r>
          </a:p>
          <a:p>
            <a:r>
              <a:rPr lang="en-US" dirty="0"/>
              <a:t>Outrage</a:t>
            </a:r>
          </a:p>
          <a:p>
            <a:r>
              <a:rPr lang="en-US" dirty="0"/>
              <a:t>Loss of trust</a:t>
            </a:r>
          </a:p>
          <a:p>
            <a:r>
              <a:rPr lang="en-US" dirty="0"/>
              <a:t>Spiritual Crisis</a:t>
            </a:r>
          </a:p>
          <a:p>
            <a:r>
              <a:rPr lang="en-US" dirty="0"/>
              <a:t>Self-punishment</a:t>
            </a:r>
          </a:p>
          <a:p>
            <a:r>
              <a:rPr lang="en-US" dirty="0"/>
              <a:t>Moral disgust </a:t>
            </a:r>
          </a:p>
          <a:p>
            <a:endParaRPr lang="en-US" dirty="0"/>
          </a:p>
        </p:txBody>
      </p:sp>
      <p:sp>
        <p:nvSpPr>
          <p:cNvPr id="4" name="Date Placeholder 3"/>
          <p:cNvSpPr>
            <a:spLocks noGrp="1"/>
          </p:cNvSpPr>
          <p:nvPr>
            <p:ph type="dt" sz="half" idx="10"/>
          </p:nvPr>
        </p:nvSpPr>
        <p:spPr>
          <a:xfrm>
            <a:off x="457200" y="6416675"/>
            <a:ext cx="3657600" cy="365125"/>
          </a:xfrm>
        </p:spPr>
        <p:txBody>
          <a:bodyPr/>
          <a:lstStyle/>
          <a:p>
            <a:r>
              <a:rPr lang="en-US" dirty="0">
                <a:solidFill>
                  <a:prstClr val="black">
                    <a:shade val="50000"/>
                  </a:prstClr>
                </a:solidFill>
              </a:rPr>
              <a:t>Moral Injury/Spiritual Distress: A Scoping Study</a:t>
            </a:r>
          </a:p>
          <a:p>
            <a:endParaRPr lang="en-US" dirty="0">
              <a:solidFill>
                <a:prstClr val="black">
                  <a:shade val="50000"/>
                </a:prstClr>
              </a:solidFill>
            </a:endParaRPr>
          </a:p>
        </p:txBody>
      </p:sp>
      <p:sp>
        <p:nvSpPr>
          <p:cNvPr id="5" name="Slide Number Placeholder 4"/>
          <p:cNvSpPr>
            <a:spLocks noGrp="1"/>
          </p:cNvSpPr>
          <p:nvPr>
            <p:ph type="sldNum" sz="quarter" idx="12"/>
          </p:nvPr>
        </p:nvSpPr>
        <p:spPr/>
        <p:txBody>
          <a:bodyPr/>
          <a:lstStyle/>
          <a:p>
            <a:fld id="{E622E4D2-82E9-4EA0-B9E4-BD2551371F39}" type="slidenum">
              <a:rPr lang="en-US" smtClean="0">
                <a:solidFill>
                  <a:prstClr val="black">
                    <a:shade val="50000"/>
                  </a:prstClr>
                </a:solidFill>
              </a:rPr>
              <a:pPr/>
              <a:t>9</a:t>
            </a:fld>
            <a:endParaRPr lang="en-US">
              <a:solidFill>
                <a:prstClr val="black">
                  <a:shade val="50000"/>
                </a:prstClr>
              </a:solidFill>
            </a:endParaRPr>
          </a:p>
        </p:txBody>
      </p:sp>
    </p:spTree>
    <p:extLst>
      <p:ext uri="{BB962C8B-B14F-4D97-AF65-F5344CB8AC3E}">
        <p14:creationId xmlns:p14="http://schemas.microsoft.com/office/powerpoint/2010/main" val="624347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17462</Words>
  <Application>Microsoft Office PowerPoint</Application>
  <PresentationFormat>On-screen Show (4:3)</PresentationFormat>
  <Paragraphs>1071</Paragraphs>
  <Slides>37</Slides>
  <Notes>35</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37</vt:i4>
      </vt:variant>
    </vt:vector>
  </HeadingPairs>
  <TitlesOfParts>
    <vt:vector size="51" baseType="lpstr">
      <vt:lpstr>ＭＳ Ｐゴシック</vt:lpstr>
      <vt:lpstr>ＭＳ Ｐゴシック</vt:lpstr>
      <vt:lpstr>Arial</vt:lpstr>
      <vt:lpstr>Arial Black</vt:lpstr>
      <vt:lpstr>Berkeley-Medium</vt:lpstr>
      <vt:lpstr>Calibri</vt:lpstr>
      <vt:lpstr>Mangal</vt:lpstr>
      <vt:lpstr>Tahoma</vt:lpstr>
      <vt:lpstr>Times New Roman</vt:lpstr>
      <vt:lpstr>Wingdings</vt:lpstr>
      <vt:lpstr>Wingdings 2</vt:lpstr>
      <vt:lpstr>Wingdings 3</vt:lpstr>
      <vt:lpstr>Apex</vt:lpstr>
      <vt:lpstr>1_Apex</vt:lpstr>
      <vt:lpstr> Moral Injury/ Spiritual Distress   Role of Chaplains and Spiritually-Integrated Interventions for the Aggrieved Soul  “Military power wins battles, but spiritual power wins wars.”  (General George Patton, as cited in American Veteran’s Memorial, 2015) </vt:lpstr>
      <vt:lpstr>PowerPoint Presentation</vt:lpstr>
      <vt:lpstr>    Moral Injury/ Spiritual Distress:  A Scoping Study   Published and Unpublished Research on Role of Chaplains and Spiritually-Integrated Interventions for the Wounded Soul  “Military power wins battles, but spiritual power wins wars.”  (General George Patton, as cited in American Veteran’s Memorial, 2015) </vt:lpstr>
      <vt:lpstr>Objectives</vt:lpstr>
      <vt:lpstr>Outline</vt:lpstr>
      <vt:lpstr>Terms of Reference: Moral Injury</vt:lpstr>
      <vt:lpstr>Terms of Reference </vt:lpstr>
      <vt:lpstr>Definitions of Moral Injury and/or Spiritual Distress </vt:lpstr>
      <vt:lpstr>Simple Definitions and Signs</vt:lpstr>
      <vt:lpstr> Transgressive Acts or  Potentially Morally Injurious Events  (Currier, et al., 2015, Drescher et al, 2011, Haynes, 2017, Vargas, 2013) </vt:lpstr>
      <vt:lpstr>MORAL INJURY AROUND US  (Dombo E 2013)</vt:lpstr>
      <vt:lpstr>MORAL INJURY AROUND US( Dombo E 2013)</vt:lpstr>
      <vt:lpstr>Nature of Moral Injury/Spiritual Distress </vt:lpstr>
      <vt:lpstr> Signs of Moral Injury/Spiritual Distress (Drescher et al., 2011; Harris, 2017)                                                                                                                                                      </vt:lpstr>
      <vt:lpstr>Places of Expressions of Spiritual Distress</vt:lpstr>
      <vt:lpstr>Moral Injury Conceptual Model  (Litz, et al, 2009)</vt:lpstr>
      <vt:lpstr>Benefits of Spiritual Healing</vt:lpstr>
      <vt:lpstr>Benefits of Spiritual Healing</vt:lpstr>
      <vt:lpstr>Spiritually-Integrated Interventions:  Current Role of Chaplains and Clergy</vt:lpstr>
      <vt:lpstr>What is a Chaplain (Haynes, 2017)</vt:lpstr>
      <vt:lpstr>   Spiritual Care Practices (Haynes, 2017)</vt:lpstr>
      <vt:lpstr>Spiritually-Integrated Interventions: Interfaith Perspectives  </vt:lpstr>
      <vt:lpstr>Spiritually-Integrated Interventions: Interfaith Perspectives  </vt:lpstr>
      <vt:lpstr>Spiritually-Integrated Interventions Interfaith Perspectives  </vt:lpstr>
      <vt:lpstr>Spiritual Diagnosis  (NCCN Distress Guidelines)</vt:lpstr>
      <vt:lpstr>PowerPoint Presentation</vt:lpstr>
      <vt:lpstr>When and Where to Refer (Haynes, 2017)</vt:lpstr>
      <vt:lpstr>Team Approach </vt:lpstr>
      <vt:lpstr>Literature Review Findings</vt:lpstr>
      <vt:lpstr>Literature Review Findings</vt:lpstr>
      <vt:lpstr>Trauma and Stressor-Related Disorders in Adults in DSM-5  (Carolyn Weiss, Psy.D Clinical Psychologist, PTSD Clinical Team VA New York Harbor Healthcare System) </vt:lpstr>
      <vt:lpstr>PTSD criteria for DSM-5 (Carolyn Weiss, Psy.D Clinical Psychologist, PTSD Clinical Team VA New York Harbor Healthcare System)</vt:lpstr>
      <vt:lpstr>PowerPoint Presentation</vt:lpstr>
      <vt:lpstr>PowerPoint Presentation</vt:lpstr>
      <vt:lpstr>PowerPoint Presentation</vt:lpstr>
      <vt:lpstr>PowerPoint Presentation</vt:lpstr>
      <vt:lpstr>Kintsugi: The Art of the Broken Pieces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 David</dc:creator>
  <cp:lastModifiedBy>Carol Vander Ark</cp:lastModifiedBy>
  <cp:revision>56</cp:revision>
  <cp:lastPrinted>2017-10-08T17:52:36Z</cp:lastPrinted>
  <dcterms:created xsi:type="dcterms:W3CDTF">2017-08-10T19:30:35Z</dcterms:created>
  <dcterms:modified xsi:type="dcterms:W3CDTF">2020-06-09T13:20:13Z</dcterms:modified>
</cp:coreProperties>
</file>