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Vidalok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uz+QaEA7e+GalYzc8Prbyzeiw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customschemas.google.com/relationships/presentationmetadata" Target="metadata"/><Relationship Id="rId16" Type="http://schemas.openxmlformats.org/officeDocument/2006/relationships/font" Target="fonts/Vidalok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d5501e0af3_0_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gd5501e0a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571201747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gd57120174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rgbClr val="1D1D1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3373200" y="1373150"/>
            <a:ext cx="2397300" cy="2397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/>
          <p:nvPr>
            <p:ph type="ctrTitle"/>
          </p:nvPr>
        </p:nvSpPr>
        <p:spPr>
          <a:xfrm>
            <a:off x="3457500" y="1457250"/>
            <a:ext cx="2229000" cy="222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light">
  <p:cSld name="BLANK_1"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11884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dark" type="blank">
  <p:cSld name="BLANK">
    <p:bg>
      <p:bgPr>
        <a:solidFill>
          <a:srgbClr val="1D1D1B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5"/>
          <p:cNvSpPr txBox="1"/>
          <p:nvPr>
            <p:ph idx="12" type="sldNum"/>
          </p:nvPr>
        </p:nvSpPr>
        <p:spPr>
          <a:xfrm>
            <a:off x="11881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6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1D1D1B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/>
          <p:nvPr>
            <p:ph type="ctrTitle"/>
          </p:nvPr>
        </p:nvSpPr>
        <p:spPr>
          <a:xfrm>
            <a:off x="925200" y="925200"/>
            <a:ext cx="7293300" cy="3293100"/>
          </a:xfrm>
          <a:prstGeom prst="rect">
            <a:avLst/>
          </a:prstGeom>
          <a:solidFill>
            <a:srgbClr val="00010A">
              <a:alpha val="4039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4" name="Google Shape;24;p17"/>
          <p:cNvSpPr txBox="1"/>
          <p:nvPr>
            <p:ph idx="1" type="subTitle"/>
          </p:nvPr>
        </p:nvSpPr>
        <p:spPr>
          <a:xfrm>
            <a:off x="3453950" y="2763850"/>
            <a:ext cx="22362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11881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18"/>
          <p:cNvSpPr txBox="1"/>
          <p:nvPr>
            <p:ph idx="1" type="body"/>
          </p:nvPr>
        </p:nvSpPr>
        <p:spPr>
          <a:xfrm>
            <a:off x="1779975" y="2161800"/>
            <a:ext cx="55839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429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9" name="Google Shape;29;p18"/>
          <p:cNvSpPr txBox="1"/>
          <p:nvPr/>
        </p:nvSpPr>
        <p:spPr>
          <a:xfrm>
            <a:off x="3593400" y="212050"/>
            <a:ext cx="19572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" sz="7200" u="none" cap="none" strike="noStrike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rPr>
              <a:t>“</a:t>
            </a:r>
            <a:endParaRPr b="0" i="0" sz="7200" u="none" cap="none" strike="noStrike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9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body"/>
          </p:nvPr>
        </p:nvSpPr>
        <p:spPr>
          <a:xfrm>
            <a:off x="5001600" y="1425025"/>
            <a:ext cx="3712800" cy="3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1pPr>
            <a:lvl2pPr indent="-3111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2pPr>
            <a:lvl3pPr indent="-3111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3pPr>
            <a:lvl4pPr indent="-3111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4pPr>
            <a:lvl5pPr indent="-3111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5pPr>
            <a:lvl6pPr indent="-3111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6pPr>
            <a:lvl7pPr indent="-3111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7pPr>
            <a:lvl8pPr indent="-3111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8pPr>
            <a:lvl9pPr indent="-3111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980050" y="1349425"/>
            <a:ext cx="1799100" cy="26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▫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6887597" y="1349425"/>
            <a:ext cx="1799100" cy="26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▫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▫"/>
              <a:defRPr sz="1200"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4572000" y="4101500"/>
            <a:ext cx="4572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1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1D1B"/>
              </a:buClr>
              <a:buSzPts val="1400"/>
              <a:buFont typeface="Montserrat"/>
              <a:buNone/>
              <a:defRPr b="1" i="0" sz="1400" u="none" cap="none" strike="noStrike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5001600" y="1425025"/>
            <a:ext cx="3712800" cy="3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-3111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-3111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-3111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111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111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111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6574"/>
              </a:buClr>
              <a:buSzPts val="1300"/>
              <a:buFont typeface="Raleway"/>
              <a:buChar char="▫"/>
              <a:defRPr b="0" i="0" sz="1300" u="none" cap="none" strike="noStrike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"/>
          <p:cNvSpPr txBox="1"/>
          <p:nvPr/>
        </p:nvSpPr>
        <p:spPr>
          <a:xfrm>
            <a:off x="3542600" y="900125"/>
            <a:ext cx="5246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/>
              <a:t>What is Hearts Exchanged?</a:t>
            </a:r>
            <a:endParaRPr b="1" sz="2900"/>
          </a:p>
        </p:txBody>
      </p:sp>
      <p:sp>
        <p:nvSpPr>
          <p:cNvPr id="51" name="Google Shape;51;p1"/>
          <p:cNvSpPr txBox="1"/>
          <p:nvPr/>
        </p:nvSpPr>
        <p:spPr>
          <a:xfrm>
            <a:off x="3536150" y="900125"/>
            <a:ext cx="5259300" cy="33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536150" y="1568675"/>
            <a:ext cx="5156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162433"/>
                </a:solidFill>
                <a:highlight>
                  <a:srgbClr val="FFFFFF"/>
                </a:highlight>
              </a:rPr>
              <a:t>Hearts Exchanged</a:t>
            </a: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 is a learning and action journey designed to equip Reformed Christians to engage with Indigenous people as neighbours and fellow image bearers. </a:t>
            </a:r>
            <a:endParaRPr sz="23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gd5501e0af3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gd5501e0af3_0_15"/>
          <p:cNvSpPr txBox="1"/>
          <p:nvPr/>
        </p:nvSpPr>
        <p:spPr>
          <a:xfrm>
            <a:off x="3542600" y="900125"/>
            <a:ext cx="5246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/>
              <a:t>Who Can Participate?</a:t>
            </a:r>
            <a:endParaRPr b="1" sz="2900"/>
          </a:p>
        </p:txBody>
      </p:sp>
      <p:sp>
        <p:nvSpPr>
          <p:cNvPr id="59" name="Google Shape;59;gd5501e0af3_0_15"/>
          <p:cNvSpPr txBox="1"/>
          <p:nvPr/>
        </p:nvSpPr>
        <p:spPr>
          <a:xfrm>
            <a:off x="3600425" y="1774500"/>
            <a:ext cx="52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0" name="Google Shape;60;gd5501e0af3_0_15"/>
          <p:cNvSpPr txBox="1"/>
          <p:nvPr/>
        </p:nvSpPr>
        <p:spPr>
          <a:xfrm>
            <a:off x="3536150" y="1568675"/>
            <a:ext cx="5156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Anyone connected to the CRC who is wrestling with the challenges and opportunities of reconciliation and open to transformation.</a:t>
            </a: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gd571201747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d571201747_0_4"/>
          <p:cNvSpPr txBox="1"/>
          <p:nvPr/>
        </p:nvSpPr>
        <p:spPr>
          <a:xfrm>
            <a:off x="3536150" y="787550"/>
            <a:ext cx="5246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/>
              <a:t>Questions?  Sign Up?</a:t>
            </a:r>
            <a:endParaRPr b="1" sz="2900"/>
          </a:p>
        </p:txBody>
      </p:sp>
      <p:sp>
        <p:nvSpPr>
          <p:cNvPr id="67" name="Google Shape;67;gd571201747_0_4"/>
          <p:cNvSpPr txBox="1"/>
          <p:nvPr/>
        </p:nvSpPr>
        <p:spPr>
          <a:xfrm>
            <a:off x="3600425" y="1774500"/>
            <a:ext cx="525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8" name="Google Shape;68;gd571201747_0_4"/>
          <p:cNvSpPr txBox="1"/>
          <p:nvPr/>
        </p:nvSpPr>
        <p:spPr>
          <a:xfrm>
            <a:off x="3536150" y="1568675"/>
            <a:ext cx="51564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More information about this process is </a:t>
            </a: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available</a:t>
            </a: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 on our website.  </a:t>
            </a:r>
            <a:endParaRPr sz="2400">
              <a:solidFill>
                <a:srgbClr val="1624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1624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62433"/>
                </a:solidFill>
                <a:highlight>
                  <a:srgbClr val="FFFFFF"/>
                </a:highlight>
              </a:rPr>
              <a:t>Let us know you’re interested in participating on the big participate button.</a:t>
            </a:r>
            <a:endParaRPr sz="2400">
              <a:solidFill>
                <a:srgbClr val="1624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rtrud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