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709" r:id="rId2"/>
    <p:sldMasterId id="2147483711" r:id="rId3"/>
  </p:sldMasterIdLst>
  <p:notesMasterIdLst>
    <p:notesMasterId r:id="rId27"/>
  </p:notesMasterIdLst>
  <p:handoutMasterIdLst>
    <p:handoutMasterId r:id="rId28"/>
  </p:handoutMasterIdLst>
  <p:sldIdLst>
    <p:sldId id="256" r:id="rId4"/>
    <p:sldId id="257" r:id="rId5"/>
    <p:sldId id="258" r:id="rId6"/>
    <p:sldId id="259" r:id="rId7"/>
    <p:sldId id="260" r:id="rId8"/>
    <p:sldId id="27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9" autoAdjust="0"/>
  </p:normalViewPr>
  <p:slideViewPr>
    <p:cSldViewPr>
      <p:cViewPr varScale="1">
        <p:scale>
          <a:sx n="112" d="100"/>
          <a:sy n="112" d="100"/>
        </p:scale>
        <p:origin x="-14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D61A865-6209-4419-BEAA-B5F4D9B08D69}" type="datetimeFigureOut">
              <a:rPr lang="en-US"/>
              <a:pPr>
                <a:defRPr/>
              </a:pPr>
              <a:t>10/14/2015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C8C5A888-B224-4AD7-83D9-4E465FA2F8A8}" type="slidenum">
              <a:rPr lang="en-US"/>
              <a:pPr>
                <a:defRPr/>
              </a:pPr>
              <a:t>‹#›</a:t>
            </a:fld>
            <a:endParaRPr lang="en-US"/>
          </a:p>
        </p:txBody>
      </p:sp>
    </p:spTree>
    <p:extLst>
      <p:ext uri="{BB962C8B-B14F-4D97-AF65-F5344CB8AC3E}">
        <p14:creationId xmlns:p14="http://schemas.microsoft.com/office/powerpoint/2010/main" val="1749333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C94D7C-F001-4D00-A050-8A2626B3D3EA}" type="slidenum">
              <a:rPr lang="en-US"/>
              <a:pPr>
                <a:defRPr/>
              </a:pPr>
              <a:t>‹#›</a:t>
            </a:fld>
            <a:endParaRPr lang="en-US"/>
          </a:p>
        </p:txBody>
      </p:sp>
    </p:spTree>
    <p:extLst>
      <p:ext uri="{BB962C8B-B14F-4D97-AF65-F5344CB8AC3E}">
        <p14:creationId xmlns:p14="http://schemas.microsoft.com/office/powerpoint/2010/main" val="2647811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EDA7F60-FBCC-4080-9D00-B773095FFAC6}" type="slidenum">
              <a:rPr lang="en-US" altLang="en-US" sz="1200" smtClean="0"/>
              <a:pPr/>
              <a:t>1</a:t>
            </a:fld>
            <a:endParaRPr lang="en-US" altLang="en-US" sz="1200"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03E5B3-6E43-474B-9E5B-5AA5671F9CE3}" type="slidenum">
              <a:rPr lang="en-US" altLang="en-US" sz="1200" smtClean="0"/>
              <a:pPr/>
              <a:t>6</a:t>
            </a:fld>
            <a:endParaRPr lang="en-US" altLang="en-US" sz="1200"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t>To insert this slide into your presentation</a:t>
            </a:r>
          </a:p>
          <a:p>
            <a:pPr marL="228600" indent="-228600" eaLnBrk="1" hangingPunct="1"/>
            <a:r>
              <a:rPr lang="en-US" altLang="en-US" b="1" smtClean="0"/>
              <a:t> </a:t>
            </a:r>
          </a:p>
          <a:p>
            <a:pPr marL="228600" indent="-228600" eaLnBrk="1" hangingPunct="1">
              <a:buFontTx/>
              <a:buAutoNum type="arabicPeriod"/>
            </a:pPr>
            <a:r>
              <a:rPr lang="en-US" altLang="en-US" smtClean="0"/>
              <a:t>Save this template as a presentation (.ppt file) on your computer. </a:t>
            </a:r>
          </a:p>
          <a:p>
            <a:pPr marL="228600" indent="-228600" eaLnBrk="1" hangingPunct="1">
              <a:buFontTx/>
              <a:buAutoNum type="arabicPeriod"/>
            </a:pPr>
            <a:r>
              <a:rPr lang="en-US" altLang="en-US" smtClean="0"/>
              <a:t>Open the presentation that will contain the image slide. </a:t>
            </a:r>
          </a:p>
          <a:p>
            <a:pPr marL="228600" indent="-228600" eaLnBrk="1" hangingPunct="1">
              <a:buFontTx/>
              <a:buAutoNum type="arabicPeriod"/>
            </a:pPr>
            <a:r>
              <a:rPr lang="en-US" altLang="en-US" smtClean="0"/>
              <a:t>On the </a:t>
            </a:r>
            <a:r>
              <a:rPr lang="en-US" altLang="en-US" b="1" smtClean="0"/>
              <a:t>Slides</a:t>
            </a:r>
            <a:r>
              <a:rPr lang="en-US" altLang="en-US" smtClean="0"/>
              <a:t> tab, place your insertion point after the slide that will precede the image slide. (Make sure you don't select a slide. Your insertion point should be between the slides.) </a:t>
            </a:r>
          </a:p>
          <a:p>
            <a:pPr marL="228600" indent="-228600" eaLnBrk="1" hangingPunct="1">
              <a:buFontTx/>
              <a:buAutoNum type="arabicPeriod"/>
            </a:pPr>
            <a:r>
              <a:rPr lang="en-US" altLang="en-US" smtClean="0"/>
              <a:t>On the </a:t>
            </a:r>
            <a:r>
              <a:rPr lang="en-US" altLang="en-US" b="1" smtClean="0"/>
              <a:t>Insert</a:t>
            </a:r>
            <a:r>
              <a:rPr lang="en-US" altLang="en-US" smtClean="0"/>
              <a:t> menu, click </a:t>
            </a:r>
            <a:r>
              <a:rPr lang="en-US" altLang="en-US" b="1" smtClean="0"/>
              <a:t>Slides from Files</a:t>
            </a:r>
            <a:r>
              <a:rPr lang="en-US" altLang="en-US" smtClean="0"/>
              <a:t>. </a:t>
            </a:r>
          </a:p>
          <a:p>
            <a:pPr marL="228600" indent="-228600" eaLnBrk="1" hangingPunct="1">
              <a:buFontTx/>
              <a:buAutoNum type="arabicPeriod"/>
            </a:pPr>
            <a:r>
              <a:rPr lang="en-US" altLang="en-US" smtClean="0"/>
              <a:t>In the </a:t>
            </a:r>
            <a:r>
              <a:rPr lang="en-US" altLang="en-US" b="1" smtClean="0"/>
              <a:t>Slide Finder</a:t>
            </a:r>
            <a:r>
              <a:rPr lang="en-US" altLang="en-US" smtClean="0"/>
              <a:t> dialog box, click the </a:t>
            </a:r>
            <a:r>
              <a:rPr lang="en-US" altLang="en-US" b="1" smtClean="0"/>
              <a:t>Find Presentation</a:t>
            </a:r>
            <a:r>
              <a:rPr lang="en-US" altLang="en-US" smtClean="0"/>
              <a:t> tab. </a:t>
            </a:r>
          </a:p>
          <a:p>
            <a:pPr marL="228600" indent="-228600" eaLnBrk="1" hangingPunct="1">
              <a:buFontTx/>
              <a:buAutoNum type="arabicPeriod"/>
            </a:pPr>
            <a:r>
              <a:rPr lang="en-US" altLang="en-US" smtClean="0"/>
              <a:t>Click </a:t>
            </a:r>
            <a:r>
              <a:rPr lang="en-US" altLang="en-US" b="1" smtClean="0"/>
              <a:t>Browse</a:t>
            </a:r>
            <a:r>
              <a:rPr lang="en-US" altLang="en-US" smtClean="0"/>
              <a:t>, locate and select the presentation that contains the image slide, and then click </a:t>
            </a:r>
            <a:r>
              <a:rPr lang="en-US" altLang="en-US" b="1" smtClean="0"/>
              <a:t>Open</a:t>
            </a:r>
            <a:r>
              <a:rPr lang="en-US" altLang="en-US" smtClean="0"/>
              <a:t>. </a:t>
            </a:r>
          </a:p>
          <a:p>
            <a:pPr marL="228600" indent="-228600" eaLnBrk="1" hangingPunct="1">
              <a:buFontTx/>
              <a:buAutoNum type="arabicPeriod"/>
            </a:pPr>
            <a:r>
              <a:rPr lang="en-US" altLang="en-US" smtClean="0"/>
              <a:t>In the </a:t>
            </a:r>
            <a:r>
              <a:rPr lang="en-US" altLang="en-US" b="1" smtClean="0"/>
              <a:t>Slides from Files</a:t>
            </a:r>
            <a:r>
              <a:rPr lang="en-US" altLang="en-US" smtClean="0"/>
              <a:t> dialog box, select the image slide. </a:t>
            </a:r>
          </a:p>
          <a:p>
            <a:pPr marL="228600" indent="-228600" eaLnBrk="1" hangingPunct="1">
              <a:buFontTx/>
              <a:buAutoNum type="arabicPeriod"/>
            </a:pPr>
            <a:r>
              <a:rPr lang="en-US" altLang="en-US" smtClean="0"/>
              <a:t>Select the </a:t>
            </a:r>
            <a:r>
              <a:rPr lang="en-US" altLang="en-US" b="1" smtClean="0"/>
              <a:t>Keep source formatting</a:t>
            </a:r>
            <a:r>
              <a:rPr lang="en-US" altLang="en-US" smtClean="0"/>
              <a:t> check box. If you do not select this check box, the copied slide will inherit the design of the slide that precedes it in the presentation. </a:t>
            </a:r>
          </a:p>
          <a:p>
            <a:pPr marL="228600" indent="-228600" eaLnBrk="1" hangingPunct="1">
              <a:buFontTx/>
              <a:buAutoNum type="arabicPeriod"/>
            </a:pPr>
            <a:r>
              <a:rPr lang="en-US" altLang="en-US" smtClean="0"/>
              <a:t>Click </a:t>
            </a:r>
            <a:r>
              <a:rPr lang="en-US" altLang="en-US" b="1" smtClean="0"/>
              <a:t>Insert</a:t>
            </a:r>
            <a:r>
              <a:rPr lang="en-US" altLang="en-US" smtClean="0"/>
              <a:t>. </a:t>
            </a:r>
          </a:p>
          <a:p>
            <a:pPr marL="228600" indent="-228600" eaLnBrk="1" hangingPunct="1">
              <a:buFontTx/>
              <a:buAutoNum type="arabicPeriod"/>
            </a:pPr>
            <a:r>
              <a:rPr lang="en-US" altLang="en-US" smtClean="0"/>
              <a:t>Click </a:t>
            </a:r>
            <a:r>
              <a:rPr lang="en-US" altLang="en-US" b="1" smtClean="0"/>
              <a:t>Close</a:t>
            </a:r>
            <a:r>
              <a:rPr lang="en-US" altLang="en-US" smtClean="0"/>
              <a:t>.</a:t>
            </a:r>
          </a:p>
          <a:p>
            <a:pPr marL="228600" indent="-228600" eaLnBrk="1" hangingPunct="1">
              <a:lnSpc>
                <a:spcPct val="90000"/>
              </a:lnSpc>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a:t>Click to edit Master title style </a:t>
            </a:r>
          </a:p>
        </p:txBody>
      </p:sp>
      <p:sp>
        <p:nvSpPr>
          <p:cNvPr id="8499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9F197E-A662-4185-ABB3-CC79C311E248}" type="slidenum">
              <a:rPr lang="en-US"/>
              <a:pPr>
                <a:defRPr/>
              </a:pPr>
              <a:t>‹#›</a:t>
            </a:fld>
            <a:endParaRPr lang="en-US"/>
          </a:p>
        </p:txBody>
      </p:sp>
    </p:spTree>
    <p:extLst>
      <p:ext uri="{BB962C8B-B14F-4D97-AF65-F5344CB8AC3E}">
        <p14:creationId xmlns:p14="http://schemas.microsoft.com/office/powerpoint/2010/main" val="17222574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C0E52-0973-44AB-A0FE-31BE228FE33C}" type="slidenum">
              <a:rPr lang="en-US"/>
              <a:pPr>
                <a:defRPr/>
              </a:pPr>
              <a:t>‹#›</a:t>
            </a:fld>
            <a:endParaRPr lang="en-US"/>
          </a:p>
        </p:txBody>
      </p:sp>
    </p:spTree>
    <p:extLst>
      <p:ext uri="{BB962C8B-B14F-4D97-AF65-F5344CB8AC3E}">
        <p14:creationId xmlns:p14="http://schemas.microsoft.com/office/powerpoint/2010/main" val="58655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1F5B4-1D1C-44C8-AB6F-B6D5510C40F8}" type="slidenum">
              <a:rPr lang="en-US"/>
              <a:pPr>
                <a:defRPr/>
              </a:pPr>
              <a:t>‹#›</a:t>
            </a:fld>
            <a:endParaRPr lang="en-US"/>
          </a:p>
        </p:txBody>
      </p:sp>
    </p:spTree>
    <p:extLst>
      <p:ext uri="{BB962C8B-B14F-4D97-AF65-F5344CB8AC3E}">
        <p14:creationId xmlns:p14="http://schemas.microsoft.com/office/powerpoint/2010/main" val="50220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AutoShape 4"/>
            <p:cNvSpPr>
              <a:spLocks noChangeArrowheads="1"/>
            </p:cNvSpPr>
            <p:nvPr/>
          </p:nvSpPr>
          <p:spPr bwMode="auto">
            <a:xfrm>
              <a:off x="-1584" y="864"/>
              <a:ext cx="2304" cy="2304"/>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26982"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1269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US"/>
          </a:p>
        </p:txBody>
      </p:sp>
      <p:sp>
        <p:nvSpPr>
          <p:cNvPr id="9" name="Rectangle 9"/>
          <p:cNvSpPr>
            <a:spLocks noGrp="1" noChangeArrowheads="1"/>
          </p:cNvSpPr>
          <p:nvPr>
            <p:ph type="ftr" sz="quarter" idx="11"/>
          </p:nvPr>
        </p:nvSpPr>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C50DA0AA-4018-43D6-B3F7-E328AEB6A14D}" type="slidenum">
              <a:rPr lang="en-US"/>
              <a:pPr>
                <a:defRPr/>
              </a:pPr>
              <a:t>‹#›</a:t>
            </a:fld>
            <a:endParaRPr lang="en-US"/>
          </a:p>
        </p:txBody>
      </p:sp>
    </p:spTree>
    <p:extLst>
      <p:ext uri="{BB962C8B-B14F-4D97-AF65-F5344CB8AC3E}">
        <p14:creationId xmlns:p14="http://schemas.microsoft.com/office/powerpoint/2010/main" val="35364717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EF40EF0-A366-469B-82D3-DFB31C988D6D}" type="slidenum">
              <a:rPr lang="en-US"/>
              <a:pPr>
                <a:defRPr/>
              </a:pPr>
              <a:t>‹#›</a:t>
            </a:fld>
            <a:endParaRPr lang="en-US"/>
          </a:p>
        </p:txBody>
      </p:sp>
    </p:spTree>
    <p:extLst>
      <p:ext uri="{BB962C8B-B14F-4D97-AF65-F5344CB8AC3E}">
        <p14:creationId xmlns:p14="http://schemas.microsoft.com/office/powerpoint/2010/main" val="390045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72B88DD-54B2-43E8-8A65-EE10C41E1E60}" type="slidenum">
              <a:rPr lang="en-US"/>
              <a:pPr>
                <a:defRPr/>
              </a:pPr>
              <a:t>‹#›</a:t>
            </a:fld>
            <a:endParaRPr lang="en-US"/>
          </a:p>
        </p:txBody>
      </p:sp>
    </p:spTree>
    <p:extLst>
      <p:ext uri="{BB962C8B-B14F-4D97-AF65-F5344CB8AC3E}">
        <p14:creationId xmlns:p14="http://schemas.microsoft.com/office/powerpoint/2010/main" val="4041269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67F7CB9-1B3A-4C01-8144-318C2DBCFC69}" type="slidenum">
              <a:rPr lang="en-US"/>
              <a:pPr>
                <a:defRPr/>
              </a:pPr>
              <a:t>‹#›</a:t>
            </a:fld>
            <a:endParaRPr lang="en-US"/>
          </a:p>
        </p:txBody>
      </p:sp>
    </p:spTree>
    <p:extLst>
      <p:ext uri="{BB962C8B-B14F-4D97-AF65-F5344CB8AC3E}">
        <p14:creationId xmlns:p14="http://schemas.microsoft.com/office/powerpoint/2010/main" val="54579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FF03650C-7DD6-4EC2-AE8D-2536685BC0A9}" type="slidenum">
              <a:rPr lang="en-US"/>
              <a:pPr>
                <a:defRPr/>
              </a:pPr>
              <a:t>‹#›</a:t>
            </a:fld>
            <a:endParaRPr lang="en-US"/>
          </a:p>
        </p:txBody>
      </p:sp>
    </p:spTree>
    <p:extLst>
      <p:ext uri="{BB962C8B-B14F-4D97-AF65-F5344CB8AC3E}">
        <p14:creationId xmlns:p14="http://schemas.microsoft.com/office/powerpoint/2010/main" val="1107582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8F014D4-AE22-421F-B576-014BAA0FE074}" type="slidenum">
              <a:rPr lang="en-US"/>
              <a:pPr>
                <a:defRPr/>
              </a:pPr>
              <a:t>‹#›</a:t>
            </a:fld>
            <a:endParaRPr lang="en-US"/>
          </a:p>
        </p:txBody>
      </p:sp>
    </p:spTree>
    <p:extLst>
      <p:ext uri="{BB962C8B-B14F-4D97-AF65-F5344CB8AC3E}">
        <p14:creationId xmlns:p14="http://schemas.microsoft.com/office/powerpoint/2010/main" val="2157545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7C543949-874E-4CAA-B9F0-D34F1856945E}" type="slidenum">
              <a:rPr lang="en-US"/>
              <a:pPr>
                <a:defRPr/>
              </a:pPr>
              <a:t>‹#›</a:t>
            </a:fld>
            <a:endParaRPr lang="en-US"/>
          </a:p>
        </p:txBody>
      </p:sp>
    </p:spTree>
    <p:extLst>
      <p:ext uri="{BB962C8B-B14F-4D97-AF65-F5344CB8AC3E}">
        <p14:creationId xmlns:p14="http://schemas.microsoft.com/office/powerpoint/2010/main" val="116558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CC7EB53-B0EE-4485-AEA7-0C84BA746A97}" type="slidenum">
              <a:rPr lang="en-US"/>
              <a:pPr>
                <a:defRPr/>
              </a:pPr>
              <a:t>‹#›</a:t>
            </a:fld>
            <a:endParaRPr lang="en-US"/>
          </a:p>
        </p:txBody>
      </p:sp>
    </p:spTree>
    <p:extLst>
      <p:ext uri="{BB962C8B-B14F-4D97-AF65-F5344CB8AC3E}">
        <p14:creationId xmlns:p14="http://schemas.microsoft.com/office/powerpoint/2010/main" val="400816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C52DA-0BB4-4C46-974F-408D6317DBE2}" type="slidenum">
              <a:rPr lang="en-US"/>
              <a:pPr>
                <a:defRPr/>
              </a:pPr>
              <a:t>‹#›</a:t>
            </a:fld>
            <a:endParaRPr lang="en-US"/>
          </a:p>
        </p:txBody>
      </p:sp>
    </p:spTree>
    <p:extLst>
      <p:ext uri="{BB962C8B-B14F-4D97-AF65-F5344CB8AC3E}">
        <p14:creationId xmlns:p14="http://schemas.microsoft.com/office/powerpoint/2010/main" val="1652818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F28CFA0-98B0-4CC5-BF07-CA1FBBE73D4B}" type="slidenum">
              <a:rPr lang="en-US"/>
              <a:pPr>
                <a:defRPr/>
              </a:pPr>
              <a:t>‹#›</a:t>
            </a:fld>
            <a:endParaRPr lang="en-US"/>
          </a:p>
        </p:txBody>
      </p:sp>
    </p:spTree>
    <p:extLst>
      <p:ext uri="{BB962C8B-B14F-4D97-AF65-F5344CB8AC3E}">
        <p14:creationId xmlns:p14="http://schemas.microsoft.com/office/powerpoint/2010/main" val="3815466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58A003B-4F0D-4075-B294-59A6731832FB}" type="slidenum">
              <a:rPr lang="en-US"/>
              <a:pPr>
                <a:defRPr/>
              </a:pPr>
              <a:t>‹#›</a:t>
            </a:fld>
            <a:endParaRPr lang="en-US"/>
          </a:p>
        </p:txBody>
      </p:sp>
    </p:spTree>
    <p:extLst>
      <p:ext uri="{BB962C8B-B14F-4D97-AF65-F5344CB8AC3E}">
        <p14:creationId xmlns:p14="http://schemas.microsoft.com/office/powerpoint/2010/main" val="1378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353B4AE-38E5-40EB-BB30-4D0853A0ABD7}" type="slidenum">
              <a:rPr lang="en-US"/>
              <a:pPr>
                <a:defRPr/>
              </a:pPr>
              <a:t>‹#›</a:t>
            </a:fld>
            <a:endParaRPr lang="en-US"/>
          </a:p>
        </p:txBody>
      </p:sp>
    </p:spTree>
    <p:extLst>
      <p:ext uri="{BB962C8B-B14F-4D97-AF65-F5344CB8AC3E}">
        <p14:creationId xmlns:p14="http://schemas.microsoft.com/office/powerpoint/2010/main" val="3053795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p:cNvSpPr>
            <a:spLocks noGrp="1" noChangeArrowheads="1"/>
          </p:cNvSpPr>
          <p:nvPr>
            <p:ph type="ctrTitle"/>
          </p:nvPr>
        </p:nvSpPr>
        <p:spPr>
          <a:xfrm>
            <a:off x="457200" y="1905000"/>
            <a:ext cx="7772400" cy="1143000"/>
          </a:xfrm>
        </p:spPr>
        <p:txBody>
          <a:bodyPr/>
          <a:lstStyle>
            <a:lvl1pPr>
              <a:defRPr/>
            </a:lvl1pPr>
          </a:lstStyle>
          <a:p>
            <a:r>
              <a:rPr lang="en-US"/>
              <a:t>Click to edit title style</a:t>
            </a:r>
          </a:p>
        </p:txBody>
      </p:sp>
      <p:sp>
        <p:nvSpPr>
          <p:cNvPr id="133124"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US"/>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US"/>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FBFB62FB-804B-4F36-B3A9-3993CEF862E3}" type="slidenum">
              <a:rPr lang="en-US"/>
              <a:pPr>
                <a:defRPr/>
              </a:pPr>
              <a:t>‹#›</a:t>
            </a:fld>
            <a:endParaRPr lang="en-US"/>
          </a:p>
        </p:txBody>
      </p:sp>
    </p:spTree>
    <p:extLst>
      <p:ext uri="{BB962C8B-B14F-4D97-AF65-F5344CB8AC3E}">
        <p14:creationId xmlns:p14="http://schemas.microsoft.com/office/powerpoint/2010/main" val="14035429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35666C0-EA3B-40A9-B150-21C2E0136C15}" type="slidenum">
              <a:rPr lang="en-US"/>
              <a:pPr>
                <a:defRPr/>
              </a:pPr>
              <a:t>‹#›</a:t>
            </a:fld>
            <a:endParaRPr lang="en-US"/>
          </a:p>
        </p:txBody>
      </p:sp>
    </p:spTree>
    <p:extLst>
      <p:ext uri="{BB962C8B-B14F-4D97-AF65-F5344CB8AC3E}">
        <p14:creationId xmlns:p14="http://schemas.microsoft.com/office/powerpoint/2010/main" val="2956738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93956F-7D7A-4F22-AE80-2C5AD8D9F03E}" type="slidenum">
              <a:rPr lang="en-US"/>
              <a:pPr>
                <a:defRPr/>
              </a:pPr>
              <a:t>‹#›</a:t>
            </a:fld>
            <a:endParaRPr lang="en-US"/>
          </a:p>
        </p:txBody>
      </p:sp>
    </p:spTree>
    <p:extLst>
      <p:ext uri="{BB962C8B-B14F-4D97-AF65-F5344CB8AC3E}">
        <p14:creationId xmlns:p14="http://schemas.microsoft.com/office/powerpoint/2010/main" val="2844746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D3152B-EE76-4B59-848B-5551585E0DB3}" type="slidenum">
              <a:rPr lang="en-US"/>
              <a:pPr>
                <a:defRPr/>
              </a:pPr>
              <a:t>‹#›</a:t>
            </a:fld>
            <a:endParaRPr lang="en-US"/>
          </a:p>
        </p:txBody>
      </p:sp>
    </p:spTree>
    <p:extLst>
      <p:ext uri="{BB962C8B-B14F-4D97-AF65-F5344CB8AC3E}">
        <p14:creationId xmlns:p14="http://schemas.microsoft.com/office/powerpoint/2010/main" val="1279926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DDAD14B-C319-40A9-9271-1EF63B62252C}" type="slidenum">
              <a:rPr lang="en-US"/>
              <a:pPr>
                <a:defRPr/>
              </a:pPr>
              <a:t>‹#›</a:t>
            </a:fld>
            <a:endParaRPr lang="en-US"/>
          </a:p>
        </p:txBody>
      </p:sp>
    </p:spTree>
    <p:extLst>
      <p:ext uri="{BB962C8B-B14F-4D97-AF65-F5344CB8AC3E}">
        <p14:creationId xmlns:p14="http://schemas.microsoft.com/office/powerpoint/2010/main" val="1202738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D2A6115-54FE-4327-9B07-C6A74594B328}" type="slidenum">
              <a:rPr lang="en-US"/>
              <a:pPr>
                <a:defRPr/>
              </a:pPr>
              <a:t>‹#›</a:t>
            </a:fld>
            <a:endParaRPr lang="en-US"/>
          </a:p>
        </p:txBody>
      </p:sp>
    </p:spTree>
    <p:extLst>
      <p:ext uri="{BB962C8B-B14F-4D97-AF65-F5344CB8AC3E}">
        <p14:creationId xmlns:p14="http://schemas.microsoft.com/office/powerpoint/2010/main" val="2746968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DECF62A-36AC-4EEB-A7AF-C6BE9EA6F36F}" type="slidenum">
              <a:rPr lang="en-US"/>
              <a:pPr>
                <a:defRPr/>
              </a:pPr>
              <a:t>‹#›</a:t>
            </a:fld>
            <a:endParaRPr lang="en-US"/>
          </a:p>
        </p:txBody>
      </p:sp>
    </p:spTree>
    <p:extLst>
      <p:ext uri="{BB962C8B-B14F-4D97-AF65-F5344CB8AC3E}">
        <p14:creationId xmlns:p14="http://schemas.microsoft.com/office/powerpoint/2010/main" val="263604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13DAC9-45E1-4FC1-8031-180E69035928}" type="slidenum">
              <a:rPr lang="en-US"/>
              <a:pPr>
                <a:defRPr/>
              </a:pPr>
              <a:t>‹#›</a:t>
            </a:fld>
            <a:endParaRPr lang="en-US"/>
          </a:p>
        </p:txBody>
      </p:sp>
    </p:spTree>
    <p:extLst>
      <p:ext uri="{BB962C8B-B14F-4D97-AF65-F5344CB8AC3E}">
        <p14:creationId xmlns:p14="http://schemas.microsoft.com/office/powerpoint/2010/main" val="126141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BB09030-E9A1-4EA8-8CA2-FA503D0AB187}" type="slidenum">
              <a:rPr lang="en-US"/>
              <a:pPr>
                <a:defRPr/>
              </a:pPr>
              <a:t>‹#›</a:t>
            </a:fld>
            <a:endParaRPr lang="en-US"/>
          </a:p>
        </p:txBody>
      </p:sp>
    </p:spTree>
    <p:extLst>
      <p:ext uri="{BB962C8B-B14F-4D97-AF65-F5344CB8AC3E}">
        <p14:creationId xmlns:p14="http://schemas.microsoft.com/office/powerpoint/2010/main" val="3035513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4EBA34-8806-404C-8DA4-FBDBA32141CD}" type="slidenum">
              <a:rPr lang="en-US"/>
              <a:pPr>
                <a:defRPr/>
              </a:pPr>
              <a:t>‹#›</a:t>
            </a:fld>
            <a:endParaRPr lang="en-US"/>
          </a:p>
        </p:txBody>
      </p:sp>
    </p:spTree>
    <p:extLst>
      <p:ext uri="{BB962C8B-B14F-4D97-AF65-F5344CB8AC3E}">
        <p14:creationId xmlns:p14="http://schemas.microsoft.com/office/powerpoint/2010/main" val="3480628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5FFBA8-91A4-40C3-A2D2-5E8087B3E8EA}" type="slidenum">
              <a:rPr lang="en-US"/>
              <a:pPr>
                <a:defRPr/>
              </a:pPr>
              <a:t>‹#›</a:t>
            </a:fld>
            <a:endParaRPr lang="en-US"/>
          </a:p>
        </p:txBody>
      </p:sp>
    </p:spTree>
    <p:extLst>
      <p:ext uri="{BB962C8B-B14F-4D97-AF65-F5344CB8AC3E}">
        <p14:creationId xmlns:p14="http://schemas.microsoft.com/office/powerpoint/2010/main" val="464346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AC2A823-B4CC-4B1E-A3F1-978878C7923B}" type="slidenum">
              <a:rPr lang="en-US"/>
              <a:pPr>
                <a:defRPr/>
              </a:pPr>
              <a:t>‹#›</a:t>
            </a:fld>
            <a:endParaRPr lang="en-US"/>
          </a:p>
        </p:txBody>
      </p:sp>
    </p:spTree>
    <p:extLst>
      <p:ext uri="{BB962C8B-B14F-4D97-AF65-F5344CB8AC3E}">
        <p14:creationId xmlns:p14="http://schemas.microsoft.com/office/powerpoint/2010/main" val="104649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B6B888-1FAF-40A8-928A-F379397C48BF}" type="slidenum">
              <a:rPr lang="en-US"/>
              <a:pPr>
                <a:defRPr/>
              </a:pPr>
              <a:t>‹#›</a:t>
            </a:fld>
            <a:endParaRPr lang="en-US"/>
          </a:p>
        </p:txBody>
      </p:sp>
    </p:spTree>
    <p:extLst>
      <p:ext uri="{BB962C8B-B14F-4D97-AF65-F5344CB8AC3E}">
        <p14:creationId xmlns:p14="http://schemas.microsoft.com/office/powerpoint/2010/main" val="353691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D05783-4B23-4CCD-ACFB-6643E3A763EC}" type="slidenum">
              <a:rPr lang="en-US"/>
              <a:pPr>
                <a:defRPr/>
              </a:pPr>
              <a:t>‹#›</a:t>
            </a:fld>
            <a:endParaRPr lang="en-US"/>
          </a:p>
        </p:txBody>
      </p:sp>
    </p:spTree>
    <p:extLst>
      <p:ext uri="{BB962C8B-B14F-4D97-AF65-F5344CB8AC3E}">
        <p14:creationId xmlns:p14="http://schemas.microsoft.com/office/powerpoint/2010/main" val="54581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31455A-43FB-44EB-94D3-B8B77BFE22FA}" type="slidenum">
              <a:rPr lang="en-US"/>
              <a:pPr>
                <a:defRPr/>
              </a:pPr>
              <a:t>‹#›</a:t>
            </a:fld>
            <a:endParaRPr lang="en-US"/>
          </a:p>
        </p:txBody>
      </p:sp>
    </p:spTree>
    <p:extLst>
      <p:ext uri="{BB962C8B-B14F-4D97-AF65-F5344CB8AC3E}">
        <p14:creationId xmlns:p14="http://schemas.microsoft.com/office/powerpoint/2010/main" val="42563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8E58B2-3318-44AB-996C-8CC92D274B7C}" type="slidenum">
              <a:rPr lang="en-US"/>
              <a:pPr>
                <a:defRPr/>
              </a:pPr>
              <a:t>‹#›</a:t>
            </a:fld>
            <a:endParaRPr lang="en-US"/>
          </a:p>
        </p:txBody>
      </p:sp>
    </p:spTree>
    <p:extLst>
      <p:ext uri="{BB962C8B-B14F-4D97-AF65-F5344CB8AC3E}">
        <p14:creationId xmlns:p14="http://schemas.microsoft.com/office/powerpoint/2010/main" val="16422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46D6FF-0671-4991-8BAF-6B5B9A7EC0D8}" type="slidenum">
              <a:rPr lang="en-US"/>
              <a:pPr>
                <a:defRPr/>
              </a:pPr>
              <a:t>‹#›</a:t>
            </a:fld>
            <a:endParaRPr lang="en-US"/>
          </a:p>
        </p:txBody>
      </p:sp>
    </p:spTree>
    <p:extLst>
      <p:ext uri="{BB962C8B-B14F-4D97-AF65-F5344CB8AC3E}">
        <p14:creationId xmlns:p14="http://schemas.microsoft.com/office/powerpoint/2010/main" val="343021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D6A934-5194-4749-8F1D-F02331EFA1A5}" type="slidenum">
              <a:rPr lang="en-US"/>
              <a:pPr>
                <a:defRPr/>
              </a:pPr>
              <a:t>‹#›</a:t>
            </a:fld>
            <a:endParaRPr lang="en-US"/>
          </a:p>
        </p:txBody>
      </p:sp>
    </p:spTree>
    <p:extLst>
      <p:ext uri="{BB962C8B-B14F-4D97-AF65-F5344CB8AC3E}">
        <p14:creationId xmlns:p14="http://schemas.microsoft.com/office/powerpoint/2010/main" val="289906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152400" y="2286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972" name="Rectangle 4"/>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83973" name="Rectangle 5"/>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83974" name="Rectangle 6"/>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C3D6806-845A-4102-8771-A72CDEBE9A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397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238500" y="0"/>
            <a:ext cx="11925300" cy="3810000"/>
            <a:chOff x="-2040" y="0"/>
            <a:chExt cx="7512" cy="2400"/>
          </a:xfrm>
        </p:grpSpPr>
        <p:sp>
          <p:nvSpPr>
            <p:cNvPr id="2056" name="AutoShape 3"/>
            <p:cNvSpPr>
              <a:spLocks noChangeArrowheads="1"/>
            </p:cNvSpPr>
            <p:nvPr/>
          </p:nvSpPr>
          <p:spPr bwMode="auto">
            <a:xfrm>
              <a:off x="-2040" y="432"/>
              <a:ext cx="2592" cy="1968"/>
            </a:xfrm>
            <a:custGeom>
              <a:avLst/>
              <a:gdLst>
                <a:gd name="T0" fmla="*/ 50296 w 64000"/>
                <a:gd name="T1" fmla="*/ 5746 h 64000"/>
                <a:gd name="T2" fmla="*/ 64000 w 64000"/>
                <a:gd name="T3" fmla="*/ 32000 h 64000"/>
                <a:gd name="T4" fmla="*/ 50296 w 64000"/>
                <a:gd name="T5" fmla="*/ 58253 h 64000"/>
                <a:gd name="T6" fmla="*/ 50296 w 64000"/>
                <a:gd name="T7" fmla="*/ 58253 h 64000"/>
                <a:gd name="T8" fmla="*/ 50295 w 64000"/>
                <a:gd name="T9" fmla="*/ 58253 h 64000"/>
                <a:gd name="T10" fmla="*/ 50296 w 64000"/>
                <a:gd name="T11" fmla="*/ 58254 h 64000"/>
                <a:gd name="T12" fmla="*/ 50296 w 64000"/>
                <a:gd name="T13" fmla="*/ 5746 h 64000"/>
                <a:gd name="T14" fmla="*/ 50295 w 64000"/>
                <a:gd name="T15" fmla="*/ 5746 h 64000"/>
                <a:gd name="T16" fmla="*/ 50296 w 64000"/>
                <a:gd name="T17" fmla="*/ 57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7" name="AutoShape 4"/>
            <p:cNvSpPr>
              <a:spLocks noChangeArrowheads="1"/>
            </p:cNvSpPr>
            <p:nvPr/>
          </p:nvSpPr>
          <p:spPr bwMode="auto">
            <a:xfrm>
              <a:off x="-1528" y="0"/>
              <a:ext cx="1949" cy="1987"/>
            </a:xfrm>
            <a:custGeom>
              <a:avLst/>
              <a:gdLst>
                <a:gd name="T0" fmla="*/ 50077 w 64000"/>
                <a:gd name="T1" fmla="*/ 5595 h 64000"/>
                <a:gd name="T2" fmla="*/ 64000 w 64000"/>
                <a:gd name="T3" fmla="*/ 32000 h 64000"/>
                <a:gd name="T4" fmla="*/ 50077 w 64000"/>
                <a:gd name="T5" fmla="*/ 58404 h 64000"/>
                <a:gd name="T6" fmla="*/ 50077 w 64000"/>
                <a:gd name="T7" fmla="*/ 58404 h 64000"/>
                <a:gd name="T8" fmla="*/ 50076 w 64000"/>
                <a:gd name="T9" fmla="*/ 58404 h 64000"/>
                <a:gd name="T10" fmla="*/ 50077 w 64000"/>
                <a:gd name="T11" fmla="*/ 58405 h 64000"/>
                <a:gd name="T12" fmla="*/ 50077 w 64000"/>
                <a:gd name="T13" fmla="*/ 5595 h 64000"/>
                <a:gd name="T14" fmla="*/ 50076 w 64000"/>
                <a:gd name="T15" fmla="*/ 5595 h 64000"/>
                <a:gd name="T16" fmla="*/ 50077 w 64000"/>
                <a:gd name="T17" fmla="*/ 559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5958"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596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2596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2596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7F4BCEE0-4A14-43EF-9D73-8F56F7FF19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2595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968C7"/>
        </a:solidFill>
        <a:effectLst/>
      </p:bgPr>
    </p:bg>
    <p:spTree>
      <p:nvGrpSpPr>
        <p:cNvPr id="1" name=""/>
        <p:cNvGrpSpPr/>
        <p:nvPr/>
      </p:nvGrpSpPr>
      <p:grpSpPr>
        <a:xfrm>
          <a:off x="0" y="0"/>
          <a:ext cx="0" cy="0"/>
          <a:chOff x="0" y="0"/>
          <a:chExt cx="0" cy="0"/>
        </a:xfrm>
      </p:grpSpPr>
      <p:pic>
        <p:nvPicPr>
          <p:cNvPr id="3074" name="Picture 2"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Rectangle 3"/>
          <p:cNvSpPr>
            <a:spLocks noGrp="1" noChangeArrowheads="1"/>
          </p:cNvSpPr>
          <p:nvPr>
            <p:ph type="title"/>
          </p:nvPr>
        </p:nvSpPr>
        <p:spPr bwMode="auto">
          <a:xfrm>
            <a:off x="2514600" y="381000"/>
            <a:ext cx="6400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32100" name="Rectangle 4"/>
          <p:cNvSpPr>
            <a:spLocks noGrp="1" noChangeArrowheads="1"/>
          </p:cNvSpPr>
          <p:nvPr>
            <p:ph type="body" idx="1"/>
          </p:nvPr>
        </p:nvSpPr>
        <p:spPr bwMode="auto">
          <a:xfrm>
            <a:off x="11430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1" name="Rectangle 5"/>
          <p:cNvSpPr>
            <a:spLocks noGrp="1" noChangeArrowheads="1"/>
          </p:cNvSpPr>
          <p:nvPr>
            <p:ph type="dt" sz="half" idx="2"/>
          </p:nvPr>
        </p:nvSpPr>
        <p:spPr bwMode="auto">
          <a:xfrm>
            <a:off x="1143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a:defRPr/>
            </a:pPr>
            <a:endParaRPr lang="en-US"/>
          </a:p>
        </p:txBody>
      </p:sp>
      <p:sp>
        <p:nvSpPr>
          <p:cNvPr id="132102" name="Rectangle 6"/>
          <p:cNvSpPr>
            <a:spLocks noGrp="1" noChangeArrowheads="1"/>
          </p:cNvSpPr>
          <p:nvPr>
            <p:ph type="ftr" sz="quarter" idx="3"/>
          </p:nvPr>
        </p:nvSpPr>
        <p:spPr bwMode="auto">
          <a:xfrm>
            <a:off x="35814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a:defRPr/>
            </a:pPr>
            <a:endParaRPr lang="en-US"/>
          </a:p>
        </p:txBody>
      </p:sp>
      <p:sp>
        <p:nvSpPr>
          <p:cNvPr id="132103" name="Rectangle 7"/>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a:defRPr/>
            </a:pPr>
            <a:fld id="{F6A8C220-15CE-4456-984A-F6796F2F2E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4"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3209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a:defRPr/>
            </a:pPr>
            <a:r>
              <a:rPr lang="en-US" sz="4000" dirty="0" smtClean="0"/>
              <a:t>	Church Accessibility</a:t>
            </a:r>
            <a:br>
              <a:rPr lang="en-US" sz="4000" dirty="0" smtClean="0"/>
            </a:br>
            <a:r>
              <a:rPr lang="en-US" sz="4000" dirty="0" smtClean="0"/>
              <a:t>			Seminar</a:t>
            </a:r>
          </a:p>
        </p:txBody>
      </p:sp>
      <p:sp>
        <p:nvSpPr>
          <p:cNvPr id="10243" name="Rectangle 3"/>
          <p:cNvSpPr>
            <a:spLocks noGrp="1" noChangeArrowheads="1"/>
          </p:cNvSpPr>
          <p:nvPr>
            <p:ph type="subTitle" idx="1"/>
          </p:nvPr>
        </p:nvSpPr>
        <p:spPr/>
        <p:txBody>
          <a:bodyPr/>
          <a:lstStyle/>
          <a:p>
            <a:pPr>
              <a:defRPr/>
            </a:pPr>
            <a:r>
              <a:rPr lang="en-US" dirty="0" smtClean="0"/>
              <a:t>“For my house shall be called a house</a:t>
            </a:r>
          </a:p>
          <a:p>
            <a:pPr>
              <a:defRPr/>
            </a:pPr>
            <a:r>
              <a:rPr lang="en-US" dirty="0" smtClean="0"/>
              <a:t>of prayer for </a:t>
            </a:r>
            <a:r>
              <a:rPr lang="en-US" u="sng" dirty="0" smtClean="0"/>
              <a:t>all</a:t>
            </a:r>
            <a:r>
              <a:rPr lang="en-US" dirty="0" smtClean="0"/>
              <a:t> people”</a:t>
            </a:r>
          </a:p>
          <a:p>
            <a:pPr>
              <a:defRPr/>
            </a:pPr>
            <a:r>
              <a:rPr lang="en-US" dirty="0" smtClean="0"/>
              <a:t>- Isaiah 56:6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381000"/>
            <a:ext cx="7772400" cy="838200"/>
          </a:xfrm>
        </p:spPr>
        <p:txBody>
          <a:bodyPr/>
          <a:lstStyle/>
          <a:p>
            <a:pPr eaLnBrk="1" hangingPunct="1"/>
            <a:r>
              <a:rPr lang="en-US" altLang="en-US" smtClean="0"/>
              <a:t>Barriers in Churches</a:t>
            </a:r>
          </a:p>
        </p:txBody>
      </p:sp>
      <p:sp>
        <p:nvSpPr>
          <p:cNvPr id="16387" name="Rectangle 3"/>
          <p:cNvSpPr>
            <a:spLocks noGrp="1" noChangeArrowheads="1"/>
          </p:cNvSpPr>
          <p:nvPr>
            <p:ph type="body" idx="1"/>
          </p:nvPr>
        </p:nvSpPr>
        <p:spPr/>
        <p:txBody>
          <a:bodyPr/>
          <a:lstStyle/>
          <a:p>
            <a:pPr eaLnBrk="1" hangingPunct="1">
              <a:buFont typeface="Wingdings" pitchFamily="2" charset="2"/>
              <a:buNone/>
            </a:pPr>
            <a:r>
              <a:rPr lang="en-US" altLang="en-US" sz="2800" b="1" smtClean="0"/>
              <a:t>4. Technology that is incompatible with assistive devices.</a:t>
            </a:r>
          </a:p>
          <a:p>
            <a:pPr eaLnBrk="1" hangingPunct="1"/>
            <a:r>
              <a:rPr lang="en-US" altLang="en-US" sz="2800" smtClean="0"/>
              <a:t>Churches websites that are incompatible with assistive software</a:t>
            </a:r>
          </a:p>
          <a:p>
            <a:pPr eaLnBrk="1" hangingPunct="1"/>
            <a:r>
              <a:rPr lang="en-US" altLang="en-US" sz="2800" smtClean="0"/>
              <a:t>Unavailable or broken assistive devices</a:t>
            </a:r>
          </a:p>
          <a:p>
            <a:pPr eaLnBrk="1" hangingPunct="1"/>
            <a:r>
              <a:rPr lang="en-US" altLang="en-US" sz="2800" smtClean="0"/>
              <a:t>Ushers and greeters lacking training on the use of devices offered by the church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81000"/>
            <a:ext cx="7848600" cy="838200"/>
          </a:xfrm>
        </p:spPr>
        <p:txBody>
          <a:bodyPr/>
          <a:lstStyle/>
          <a:p>
            <a:pPr eaLnBrk="1" hangingPunct="1"/>
            <a:r>
              <a:rPr lang="en-US" altLang="en-US" smtClean="0"/>
              <a:t>Barriers in Church</a:t>
            </a:r>
          </a:p>
        </p:txBody>
      </p:sp>
      <p:sp>
        <p:nvSpPr>
          <p:cNvPr id="1741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100" b="1" smtClean="0"/>
              <a:t>5. Systemic policies, practices or procedures that discriminate against people with disabilities</a:t>
            </a:r>
          </a:p>
          <a:p>
            <a:pPr eaLnBrk="1" hangingPunct="1">
              <a:lnSpc>
                <a:spcPct val="90000"/>
              </a:lnSpc>
            </a:pPr>
            <a:r>
              <a:rPr lang="en-US" altLang="en-US" sz="2100" smtClean="0"/>
              <a:t>The presence of service animals in the church</a:t>
            </a:r>
          </a:p>
          <a:p>
            <a:pPr eaLnBrk="1" hangingPunct="1">
              <a:lnSpc>
                <a:spcPct val="90000"/>
              </a:lnSpc>
            </a:pPr>
            <a:r>
              <a:rPr lang="en-US" altLang="en-US" sz="2100" smtClean="0"/>
              <a:t>The integration of non-Christian support persons into public ritual observance</a:t>
            </a:r>
          </a:p>
          <a:p>
            <a:pPr eaLnBrk="1" hangingPunct="1">
              <a:lnSpc>
                <a:spcPct val="90000"/>
              </a:lnSpc>
            </a:pPr>
            <a:r>
              <a:rPr lang="en-US" altLang="en-US" sz="2100" smtClean="0"/>
              <a:t>Lack of leadership opportunities for congregants with disabilities</a:t>
            </a:r>
          </a:p>
          <a:p>
            <a:pPr eaLnBrk="1" hangingPunct="1">
              <a:lnSpc>
                <a:spcPct val="90000"/>
              </a:lnSpc>
            </a:pPr>
            <a:r>
              <a:rPr lang="en-US" altLang="en-US" sz="2100" smtClean="0"/>
              <a:t>Segregated programming for people with disabilities</a:t>
            </a:r>
          </a:p>
          <a:p>
            <a:pPr eaLnBrk="1" hangingPunct="1">
              <a:lnSpc>
                <a:spcPct val="90000"/>
              </a:lnSpc>
            </a:pPr>
            <a:r>
              <a:rPr lang="en-US" altLang="en-US" sz="2100" smtClean="0"/>
              <a:t>Hosting of programs in inaccessible rooms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19200" y="381000"/>
            <a:ext cx="7696200" cy="838200"/>
          </a:xfrm>
        </p:spPr>
        <p:txBody>
          <a:bodyPr/>
          <a:lstStyle/>
          <a:p>
            <a:pPr eaLnBrk="1" hangingPunct="1"/>
            <a:r>
              <a:rPr lang="en-US" altLang="en-US" smtClean="0"/>
              <a:t>Legislation</a:t>
            </a:r>
          </a:p>
        </p:txBody>
      </p:sp>
      <p:sp>
        <p:nvSpPr>
          <p:cNvPr id="18435" name="Rectangle 3"/>
          <p:cNvSpPr>
            <a:spLocks noGrp="1" noChangeArrowheads="1"/>
          </p:cNvSpPr>
          <p:nvPr>
            <p:ph type="body" idx="1"/>
          </p:nvPr>
        </p:nvSpPr>
        <p:spPr/>
        <p:txBody>
          <a:bodyPr/>
          <a:lstStyle/>
          <a:p>
            <a:pPr eaLnBrk="1" hangingPunct="1"/>
            <a:r>
              <a:rPr lang="en-US" altLang="en-US" smtClean="0"/>
              <a:t>On June 13, 2005 the Accessibility for Ontarians with Disabilities Act (AODA) was passed</a:t>
            </a:r>
          </a:p>
          <a:p>
            <a:pPr eaLnBrk="1" hangingPunct="1"/>
            <a:r>
              <a:rPr lang="en-US" altLang="en-US" smtClean="0"/>
              <a:t>Its goal is to develop mandatory accessibility standards to ensure that Ontario is accessible to people with disabilities by 2025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404813"/>
            <a:ext cx="6362700" cy="841375"/>
          </a:xfrm>
        </p:spPr>
        <p:txBody>
          <a:bodyPr/>
          <a:lstStyle/>
          <a:p>
            <a:pPr eaLnBrk="1" hangingPunct="1"/>
            <a:r>
              <a:rPr lang="en-US" altLang="en-US" smtClean="0"/>
              <a:t>AODA</a:t>
            </a:r>
          </a:p>
        </p:txBody>
      </p:sp>
      <p:sp>
        <p:nvSpPr>
          <p:cNvPr id="19459" name="Rectangle 3"/>
          <p:cNvSpPr>
            <a:spLocks noGrp="1" noChangeArrowheads="1"/>
          </p:cNvSpPr>
          <p:nvPr>
            <p:ph type="body" idx="1"/>
          </p:nvPr>
        </p:nvSpPr>
        <p:spPr/>
        <p:txBody>
          <a:bodyPr/>
          <a:lstStyle/>
          <a:p>
            <a:pPr marL="552450" indent="-552450" eaLnBrk="1" hangingPunct="1">
              <a:buFont typeface="Wingdings" pitchFamily="2" charset="2"/>
              <a:buNone/>
            </a:pPr>
            <a:r>
              <a:rPr lang="en-US" altLang="en-US" smtClean="0"/>
              <a:t>The act focuses on five key areas of</a:t>
            </a:r>
          </a:p>
          <a:p>
            <a:pPr marL="552450" indent="-552450" eaLnBrk="1" hangingPunct="1">
              <a:buFont typeface="Wingdings" pitchFamily="2" charset="2"/>
              <a:buNone/>
            </a:pPr>
            <a:r>
              <a:rPr lang="en-US" altLang="en-US" smtClean="0"/>
              <a:t>accessibility:</a:t>
            </a:r>
          </a:p>
          <a:p>
            <a:pPr marL="552450" indent="-552450" eaLnBrk="1" hangingPunct="1">
              <a:buFont typeface="Wingdings" pitchFamily="2" charset="2"/>
              <a:buAutoNum type="arabicPeriod"/>
            </a:pPr>
            <a:r>
              <a:rPr lang="en-US" altLang="en-US" smtClean="0"/>
              <a:t>Customer Service</a:t>
            </a:r>
          </a:p>
          <a:p>
            <a:pPr marL="552450" indent="-552450" eaLnBrk="1" hangingPunct="1">
              <a:buFont typeface="Wingdings" pitchFamily="2" charset="2"/>
              <a:buAutoNum type="arabicPeriod"/>
            </a:pPr>
            <a:r>
              <a:rPr lang="en-US" altLang="en-US" smtClean="0"/>
              <a:t>Information and Communications</a:t>
            </a:r>
          </a:p>
          <a:p>
            <a:pPr marL="552450" indent="-552450" eaLnBrk="1" hangingPunct="1">
              <a:buFont typeface="Wingdings" pitchFamily="2" charset="2"/>
              <a:buAutoNum type="arabicPeriod"/>
            </a:pPr>
            <a:r>
              <a:rPr lang="en-US" altLang="en-US" smtClean="0"/>
              <a:t>Built Environment</a:t>
            </a:r>
          </a:p>
          <a:p>
            <a:pPr marL="552450" indent="-552450" eaLnBrk="1" hangingPunct="1">
              <a:buFont typeface="Wingdings" pitchFamily="2" charset="2"/>
              <a:buAutoNum type="arabicPeriod"/>
            </a:pPr>
            <a:r>
              <a:rPr lang="en-US" altLang="en-US" smtClean="0"/>
              <a:t>Employment</a:t>
            </a:r>
          </a:p>
          <a:p>
            <a:pPr marL="552450" indent="-552450" eaLnBrk="1" hangingPunct="1">
              <a:buFont typeface="Wingdings" pitchFamily="2" charset="2"/>
              <a:buAutoNum type="arabicPeriod"/>
            </a:pPr>
            <a:r>
              <a:rPr lang="en-US" altLang="en-US" smtClean="0"/>
              <a:t>Transportation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381000"/>
            <a:ext cx="7772400" cy="838200"/>
          </a:xfrm>
        </p:spPr>
        <p:txBody>
          <a:bodyPr/>
          <a:lstStyle/>
          <a:p>
            <a:pPr eaLnBrk="1" hangingPunct="1"/>
            <a:r>
              <a:rPr lang="en-US" altLang="en-US" sz="3200" smtClean="0"/>
              <a:t>How Accessibility Standards Become Law</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z="2100" smtClean="0"/>
              <a:t>Standards Development Committees (SDCs) draft proposed accessibility standards for the five key areas</a:t>
            </a:r>
          </a:p>
          <a:p>
            <a:pPr eaLnBrk="1" hangingPunct="1">
              <a:lnSpc>
                <a:spcPct val="90000"/>
              </a:lnSpc>
            </a:pPr>
            <a:r>
              <a:rPr lang="en-US" altLang="en-US" sz="2100" smtClean="0"/>
              <a:t>Proposed accessibility standards put forward for public review</a:t>
            </a:r>
          </a:p>
          <a:p>
            <a:pPr eaLnBrk="1" hangingPunct="1">
              <a:lnSpc>
                <a:spcPct val="90000"/>
              </a:lnSpc>
            </a:pPr>
            <a:r>
              <a:rPr lang="en-US" altLang="en-US" sz="2100" smtClean="0"/>
              <a:t>Feedback incorporated</a:t>
            </a:r>
          </a:p>
          <a:p>
            <a:pPr eaLnBrk="1" hangingPunct="1">
              <a:lnSpc>
                <a:spcPct val="90000"/>
              </a:lnSpc>
            </a:pPr>
            <a:r>
              <a:rPr lang="en-US" altLang="en-US" sz="2100" smtClean="0"/>
              <a:t>Final proposed accessibility standards submitted to Minister of Community and Social Services (MCSS) </a:t>
            </a:r>
          </a:p>
          <a:p>
            <a:pPr eaLnBrk="1" hangingPunct="1">
              <a:lnSpc>
                <a:spcPct val="90000"/>
              </a:lnSpc>
            </a:pPr>
            <a:r>
              <a:rPr lang="en-US" altLang="en-US" sz="2100" smtClean="0"/>
              <a:t>Within 90 days all, part, or revisions of proposed accessibility standards enacted as legislation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381000"/>
            <a:ext cx="7772400" cy="838200"/>
          </a:xfrm>
        </p:spPr>
        <p:txBody>
          <a:bodyPr/>
          <a:lstStyle/>
          <a:p>
            <a:pPr eaLnBrk="1" hangingPunct="1"/>
            <a:r>
              <a:rPr lang="en-US" altLang="en-US" sz="3200" smtClean="0"/>
              <a:t>Accessibility Standards for Customer Service</a:t>
            </a:r>
          </a:p>
        </p:txBody>
      </p:sp>
      <p:sp>
        <p:nvSpPr>
          <p:cNvPr id="21507" name="Rectangle 3"/>
          <p:cNvSpPr>
            <a:spLocks noGrp="1" noChangeArrowheads="1"/>
          </p:cNvSpPr>
          <p:nvPr>
            <p:ph type="body" idx="1"/>
          </p:nvPr>
        </p:nvSpPr>
        <p:spPr/>
        <p:txBody>
          <a:bodyPr/>
          <a:lstStyle/>
          <a:p>
            <a:pPr eaLnBrk="1" hangingPunct="1">
              <a:lnSpc>
                <a:spcPct val="90000"/>
              </a:lnSpc>
            </a:pPr>
            <a:r>
              <a:rPr lang="en-US" altLang="en-US" sz="2400" smtClean="0"/>
              <a:t>First standard to become regulation came into force January 1, 2008</a:t>
            </a:r>
          </a:p>
          <a:p>
            <a:pPr eaLnBrk="1" hangingPunct="1">
              <a:lnSpc>
                <a:spcPct val="90000"/>
              </a:lnSpc>
            </a:pPr>
            <a:r>
              <a:rPr lang="en-US" altLang="en-US" sz="2400" smtClean="0"/>
              <a:t>Public Sector compliance by January 1, 2010</a:t>
            </a:r>
          </a:p>
          <a:p>
            <a:pPr eaLnBrk="1" hangingPunct="1">
              <a:lnSpc>
                <a:spcPct val="90000"/>
              </a:lnSpc>
            </a:pPr>
            <a:r>
              <a:rPr lang="en-US" altLang="en-US" sz="2400" smtClean="0"/>
              <a:t>Private Sector compliance by January 1, 2012</a:t>
            </a:r>
          </a:p>
          <a:p>
            <a:pPr eaLnBrk="1" hangingPunct="1">
              <a:lnSpc>
                <a:spcPct val="90000"/>
              </a:lnSpc>
            </a:pPr>
            <a:r>
              <a:rPr lang="en-US" altLang="en-US" sz="2400" smtClean="0"/>
              <a:t>Applies to all organizations and businesses with one or more employees</a:t>
            </a:r>
          </a:p>
          <a:p>
            <a:pPr eaLnBrk="1" hangingPunct="1">
              <a:lnSpc>
                <a:spcPct val="90000"/>
              </a:lnSpc>
            </a:pPr>
            <a:r>
              <a:rPr lang="en-US" altLang="en-US" sz="2400" smtClean="0"/>
              <a:t>Churches will have to comply by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19200" y="381000"/>
            <a:ext cx="7696200" cy="838200"/>
          </a:xfrm>
        </p:spPr>
        <p:txBody>
          <a:bodyPr/>
          <a:lstStyle/>
          <a:p>
            <a:pPr eaLnBrk="1" hangingPunct="1"/>
            <a:r>
              <a:rPr lang="en-US" altLang="en-US" smtClean="0"/>
              <a:t>Requirements</a:t>
            </a:r>
          </a:p>
        </p:txBody>
      </p:sp>
      <p:sp>
        <p:nvSpPr>
          <p:cNvPr id="22531" name="Rectangle 3"/>
          <p:cNvSpPr>
            <a:spLocks noGrp="1" noChangeArrowheads="1"/>
          </p:cNvSpPr>
          <p:nvPr>
            <p:ph type="body" idx="1"/>
          </p:nvPr>
        </p:nvSpPr>
        <p:spPr/>
        <p:txBody>
          <a:bodyPr/>
          <a:lstStyle/>
          <a:p>
            <a:pPr marL="552450" indent="-552450" eaLnBrk="1" hangingPunct="1">
              <a:buFont typeface="Wingdings" pitchFamily="2" charset="2"/>
              <a:buAutoNum type="arabicPeriod"/>
            </a:pPr>
            <a:r>
              <a:rPr lang="en-US" altLang="en-US" sz="2400" smtClean="0"/>
              <a:t>Establish policies, practices and           procedures on providing programs and services to people with disabilities.</a:t>
            </a:r>
          </a:p>
          <a:p>
            <a:pPr marL="552450" indent="-552450" eaLnBrk="1" hangingPunct="1">
              <a:buFont typeface="Wingdings" pitchFamily="2" charset="2"/>
              <a:buAutoNum type="arabicPeriod"/>
            </a:pPr>
            <a:endParaRPr lang="en-US" altLang="en-US" sz="2400" smtClean="0"/>
          </a:p>
          <a:p>
            <a:pPr marL="552450" indent="-552450" eaLnBrk="1" hangingPunct="1">
              <a:buFont typeface="Wingdings" pitchFamily="2" charset="2"/>
              <a:buAutoNum type="arabicPeriod"/>
            </a:pPr>
            <a:r>
              <a:rPr lang="en-US" altLang="en-US" sz="2400" smtClean="0"/>
              <a:t>Use reasonable efforts to ensure that your policies, practices and procedures are consistent with the core principles of independence, dignity, integration and equality of opportunity.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19200" y="381000"/>
            <a:ext cx="7696200" cy="838200"/>
          </a:xfrm>
        </p:spPr>
        <p:txBody>
          <a:bodyPr/>
          <a:lstStyle/>
          <a:p>
            <a:pPr eaLnBrk="1" hangingPunct="1"/>
            <a:r>
              <a:rPr lang="en-US" altLang="en-US" smtClean="0"/>
              <a:t>Requirements continued….</a:t>
            </a:r>
          </a:p>
        </p:txBody>
      </p:sp>
      <p:sp>
        <p:nvSpPr>
          <p:cNvPr id="23555" name="Rectangle 3"/>
          <p:cNvSpPr>
            <a:spLocks noGrp="1" noChangeArrowheads="1"/>
          </p:cNvSpPr>
          <p:nvPr>
            <p:ph type="body" idx="1"/>
          </p:nvPr>
        </p:nvSpPr>
        <p:spPr/>
        <p:txBody>
          <a:bodyPr/>
          <a:lstStyle/>
          <a:p>
            <a:pPr marL="552450" indent="-552450" eaLnBrk="1" hangingPunct="1">
              <a:lnSpc>
                <a:spcPct val="90000"/>
              </a:lnSpc>
              <a:buFont typeface="Wingdings" pitchFamily="2" charset="2"/>
              <a:buAutoNum type="arabicPeriod" startAt="3"/>
            </a:pPr>
            <a:r>
              <a:rPr lang="en-US" altLang="en-US" smtClean="0"/>
              <a:t>Set a policy on allowing people to use their own personal assistive devices to access your programs and services.</a:t>
            </a:r>
          </a:p>
          <a:p>
            <a:pPr marL="552450" indent="-552450" eaLnBrk="1" hangingPunct="1">
              <a:lnSpc>
                <a:spcPct val="90000"/>
              </a:lnSpc>
              <a:buFont typeface="Wingdings" pitchFamily="2" charset="2"/>
              <a:buAutoNum type="arabicPeriod" startAt="3"/>
            </a:pPr>
            <a:endParaRPr lang="en-US" altLang="en-US" smtClean="0"/>
          </a:p>
          <a:p>
            <a:pPr marL="552450" indent="-552450" eaLnBrk="1" hangingPunct="1">
              <a:lnSpc>
                <a:spcPct val="90000"/>
              </a:lnSpc>
              <a:buFont typeface="Wingdings" pitchFamily="2" charset="2"/>
              <a:buAutoNum type="arabicPeriod" startAt="3"/>
            </a:pPr>
            <a:r>
              <a:rPr lang="en-US" altLang="en-US" smtClean="0"/>
              <a:t>Communicate with a person with a disability in a manner that takes into account his or her disability.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457200"/>
            <a:ext cx="7696200" cy="838200"/>
          </a:xfrm>
        </p:spPr>
        <p:txBody>
          <a:bodyPr/>
          <a:lstStyle/>
          <a:p>
            <a:pPr eaLnBrk="1" hangingPunct="1"/>
            <a:r>
              <a:rPr lang="en-US" altLang="en-US" smtClean="0"/>
              <a:t>Requirements continued…</a:t>
            </a:r>
          </a:p>
        </p:txBody>
      </p:sp>
      <p:sp>
        <p:nvSpPr>
          <p:cNvPr id="24579" name="Rectangle 3"/>
          <p:cNvSpPr>
            <a:spLocks noGrp="1" noChangeArrowheads="1"/>
          </p:cNvSpPr>
          <p:nvPr>
            <p:ph type="body" idx="1"/>
          </p:nvPr>
        </p:nvSpPr>
        <p:spPr/>
        <p:txBody>
          <a:bodyPr/>
          <a:lstStyle/>
          <a:p>
            <a:pPr marL="552450" indent="-552450" eaLnBrk="1" hangingPunct="1">
              <a:lnSpc>
                <a:spcPct val="90000"/>
              </a:lnSpc>
              <a:buFont typeface="Wingdings" pitchFamily="2" charset="2"/>
              <a:buAutoNum type="arabicPeriod" startAt="5"/>
            </a:pPr>
            <a:r>
              <a:rPr lang="en-US" altLang="en-US" sz="2100" smtClean="0"/>
              <a:t>Allow people with disabilities to be accompanied by their guide dog or service animal in those areas of the premises you own or operate that are open to the public, unless the animal is excluded. If a service animal is excluded, use other measures to provide services to the person with a disability.</a:t>
            </a:r>
          </a:p>
          <a:p>
            <a:pPr marL="552450" indent="-552450" eaLnBrk="1" hangingPunct="1">
              <a:lnSpc>
                <a:spcPct val="90000"/>
              </a:lnSpc>
              <a:buFont typeface="Wingdings" pitchFamily="2" charset="2"/>
              <a:buAutoNum type="arabicPeriod" startAt="5"/>
            </a:pPr>
            <a:endParaRPr lang="en-US" altLang="en-US" sz="2100" smtClean="0"/>
          </a:p>
          <a:p>
            <a:pPr marL="552450" indent="-552450" eaLnBrk="1" hangingPunct="1">
              <a:lnSpc>
                <a:spcPct val="90000"/>
              </a:lnSpc>
              <a:buFont typeface="Wingdings" pitchFamily="2" charset="2"/>
              <a:buAutoNum type="arabicPeriod" startAt="5"/>
            </a:pPr>
            <a:r>
              <a:rPr lang="en-US" altLang="en-US" sz="2100" smtClean="0"/>
              <a:t>Permit people with disabilities who use a support</a:t>
            </a:r>
          </a:p>
          <a:p>
            <a:pPr marL="552450" indent="-552450" eaLnBrk="1" hangingPunct="1">
              <a:lnSpc>
                <a:spcPct val="90000"/>
              </a:lnSpc>
              <a:buFont typeface="Wingdings" pitchFamily="2" charset="2"/>
              <a:buNone/>
            </a:pPr>
            <a:r>
              <a:rPr lang="en-US" altLang="en-US" sz="2100" smtClean="0"/>
              <a:t>    	person to bring that person with them while accessing programs or services that are open to the public or third parties.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381000"/>
            <a:ext cx="7848600" cy="838200"/>
          </a:xfrm>
        </p:spPr>
        <p:txBody>
          <a:bodyPr/>
          <a:lstStyle/>
          <a:p>
            <a:pPr eaLnBrk="1" hangingPunct="1"/>
            <a:r>
              <a:rPr lang="en-US" altLang="en-US" smtClean="0"/>
              <a:t>Requirements continued…</a:t>
            </a:r>
          </a:p>
        </p:txBody>
      </p:sp>
      <p:sp>
        <p:nvSpPr>
          <p:cNvPr id="25603" name="Rectangle 3"/>
          <p:cNvSpPr>
            <a:spLocks noGrp="1" noChangeArrowheads="1"/>
          </p:cNvSpPr>
          <p:nvPr>
            <p:ph type="body" idx="1"/>
          </p:nvPr>
        </p:nvSpPr>
        <p:spPr/>
        <p:txBody>
          <a:bodyPr/>
          <a:lstStyle/>
          <a:p>
            <a:pPr marL="552450" indent="-552450" eaLnBrk="1" hangingPunct="1">
              <a:buFont typeface="Wingdings" pitchFamily="2" charset="2"/>
              <a:buAutoNum type="arabicPeriod" startAt="7"/>
            </a:pPr>
            <a:r>
              <a:rPr lang="en-US" altLang="en-US" sz="2500" smtClean="0"/>
              <a:t>Where program fees are charged,        provide notice ahead of time on what admission, if any, would be charged for a support person of a person with a disability.</a:t>
            </a:r>
          </a:p>
          <a:p>
            <a:pPr marL="552450" indent="-552450" eaLnBrk="1" hangingPunct="1">
              <a:buFont typeface="Wingdings" pitchFamily="2" charset="2"/>
              <a:buAutoNum type="arabicPeriod" startAt="7"/>
            </a:pPr>
            <a:endParaRPr lang="en-US" altLang="en-US" sz="2500" smtClean="0"/>
          </a:p>
          <a:p>
            <a:pPr marL="552450" indent="-552450" eaLnBrk="1" hangingPunct="1">
              <a:buFont typeface="Wingdings" pitchFamily="2" charset="2"/>
              <a:buAutoNum type="arabicPeriod" startAt="7"/>
            </a:pPr>
            <a:r>
              <a:rPr lang="en-US" altLang="en-US" sz="2500" smtClean="0"/>
              <a:t>Provide notice when facilities or services that people with disabilities rely on to access your programs or services are temporarily disrupted.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381000"/>
            <a:ext cx="7696200" cy="838200"/>
          </a:xfrm>
        </p:spPr>
        <p:txBody>
          <a:bodyPr/>
          <a:lstStyle/>
          <a:p>
            <a:pPr eaLnBrk="1" hangingPunct="1"/>
            <a:r>
              <a:rPr lang="en-US" altLang="en-US" smtClean="0"/>
              <a:t>Who needs accessibility?</a:t>
            </a:r>
          </a:p>
        </p:txBody>
      </p:sp>
      <p:sp>
        <p:nvSpPr>
          <p:cNvPr id="8195" name="Rectangle 3"/>
          <p:cNvSpPr>
            <a:spLocks noGrp="1" noChangeArrowheads="1"/>
          </p:cNvSpPr>
          <p:nvPr>
            <p:ph type="body" idx="1"/>
          </p:nvPr>
        </p:nvSpPr>
        <p:spPr/>
        <p:txBody>
          <a:bodyPr/>
          <a:lstStyle/>
          <a:p>
            <a:pPr eaLnBrk="1" hangingPunct="1">
              <a:buFont typeface="Wingdings" pitchFamily="2" charset="2"/>
              <a:buNone/>
            </a:pPr>
            <a:r>
              <a:rPr lang="en-US" altLang="en-US" smtClean="0"/>
              <a:t>You can’t always tell when</a:t>
            </a:r>
          </a:p>
          <a:p>
            <a:pPr eaLnBrk="1" hangingPunct="1">
              <a:buFont typeface="Wingdings" pitchFamily="2" charset="2"/>
              <a:buNone/>
            </a:pPr>
            <a:r>
              <a:rPr lang="en-US" altLang="en-US" smtClean="0"/>
              <a:t>someone has a disability.</a:t>
            </a:r>
          </a:p>
          <a:p>
            <a:pPr eaLnBrk="1" hangingPunct="1">
              <a:buFont typeface="Wingdings" pitchFamily="2" charset="2"/>
              <a:buNone/>
            </a:pPr>
            <a:r>
              <a:rPr lang="en-US" altLang="en-US" smtClean="0"/>
              <a:t>Disabilities come in many forms:</a:t>
            </a:r>
          </a:p>
          <a:p>
            <a:pPr eaLnBrk="1" hangingPunct="1"/>
            <a:r>
              <a:rPr lang="en-US" altLang="en-US" smtClean="0"/>
              <a:t>Visible</a:t>
            </a:r>
          </a:p>
          <a:p>
            <a:pPr eaLnBrk="1" hangingPunct="1"/>
            <a:r>
              <a:rPr lang="en-US" altLang="en-US" smtClean="0"/>
              <a:t>Non-visible</a:t>
            </a:r>
          </a:p>
          <a:p>
            <a:pPr eaLnBrk="1" hangingPunct="1"/>
            <a:r>
              <a:rPr lang="en-US" altLang="en-US" smtClean="0"/>
              <a:t>Permanent</a:t>
            </a:r>
          </a:p>
          <a:p>
            <a:pPr eaLnBrk="1" hangingPunct="1"/>
            <a:r>
              <a:rPr lang="en-US" altLang="en-US" smtClean="0"/>
              <a:t>Non-permanent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381000"/>
            <a:ext cx="7696200" cy="838200"/>
          </a:xfrm>
        </p:spPr>
        <p:txBody>
          <a:bodyPr/>
          <a:lstStyle/>
          <a:p>
            <a:pPr eaLnBrk="1" hangingPunct="1"/>
            <a:r>
              <a:rPr lang="en-US" altLang="en-US" smtClean="0"/>
              <a:t>Requirements continued…</a:t>
            </a:r>
          </a:p>
        </p:txBody>
      </p:sp>
      <p:sp>
        <p:nvSpPr>
          <p:cNvPr id="26627" name="Rectangle 3"/>
          <p:cNvSpPr>
            <a:spLocks noGrp="1" noChangeArrowheads="1"/>
          </p:cNvSpPr>
          <p:nvPr>
            <p:ph type="body" idx="1"/>
          </p:nvPr>
        </p:nvSpPr>
        <p:spPr/>
        <p:txBody>
          <a:bodyPr/>
          <a:lstStyle/>
          <a:p>
            <a:pPr marL="552450" indent="-552450" eaLnBrk="1" hangingPunct="1">
              <a:lnSpc>
                <a:spcPct val="90000"/>
              </a:lnSpc>
              <a:buFont typeface="Wingdings" pitchFamily="2" charset="2"/>
              <a:buAutoNum type="arabicPeriod" startAt="9"/>
            </a:pPr>
            <a:r>
              <a:rPr lang="en-US" altLang="en-US" sz="2100" smtClean="0"/>
              <a:t>Train staff, volunteers, contractors and any other people who interact with the public or other third parties on your behalf on a number of topics as outlined in the customer service standard.</a:t>
            </a:r>
          </a:p>
          <a:p>
            <a:pPr marL="552450" indent="-552450" eaLnBrk="1" hangingPunct="1">
              <a:lnSpc>
                <a:spcPct val="90000"/>
              </a:lnSpc>
              <a:buFont typeface="Wingdings" pitchFamily="2" charset="2"/>
              <a:buAutoNum type="arabicPeriod" startAt="9"/>
            </a:pPr>
            <a:endParaRPr lang="en-US" altLang="en-US" sz="2100" smtClean="0"/>
          </a:p>
          <a:p>
            <a:pPr marL="552450" indent="-552450" eaLnBrk="1" hangingPunct="1">
              <a:lnSpc>
                <a:spcPct val="90000"/>
              </a:lnSpc>
              <a:buFont typeface="Wingdings" pitchFamily="2" charset="2"/>
              <a:buAutoNum type="arabicPeriod" startAt="9"/>
            </a:pPr>
            <a:r>
              <a:rPr lang="en-US" altLang="en-US" sz="2100" smtClean="0"/>
              <a:t>Train staff, volunteers, contractors and any other people who are involved in developing your policies, practices and procedures on the provision of programs and services on a number of topics as outlined in the customer service standard.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43000" y="381000"/>
            <a:ext cx="7772400" cy="838200"/>
          </a:xfrm>
        </p:spPr>
        <p:txBody>
          <a:bodyPr/>
          <a:lstStyle/>
          <a:p>
            <a:pPr eaLnBrk="1" hangingPunct="1"/>
            <a:r>
              <a:rPr lang="en-US" altLang="en-US" smtClean="0"/>
              <a:t>Requirements continued…</a:t>
            </a:r>
          </a:p>
        </p:txBody>
      </p:sp>
      <p:sp>
        <p:nvSpPr>
          <p:cNvPr id="27651" name="Rectangle 3"/>
          <p:cNvSpPr>
            <a:spLocks noGrp="1" noChangeArrowheads="1"/>
          </p:cNvSpPr>
          <p:nvPr>
            <p:ph type="body" idx="1"/>
          </p:nvPr>
        </p:nvSpPr>
        <p:spPr/>
        <p:txBody>
          <a:bodyPr/>
          <a:lstStyle/>
          <a:p>
            <a:pPr marL="552450" indent="-552450" eaLnBrk="1" hangingPunct="1">
              <a:buFont typeface="Wingdings" pitchFamily="2" charset="2"/>
              <a:buAutoNum type="arabicPeriod" startAt="11"/>
            </a:pPr>
            <a:r>
              <a:rPr lang="en-US" altLang="en-US" smtClean="0"/>
              <a:t>Establish a process for people to provide feedback on how you provide programs or services to people with disabilities and how you will respond to any feedback and take action on any complaints. Make the information about your feedback process readily available to the public.</a:t>
            </a:r>
          </a:p>
          <a:p>
            <a:pPr marL="552450" indent="-552450" eaLnBrk="1" hangingPunct="1">
              <a:buFont typeface="Wingdings" pitchFamily="2" charset="2"/>
              <a:buNone/>
            </a:pPr>
            <a:endParaRPr lang="en-US" altLang="en-US" smtClean="0"/>
          </a:p>
          <a:p>
            <a:pPr marL="552450" indent="-552450" eaLnBrk="1" hangingPunct="1">
              <a:buFont typeface="Wingdings" pitchFamily="2" charset="2"/>
              <a:buAutoNum type="arabicPeriod"/>
            </a:pPr>
            <a:endParaRPr lang="en-US" altLang="en-US" smtClean="0"/>
          </a:p>
          <a:p>
            <a:pPr marL="552450" indent="-552450" eaLnBrk="1" hangingPunct="1">
              <a:buFont typeface="Wingdings" pitchFamily="2" charset="2"/>
              <a:buAutoNum type="arabicPeriod"/>
            </a:pPr>
            <a:endParaRPr lang="en-US" altLang="en-US" smtClean="0"/>
          </a:p>
          <a:p>
            <a:pPr marL="552450" indent="-552450" eaLnBrk="1" hangingPunct="1">
              <a:buFont typeface="Wingdings" pitchFamily="2" charset="2"/>
              <a:buAutoNum type="arabicPeriod"/>
            </a:pPr>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381000"/>
            <a:ext cx="7772400" cy="838200"/>
          </a:xfrm>
        </p:spPr>
        <p:txBody>
          <a:bodyPr/>
          <a:lstStyle/>
          <a:p>
            <a:pPr eaLnBrk="1" hangingPunct="1"/>
            <a:r>
              <a:rPr lang="en-US" altLang="en-US" sz="3200" smtClean="0"/>
              <a:t>Churches Guide to the</a:t>
            </a:r>
            <a:br>
              <a:rPr lang="en-US" altLang="en-US" sz="3200" smtClean="0"/>
            </a:br>
            <a:r>
              <a:rPr lang="en-US" altLang="en-US" sz="3200" smtClean="0"/>
              <a:t>Customer Service Standard</a:t>
            </a:r>
          </a:p>
        </p:txBody>
      </p:sp>
      <p:sp>
        <p:nvSpPr>
          <p:cNvPr id="28675" name="Rectangle 3"/>
          <p:cNvSpPr>
            <a:spLocks noGrp="1" noChangeArrowheads="1"/>
          </p:cNvSpPr>
          <p:nvPr>
            <p:ph type="body" idx="1"/>
          </p:nvPr>
        </p:nvSpPr>
        <p:spPr/>
        <p:txBody>
          <a:bodyPr/>
          <a:lstStyle/>
          <a:p>
            <a:pPr marL="552450" indent="-552450" eaLnBrk="1" hangingPunct="1">
              <a:lnSpc>
                <a:spcPct val="80000"/>
              </a:lnSpc>
              <a:buFont typeface="Wingdings" pitchFamily="2" charset="2"/>
              <a:buNone/>
            </a:pPr>
            <a:r>
              <a:rPr lang="en-US" altLang="en-US" sz="1900" smtClean="0"/>
              <a:t>The guide is an important reference document for</a:t>
            </a:r>
          </a:p>
          <a:p>
            <a:pPr marL="552450" indent="-552450" eaLnBrk="1" hangingPunct="1">
              <a:lnSpc>
                <a:spcPct val="80000"/>
              </a:lnSpc>
              <a:buFont typeface="Wingdings" pitchFamily="2" charset="2"/>
              <a:buNone/>
            </a:pPr>
            <a:r>
              <a:rPr lang="en-US" altLang="en-US" sz="1900" smtClean="0"/>
              <a:t>church administrators and includes:</a:t>
            </a:r>
          </a:p>
          <a:p>
            <a:pPr marL="552450" indent="-552450" eaLnBrk="1" hangingPunct="1">
              <a:lnSpc>
                <a:spcPct val="80000"/>
              </a:lnSpc>
              <a:buFont typeface="Wingdings" pitchFamily="2" charset="2"/>
              <a:buNone/>
            </a:pPr>
            <a:endParaRPr lang="en-US" altLang="en-US" sz="1900" smtClean="0"/>
          </a:p>
          <a:p>
            <a:pPr marL="552450" indent="-552450" eaLnBrk="1" hangingPunct="1">
              <a:lnSpc>
                <a:spcPct val="80000"/>
              </a:lnSpc>
              <a:buFont typeface="Wingdings" pitchFamily="2" charset="2"/>
              <a:buAutoNum type="arabicPeriod"/>
            </a:pPr>
            <a:r>
              <a:rPr lang="en-US" altLang="en-US" sz="1900" smtClean="0"/>
              <a:t>Suggestions on how church can meet each of the eleven specific requirements under the legislation</a:t>
            </a:r>
          </a:p>
          <a:p>
            <a:pPr marL="552450" indent="-552450" eaLnBrk="1" hangingPunct="1">
              <a:lnSpc>
                <a:spcPct val="80000"/>
              </a:lnSpc>
              <a:buFont typeface="Wingdings" pitchFamily="2" charset="2"/>
              <a:buAutoNum type="arabicPeriod"/>
            </a:pPr>
            <a:r>
              <a:rPr lang="en-US" altLang="en-US" sz="1900" smtClean="0"/>
              <a:t>Templates for:</a:t>
            </a:r>
          </a:p>
          <a:p>
            <a:pPr marL="552450" indent="-552450" eaLnBrk="1" hangingPunct="1">
              <a:lnSpc>
                <a:spcPct val="80000"/>
              </a:lnSpc>
            </a:pPr>
            <a:r>
              <a:rPr lang="en-US" altLang="en-US" sz="1900" smtClean="0"/>
              <a:t>Creating accessibility policies</a:t>
            </a:r>
          </a:p>
          <a:p>
            <a:pPr marL="552450" indent="-552450" eaLnBrk="1" hangingPunct="1">
              <a:lnSpc>
                <a:spcPct val="80000"/>
              </a:lnSpc>
            </a:pPr>
            <a:r>
              <a:rPr lang="en-US" altLang="en-US" sz="1900" smtClean="0"/>
              <a:t>Receiving member feedback on accessibility</a:t>
            </a:r>
          </a:p>
          <a:p>
            <a:pPr marL="552450" indent="-552450" eaLnBrk="1" hangingPunct="1">
              <a:lnSpc>
                <a:spcPct val="80000"/>
              </a:lnSpc>
            </a:pPr>
            <a:r>
              <a:rPr lang="en-US" altLang="en-US" sz="1900" smtClean="0"/>
              <a:t>Providing notice of disruption of service</a:t>
            </a:r>
          </a:p>
          <a:p>
            <a:pPr marL="552450" indent="-552450" eaLnBrk="1" hangingPunct="1">
              <a:lnSpc>
                <a:spcPct val="80000"/>
              </a:lnSpc>
              <a:buFont typeface="Wingdings" pitchFamily="2" charset="2"/>
              <a:buNone/>
            </a:pPr>
            <a:endParaRPr lang="en-US" altLang="en-US" sz="1900" smtClean="0"/>
          </a:p>
          <a:p>
            <a:pPr marL="552450" indent="-552450" eaLnBrk="1" hangingPunct="1">
              <a:lnSpc>
                <a:spcPct val="80000"/>
              </a:lnSpc>
              <a:buFont typeface="Wingdings" pitchFamily="2" charset="2"/>
              <a:buNone/>
            </a:pPr>
            <a:r>
              <a:rPr lang="en-US" altLang="en-US" sz="2000" smtClean="0"/>
              <a:t>Please review this important document at</a:t>
            </a:r>
          </a:p>
          <a:p>
            <a:pPr marL="552450" indent="-552450" eaLnBrk="1" hangingPunct="1">
              <a:lnSpc>
                <a:spcPct val="80000"/>
              </a:lnSpc>
              <a:buFont typeface="Wingdings" pitchFamily="2" charset="2"/>
              <a:buNone/>
            </a:pPr>
            <a:r>
              <a:rPr lang="en-US" altLang="en-US" sz="2000" smtClean="0"/>
              <a:t>your convenience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Author</a:t>
            </a:r>
          </a:p>
        </p:txBody>
      </p:sp>
      <p:sp>
        <p:nvSpPr>
          <p:cNvPr id="29699"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r>
              <a:rPr lang="en-US" altLang="en-US" smtClean="0"/>
              <a:t>The information contained within is based on the Accessibility Standards for Customer Services (Ontario Regulation 429/07) and was adapted and formulated by Christian Horizons for use in churches.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381000"/>
            <a:ext cx="7848600" cy="838200"/>
          </a:xfrm>
        </p:spPr>
        <p:txBody>
          <a:bodyPr/>
          <a:lstStyle/>
          <a:p>
            <a:pPr eaLnBrk="1" hangingPunct="1"/>
            <a:r>
              <a:rPr lang="en-US" altLang="en-US" smtClean="0"/>
              <a:t>What is a disability?</a:t>
            </a:r>
          </a:p>
        </p:txBody>
      </p:sp>
      <p:sp>
        <p:nvSpPr>
          <p:cNvPr id="921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500" smtClean="0"/>
              <a:t>People can have one or a combination of</a:t>
            </a:r>
          </a:p>
          <a:p>
            <a:pPr eaLnBrk="1" hangingPunct="1">
              <a:lnSpc>
                <a:spcPct val="90000"/>
              </a:lnSpc>
              <a:buFont typeface="Wingdings" pitchFamily="2" charset="2"/>
              <a:buNone/>
            </a:pPr>
            <a:r>
              <a:rPr lang="en-US" altLang="en-US" sz="2500" smtClean="0"/>
              <a:t>the following:</a:t>
            </a:r>
          </a:p>
          <a:p>
            <a:pPr eaLnBrk="1" hangingPunct="1">
              <a:lnSpc>
                <a:spcPct val="90000"/>
              </a:lnSpc>
            </a:pPr>
            <a:r>
              <a:rPr lang="en-US" altLang="en-US" sz="2500" smtClean="0"/>
              <a:t>physical disabilities</a:t>
            </a:r>
          </a:p>
          <a:p>
            <a:pPr eaLnBrk="1" hangingPunct="1">
              <a:lnSpc>
                <a:spcPct val="90000"/>
              </a:lnSpc>
            </a:pPr>
            <a:r>
              <a:rPr lang="en-US" altLang="en-US" sz="2500" smtClean="0"/>
              <a:t>vision loss</a:t>
            </a:r>
          </a:p>
          <a:p>
            <a:pPr eaLnBrk="1" hangingPunct="1">
              <a:lnSpc>
                <a:spcPct val="90000"/>
              </a:lnSpc>
            </a:pPr>
            <a:r>
              <a:rPr lang="en-US" altLang="en-US" sz="2500" smtClean="0"/>
              <a:t>deafness or being hard of hearing</a:t>
            </a:r>
          </a:p>
          <a:p>
            <a:pPr eaLnBrk="1" hangingPunct="1">
              <a:lnSpc>
                <a:spcPct val="90000"/>
              </a:lnSpc>
            </a:pPr>
            <a:r>
              <a:rPr lang="en-US" altLang="en-US" sz="2500" smtClean="0"/>
              <a:t>intellectual or developmental disabilities</a:t>
            </a:r>
          </a:p>
          <a:p>
            <a:pPr eaLnBrk="1" hangingPunct="1">
              <a:lnSpc>
                <a:spcPct val="90000"/>
              </a:lnSpc>
            </a:pPr>
            <a:r>
              <a:rPr lang="en-US" altLang="en-US" sz="2500" smtClean="0"/>
              <a:t>learning disabilities</a:t>
            </a:r>
          </a:p>
          <a:p>
            <a:pPr eaLnBrk="1" hangingPunct="1">
              <a:lnSpc>
                <a:spcPct val="90000"/>
              </a:lnSpc>
            </a:pPr>
            <a:r>
              <a:rPr lang="en-US" altLang="en-US" sz="2500" smtClean="0"/>
              <a:t>mental health disabilities</a:t>
            </a:r>
          </a:p>
          <a:p>
            <a:pPr eaLnBrk="1" hangingPunct="1">
              <a:lnSpc>
                <a:spcPct val="90000"/>
              </a:lnSpc>
            </a:pPr>
            <a:r>
              <a:rPr lang="en-US" altLang="en-US" sz="2500" smtClean="0"/>
              <a:t>other disabilities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381000"/>
            <a:ext cx="7772400" cy="838200"/>
          </a:xfrm>
        </p:spPr>
        <p:txBody>
          <a:bodyPr/>
          <a:lstStyle/>
          <a:p>
            <a:pPr eaLnBrk="1" hangingPunct="1"/>
            <a:r>
              <a:rPr lang="en-US" altLang="en-US" smtClean="0"/>
              <a:t>Churches</a:t>
            </a:r>
          </a:p>
        </p:txBody>
      </p:sp>
      <p:sp>
        <p:nvSpPr>
          <p:cNvPr id="10243" name="Rectangle 3"/>
          <p:cNvSpPr>
            <a:spLocks noGrp="1" noChangeArrowheads="1"/>
          </p:cNvSpPr>
          <p:nvPr>
            <p:ph type="body" idx="1"/>
          </p:nvPr>
        </p:nvSpPr>
        <p:spPr/>
        <p:txBody>
          <a:bodyPr/>
          <a:lstStyle/>
          <a:p>
            <a:pPr eaLnBrk="1" hangingPunct="1">
              <a:buFontTx/>
              <a:buNone/>
            </a:pPr>
            <a:r>
              <a:rPr lang="en-US" altLang="en-US" sz="4000" smtClean="0"/>
              <a:t>Churches are at the centre of</a:t>
            </a:r>
          </a:p>
          <a:p>
            <a:pPr eaLnBrk="1" hangingPunct="1">
              <a:buFontTx/>
              <a:buNone/>
            </a:pPr>
            <a:r>
              <a:rPr lang="en-US" altLang="en-US" sz="4000" smtClean="0"/>
              <a:t>communal life, ritual observance,</a:t>
            </a:r>
          </a:p>
          <a:p>
            <a:pPr eaLnBrk="1" hangingPunct="1">
              <a:buFontTx/>
              <a:buNone/>
            </a:pPr>
            <a:r>
              <a:rPr lang="en-US" altLang="en-US" sz="4000" smtClean="0"/>
              <a:t>and spiritual practice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466725"/>
            <a:ext cx="7223125" cy="596900"/>
          </a:xfrm>
        </p:spPr>
        <p:txBody>
          <a:bodyPr/>
          <a:lstStyle/>
          <a:p>
            <a:pPr eaLnBrk="1" hangingPunct="1"/>
            <a:r>
              <a:rPr lang="en-US" altLang="en-US" sz="3200" smtClean="0"/>
              <a:t>Churches and Disability</a:t>
            </a:r>
          </a:p>
        </p:txBody>
      </p:sp>
      <p:sp>
        <p:nvSpPr>
          <p:cNvPr id="11267" name="Rectangle 3"/>
          <p:cNvSpPr>
            <a:spLocks noGrp="1" noChangeArrowheads="1"/>
          </p:cNvSpPr>
          <p:nvPr>
            <p:ph type="body" idx="1"/>
          </p:nvPr>
        </p:nvSpPr>
        <p:spPr/>
        <p:txBody>
          <a:bodyPr/>
          <a:lstStyle/>
          <a:p>
            <a:pPr eaLnBrk="1" hangingPunct="1">
              <a:buFont typeface="Wingdings" pitchFamily="2" charset="2"/>
              <a:buNone/>
            </a:pPr>
            <a:r>
              <a:rPr lang="en-US" altLang="en-US" sz="2500" smtClean="0"/>
              <a:t>Studies and anecdotal evidence on</a:t>
            </a:r>
          </a:p>
          <a:p>
            <a:pPr eaLnBrk="1" hangingPunct="1">
              <a:buFont typeface="Wingdings" pitchFamily="2" charset="2"/>
              <a:buNone/>
            </a:pPr>
            <a:r>
              <a:rPr lang="en-US" altLang="en-US" sz="2500" smtClean="0"/>
              <a:t>people with disabilities support the:</a:t>
            </a:r>
          </a:p>
          <a:p>
            <a:pPr eaLnBrk="1" hangingPunct="1"/>
            <a:r>
              <a:rPr lang="en-US" altLang="en-US" sz="2500" smtClean="0"/>
              <a:t>importance of personal faith and spirituality</a:t>
            </a:r>
          </a:p>
          <a:p>
            <a:pPr eaLnBrk="1" hangingPunct="1"/>
            <a:r>
              <a:rPr lang="en-US" altLang="en-US" sz="2500" smtClean="0"/>
              <a:t>benefits of communal support from faith based communities</a:t>
            </a:r>
          </a:p>
          <a:p>
            <a:pPr eaLnBrk="1" hangingPunct="1">
              <a:buFont typeface="Wingdings" pitchFamily="2" charset="2"/>
              <a:buNone/>
            </a:pPr>
            <a:r>
              <a:rPr lang="en-US" altLang="en-US" sz="2500" smtClean="0"/>
              <a:t>Churches are and can be an</a:t>
            </a:r>
          </a:p>
          <a:p>
            <a:pPr eaLnBrk="1" hangingPunct="1">
              <a:buFont typeface="Wingdings" pitchFamily="2" charset="2"/>
              <a:buNone/>
            </a:pPr>
            <a:r>
              <a:rPr lang="en-US" altLang="en-US" sz="2500" smtClean="0"/>
              <a:t>important resource for people with</a:t>
            </a:r>
          </a:p>
          <a:p>
            <a:pPr eaLnBrk="1" hangingPunct="1">
              <a:buFont typeface="Wingdings" pitchFamily="2" charset="2"/>
              <a:buNone/>
            </a:pPr>
            <a:r>
              <a:rPr lang="en-US" altLang="en-US" sz="2500" smtClean="0"/>
              <a:t>disabilities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1447800" y="404813"/>
            <a:ext cx="6286500" cy="841375"/>
          </a:xfrm>
        </p:spPr>
        <p:txBody>
          <a:bodyPr/>
          <a:lstStyle/>
          <a:p>
            <a:pPr eaLnBrk="1" hangingPunct="1"/>
            <a:r>
              <a:rPr lang="en-US" altLang="en-US" sz="3200" smtClean="0"/>
              <a:t>Barriers to Accessibility</a:t>
            </a:r>
          </a:p>
        </p:txBody>
      </p:sp>
      <p:sp>
        <p:nvSpPr>
          <p:cNvPr id="12291" name="Rectangle 4"/>
          <p:cNvSpPr>
            <a:spLocks noGrp="1" noChangeArrowheads="1"/>
          </p:cNvSpPr>
          <p:nvPr>
            <p:ph type="body" idx="1"/>
          </p:nvPr>
        </p:nvSpPr>
        <p:spPr/>
        <p:txBody>
          <a:bodyPr/>
          <a:lstStyle/>
          <a:p>
            <a:pPr eaLnBrk="1" hangingPunct="1">
              <a:buFont typeface="Wingdings" pitchFamily="2" charset="2"/>
              <a:buNone/>
            </a:pPr>
            <a:r>
              <a:rPr lang="en-US" altLang="en-US" smtClean="0">
                <a:solidFill>
                  <a:schemeClr val="bg2"/>
                </a:solidFill>
              </a:rPr>
              <a:t>Barriers are:</a:t>
            </a:r>
          </a:p>
          <a:p>
            <a:pPr eaLnBrk="1" hangingPunct="1"/>
            <a:r>
              <a:rPr lang="en-US" altLang="en-US" smtClean="0">
                <a:solidFill>
                  <a:schemeClr val="bg2"/>
                </a:solidFill>
              </a:rPr>
              <a:t>obstacles that prevent people with</a:t>
            </a:r>
          </a:p>
          <a:p>
            <a:pPr eaLnBrk="1" hangingPunct="1">
              <a:buFont typeface="Wingdings" pitchFamily="2" charset="2"/>
              <a:buNone/>
            </a:pPr>
            <a:r>
              <a:rPr lang="en-US" altLang="en-US" smtClean="0">
                <a:solidFill>
                  <a:schemeClr val="bg2"/>
                </a:solidFill>
              </a:rPr>
              <a:t>  disabilities from fully participating in all aspects of society</a:t>
            </a:r>
          </a:p>
          <a:p>
            <a:pPr eaLnBrk="1" hangingPunct="1"/>
            <a:r>
              <a:rPr lang="en-US" altLang="en-US" smtClean="0">
                <a:solidFill>
                  <a:schemeClr val="bg2"/>
                </a:solidFill>
              </a:rPr>
              <a:t>visible — physical features of a building</a:t>
            </a:r>
          </a:p>
          <a:p>
            <a:pPr eaLnBrk="1" hangingPunct="1"/>
            <a:r>
              <a:rPr lang="en-US" altLang="en-US" smtClean="0">
                <a:solidFill>
                  <a:schemeClr val="bg2"/>
                </a:solidFill>
              </a:rPr>
              <a:t>invisible — attitudes, policies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9200" y="381000"/>
            <a:ext cx="7696200" cy="838200"/>
          </a:xfrm>
        </p:spPr>
        <p:txBody>
          <a:bodyPr/>
          <a:lstStyle/>
          <a:p>
            <a:pPr eaLnBrk="1" hangingPunct="1"/>
            <a:r>
              <a:rPr lang="en-US" altLang="en-US" smtClean="0"/>
              <a:t>Barriers in Churches</a:t>
            </a:r>
          </a:p>
        </p:txBody>
      </p:sp>
      <p:sp>
        <p:nvSpPr>
          <p:cNvPr id="1331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100" b="1" smtClean="0"/>
              <a:t>1. Architectural and physical features of buildings or spaces that cause problems for people with disabilities.</a:t>
            </a:r>
          </a:p>
          <a:p>
            <a:pPr eaLnBrk="1" hangingPunct="1">
              <a:lnSpc>
                <a:spcPct val="80000"/>
              </a:lnSpc>
              <a:buFont typeface="Wingdings" pitchFamily="2" charset="2"/>
              <a:buNone/>
            </a:pPr>
            <a:r>
              <a:rPr lang="en-US" altLang="en-US" sz="2100" u="sng" smtClean="0"/>
              <a:t>In the Sanctuary</a:t>
            </a:r>
          </a:p>
          <a:p>
            <a:pPr eaLnBrk="1" hangingPunct="1">
              <a:lnSpc>
                <a:spcPct val="80000"/>
              </a:lnSpc>
            </a:pPr>
            <a:r>
              <a:rPr lang="en-US" altLang="en-US" sz="2100" smtClean="0"/>
              <a:t>An inaccessible prayer platform</a:t>
            </a:r>
          </a:p>
          <a:p>
            <a:pPr eaLnBrk="1" hangingPunct="1">
              <a:lnSpc>
                <a:spcPct val="80000"/>
              </a:lnSpc>
            </a:pPr>
            <a:r>
              <a:rPr lang="en-US" altLang="en-US" sz="2100" smtClean="0"/>
              <a:t>Lack of seating options for church attendees in wheelchairs</a:t>
            </a:r>
          </a:p>
          <a:p>
            <a:pPr eaLnBrk="1" hangingPunct="1">
              <a:lnSpc>
                <a:spcPct val="80000"/>
              </a:lnSpc>
            </a:pPr>
            <a:r>
              <a:rPr lang="en-US" altLang="en-US" sz="2100" smtClean="0"/>
              <a:t>Poor lighting  </a:t>
            </a:r>
          </a:p>
          <a:p>
            <a:pPr eaLnBrk="1" hangingPunct="1">
              <a:lnSpc>
                <a:spcPct val="80000"/>
              </a:lnSpc>
              <a:buFont typeface="Wingdings" pitchFamily="2" charset="2"/>
              <a:buNone/>
            </a:pPr>
            <a:r>
              <a:rPr lang="en-US" altLang="en-US" sz="2100" u="sng" smtClean="0"/>
              <a:t>In General</a:t>
            </a:r>
          </a:p>
          <a:p>
            <a:pPr eaLnBrk="1" hangingPunct="1">
              <a:lnSpc>
                <a:spcPct val="80000"/>
              </a:lnSpc>
            </a:pPr>
            <a:r>
              <a:rPr lang="en-US" altLang="en-US" sz="2100" smtClean="0"/>
              <a:t>Inaccessible restrooms</a:t>
            </a:r>
          </a:p>
          <a:p>
            <a:pPr eaLnBrk="1" hangingPunct="1">
              <a:lnSpc>
                <a:spcPct val="80000"/>
              </a:lnSpc>
            </a:pPr>
            <a:r>
              <a:rPr lang="en-US" altLang="en-US" sz="2100" smtClean="0"/>
              <a:t>Narrow doorways</a:t>
            </a:r>
          </a:p>
          <a:p>
            <a:pPr eaLnBrk="1" hangingPunct="1">
              <a:lnSpc>
                <a:spcPct val="80000"/>
              </a:lnSpc>
            </a:pPr>
            <a:r>
              <a:rPr lang="en-US" altLang="en-US" sz="2100" smtClean="0"/>
              <a:t>Inaccessible floors/rooms</a:t>
            </a:r>
          </a:p>
          <a:p>
            <a:pPr eaLnBrk="1" hangingPunct="1">
              <a:lnSpc>
                <a:spcPct val="80000"/>
              </a:lnSpc>
            </a:pPr>
            <a:r>
              <a:rPr lang="en-US" altLang="en-US" sz="2100" smtClean="0"/>
              <a:t>No elevator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81000"/>
            <a:ext cx="7772400" cy="838200"/>
          </a:xfrm>
        </p:spPr>
        <p:txBody>
          <a:bodyPr/>
          <a:lstStyle/>
          <a:p>
            <a:pPr eaLnBrk="1" hangingPunct="1"/>
            <a:r>
              <a:rPr lang="en-US" altLang="en-US" smtClean="0"/>
              <a:t>Barriers in Churches</a:t>
            </a:r>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100" b="1" smtClean="0"/>
              <a:t>2. Information or communication that prevents people from easily understanding information. </a:t>
            </a:r>
          </a:p>
          <a:p>
            <a:pPr eaLnBrk="1" hangingPunct="1">
              <a:lnSpc>
                <a:spcPct val="90000"/>
              </a:lnSpc>
            </a:pPr>
            <a:r>
              <a:rPr lang="en-US" altLang="en-US" sz="2100" smtClean="0"/>
              <a:t>Intellectually challenging sermons/community lectures</a:t>
            </a:r>
          </a:p>
          <a:p>
            <a:pPr eaLnBrk="1" hangingPunct="1">
              <a:lnSpc>
                <a:spcPct val="90000"/>
              </a:lnSpc>
            </a:pPr>
            <a:r>
              <a:rPr lang="en-US" altLang="en-US" sz="2100" smtClean="0"/>
              <a:t>Lack of plain language newsletters/registration   forms/publications </a:t>
            </a:r>
          </a:p>
          <a:p>
            <a:pPr eaLnBrk="1" hangingPunct="1">
              <a:lnSpc>
                <a:spcPct val="90000"/>
              </a:lnSpc>
            </a:pPr>
            <a:r>
              <a:rPr lang="en-US" altLang="en-US" sz="2100" smtClean="0"/>
              <a:t>Newsletters/registration forms/publications only</a:t>
            </a:r>
          </a:p>
          <a:p>
            <a:pPr eaLnBrk="1" hangingPunct="1">
              <a:lnSpc>
                <a:spcPct val="90000"/>
              </a:lnSpc>
              <a:buFont typeface="Wingdings" pitchFamily="2" charset="2"/>
              <a:buNone/>
            </a:pPr>
            <a:r>
              <a:rPr lang="en-US" altLang="en-US" sz="2100" smtClean="0"/>
              <a:t>    available in one format</a:t>
            </a:r>
          </a:p>
          <a:p>
            <a:pPr eaLnBrk="1" hangingPunct="1">
              <a:lnSpc>
                <a:spcPct val="90000"/>
              </a:lnSpc>
            </a:pPr>
            <a:r>
              <a:rPr lang="en-US" altLang="en-US" sz="2100" smtClean="0"/>
              <a:t>Small-print Bibles and song books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81000"/>
            <a:ext cx="7772400" cy="838200"/>
          </a:xfrm>
        </p:spPr>
        <p:txBody>
          <a:bodyPr/>
          <a:lstStyle/>
          <a:p>
            <a:pPr eaLnBrk="1" hangingPunct="1"/>
            <a:r>
              <a:rPr lang="en-US" altLang="en-US" smtClean="0"/>
              <a:t>Barriers in Churches</a:t>
            </a:r>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100" b="1" smtClean="0"/>
              <a:t>3. Attitudes can discriminate against people with disabilities.</a:t>
            </a:r>
          </a:p>
          <a:p>
            <a:pPr eaLnBrk="1" hangingPunct="1">
              <a:lnSpc>
                <a:spcPct val="90000"/>
              </a:lnSpc>
            </a:pPr>
            <a:r>
              <a:rPr lang="en-US" altLang="en-US" sz="2100" smtClean="0"/>
              <a:t>Congregational expectations related to appropriate church behaviour </a:t>
            </a:r>
          </a:p>
          <a:p>
            <a:pPr eaLnBrk="1" hangingPunct="1">
              <a:lnSpc>
                <a:spcPct val="90000"/>
              </a:lnSpc>
            </a:pPr>
            <a:r>
              <a:rPr lang="en-US" altLang="en-US" sz="2100" smtClean="0"/>
              <a:t>Social stigma of people with disabilities</a:t>
            </a:r>
          </a:p>
          <a:p>
            <a:pPr eaLnBrk="1" hangingPunct="1">
              <a:lnSpc>
                <a:spcPct val="90000"/>
              </a:lnSpc>
            </a:pPr>
            <a:r>
              <a:rPr lang="en-US" altLang="en-US" sz="2100" smtClean="0"/>
              <a:t>Uneducated perspectives on people with disabilities</a:t>
            </a:r>
          </a:p>
          <a:p>
            <a:pPr eaLnBrk="1" hangingPunct="1">
              <a:lnSpc>
                <a:spcPct val="90000"/>
              </a:lnSpc>
            </a:pPr>
            <a:r>
              <a:rPr lang="en-US" altLang="en-US" sz="2100" smtClean="0"/>
              <a:t>Fear of people with disabilities</a:t>
            </a:r>
          </a:p>
          <a:p>
            <a:pPr eaLnBrk="1" hangingPunct="1">
              <a:lnSpc>
                <a:spcPct val="90000"/>
              </a:lnSpc>
            </a:pPr>
            <a:r>
              <a:rPr lang="en-US" altLang="en-US" sz="2100" smtClean="0"/>
              <a:t>Cosmetic Inclusion - A tendency for the term inclusion to be used without a sincere attitude necessary to create a truly inclusive environment.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286216">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2862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02862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2862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2862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2862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2862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2862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2862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2862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2862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2862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2862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2862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286216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286216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286216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286216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1140810">
  <a:themeElements>
    <a:clrScheme name="01140810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01140810">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1140810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10286216</Template>
  <TotalTime>362</TotalTime>
  <Words>1180</Words>
  <Application>Microsoft Office PowerPoint</Application>
  <PresentationFormat>On-screen Show (4:3)</PresentationFormat>
  <Paragraphs>154</Paragraphs>
  <Slides>23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Times New Roman</vt:lpstr>
      <vt:lpstr>Arial</vt:lpstr>
      <vt:lpstr>Verdana</vt:lpstr>
      <vt:lpstr>Wingdings</vt:lpstr>
      <vt:lpstr>Tahoma</vt:lpstr>
      <vt:lpstr>Monotype Sorts</vt:lpstr>
      <vt:lpstr>10286216</vt:lpstr>
      <vt:lpstr>Eclipse</vt:lpstr>
      <vt:lpstr>01140810</vt:lpstr>
      <vt:lpstr> Church Accessibility    Seminar</vt:lpstr>
      <vt:lpstr>Who needs accessibility?</vt:lpstr>
      <vt:lpstr>What is a disability?</vt:lpstr>
      <vt:lpstr>Churches</vt:lpstr>
      <vt:lpstr>Churches and Disability</vt:lpstr>
      <vt:lpstr>Barriers to Accessibility</vt:lpstr>
      <vt:lpstr>Barriers in Churches</vt:lpstr>
      <vt:lpstr>Barriers in Churches</vt:lpstr>
      <vt:lpstr>Barriers in Churches</vt:lpstr>
      <vt:lpstr>Barriers in Churches</vt:lpstr>
      <vt:lpstr>Barriers in Church</vt:lpstr>
      <vt:lpstr>Legislation</vt:lpstr>
      <vt:lpstr>AODA</vt:lpstr>
      <vt:lpstr>How Accessibility Standards Become Law</vt:lpstr>
      <vt:lpstr>Accessibility Standards for Customer Service</vt:lpstr>
      <vt:lpstr>Requirements</vt:lpstr>
      <vt:lpstr>Requirements continued….</vt:lpstr>
      <vt:lpstr>Requirements continued…</vt:lpstr>
      <vt:lpstr>Requirements continued…</vt:lpstr>
      <vt:lpstr>Requirements continued…</vt:lpstr>
      <vt:lpstr>Requirements continued…</vt:lpstr>
      <vt:lpstr>Churches Guide to the Customer Service Standard</vt:lpstr>
      <vt:lpstr>Author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Accessibility Seminar</dc:title>
  <dc:creator>kjwinteler</dc:creator>
  <cp:lastModifiedBy>Mark Stephenson</cp:lastModifiedBy>
  <cp:revision>23</cp:revision>
  <dcterms:created xsi:type="dcterms:W3CDTF">2009-04-18T02:46:31Z</dcterms:created>
  <dcterms:modified xsi:type="dcterms:W3CDTF">2015-10-14T13:13:09Z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TC011408101033</vt:lpwstr>
  </property>
</Properties>
</file>